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2013/11/7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2013/11/7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2013/11/7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2013/11/7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2013/11/7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2013/11/7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2013/11/7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00034" y="1785926"/>
            <a:ext cx="8215370" cy="1470025"/>
          </a:xfrm>
        </p:spPr>
        <p:txBody>
          <a:bodyPr>
            <a:normAutofit fontScale="90000"/>
          </a:bodyPr>
          <a:lstStyle/>
          <a:p>
            <a:r>
              <a:rPr lang="en-US" altLang="zh-CN" dirty="0" smtClean="0"/>
              <a:t>On Comparing Classifiers: Pitfalls to Avoid and a Recommended Approach</a:t>
            </a:r>
            <a:endParaRPr lang="zh-CN" altLang="en-US" dirty="0"/>
          </a:p>
        </p:txBody>
      </p:sp>
      <p:sp>
        <p:nvSpPr>
          <p:cNvPr id="3" name="副标题 2"/>
          <p:cNvSpPr>
            <a:spLocks noGrp="1"/>
          </p:cNvSpPr>
          <p:nvPr>
            <p:ph type="subTitle" idx="1"/>
          </p:nvPr>
        </p:nvSpPr>
        <p:spPr/>
        <p:txBody>
          <a:bodyPr>
            <a:normAutofit/>
          </a:bodyPr>
          <a:lstStyle/>
          <a:p>
            <a:r>
              <a:rPr lang="en-US" altLang="zh-CN" sz="2800" dirty="0" smtClean="0">
                <a:solidFill>
                  <a:schemeClr val="tx1"/>
                </a:solidFill>
              </a:rPr>
              <a:t>Author: Steven L. </a:t>
            </a:r>
            <a:r>
              <a:rPr lang="en-US" altLang="zh-CN" sz="2800" dirty="0" err="1" smtClean="0">
                <a:solidFill>
                  <a:schemeClr val="tx1"/>
                </a:solidFill>
              </a:rPr>
              <a:t>Salzberg</a:t>
            </a:r>
            <a:endParaRPr lang="en-US" altLang="zh-CN" sz="2800" dirty="0" smtClean="0">
              <a:solidFill>
                <a:schemeClr val="tx1"/>
              </a:solidFill>
            </a:endParaRPr>
          </a:p>
          <a:p>
            <a:r>
              <a:rPr lang="en-US" altLang="zh-CN" sz="2800" dirty="0" smtClean="0">
                <a:solidFill>
                  <a:schemeClr val="tx1"/>
                </a:solidFill>
              </a:rPr>
              <a:t>Presented by: </a:t>
            </a:r>
            <a:r>
              <a:rPr lang="en-US" altLang="zh-CN" sz="2800" dirty="0" err="1" smtClean="0">
                <a:solidFill>
                  <a:schemeClr val="tx1"/>
                </a:solidFill>
              </a:rPr>
              <a:t>Zheng</a:t>
            </a:r>
            <a:r>
              <a:rPr lang="en-US" altLang="zh-CN" sz="2800" dirty="0" smtClean="0">
                <a:solidFill>
                  <a:schemeClr val="tx1"/>
                </a:solidFill>
              </a:rPr>
              <a:t> Liu</a:t>
            </a:r>
            <a:endParaRPr lang="zh-CN" altLang="en-US" sz="28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4282" y="71422"/>
            <a:ext cx="8715436" cy="1143000"/>
          </a:xfrm>
        </p:spPr>
        <p:txBody>
          <a:bodyPr>
            <a:noAutofit/>
          </a:bodyPr>
          <a:lstStyle/>
          <a:p>
            <a:r>
              <a:rPr lang="en-US" altLang="zh-CN" sz="3600" dirty="0" smtClean="0"/>
              <a:t>Problem 3: Experiments are not independent</a:t>
            </a:r>
            <a:endParaRPr lang="zh-CN" altLang="en-US" sz="3600" dirty="0"/>
          </a:p>
        </p:txBody>
      </p:sp>
      <p:sp>
        <p:nvSpPr>
          <p:cNvPr id="3" name="内容占位符 2"/>
          <p:cNvSpPr>
            <a:spLocks noGrp="1"/>
          </p:cNvSpPr>
          <p:nvPr>
            <p:ph idx="1"/>
          </p:nvPr>
        </p:nvSpPr>
        <p:spPr>
          <a:xfrm>
            <a:off x="457200" y="1142984"/>
            <a:ext cx="8229600" cy="5572164"/>
          </a:xfrm>
        </p:spPr>
        <p:txBody>
          <a:bodyPr>
            <a:normAutofit lnSpcReduction="10000"/>
          </a:bodyPr>
          <a:lstStyle/>
          <a:p>
            <a:r>
              <a:rPr lang="en-US" altLang="zh-CN" sz="2400" dirty="0"/>
              <a:t>The t-test assumes that the test sets for </a:t>
            </a:r>
            <a:r>
              <a:rPr lang="en-US" altLang="zh-CN" sz="2400" dirty="0" smtClean="0"/>
              <a:t>each algorithm </a:t>
            </a:r>
            <a:r>
              <a:rPr lang="en-US" altLang="zh-CN" sz="2400" dirty="0"/>
              <a:t>are </a:t>
            </a:r>
            <a:r>
              <a:rPr lang="en-US" altLang="zh-CN" sz="2400" dirty="0" smtClean="0"/>
              <a:t>independent. </a:t>
            </a:r>
          </a:p>
          <a:p>
            <a:endParaRPr lang="en-US" altLang="zh-CN" sz="2400" dirty="0"/>
          </a:p>
          <a:p>
            <a:r>
              <a:rPr lang="en-US" altLang="zh-CN" sz="2400" dirty="0" smtClean="0"/>
              <a:t>When </a:t>
            </a:r>
            <a:r>
              <a:rPr lang="en-US" altLang="zh-CN" sz="2400" dirty="0"/>
              <a:t>two algorithms are compared on the same data set, then obviously the test sets are </a:t>
            </a:r>
            <a:r>
              <a:rPr lang="en-US" altLang="zh-CN" sz="2400" dirty="0" smtClean="0"/>
              <a:t>not independent</a:t>
            </a:r>
            <a:r>
              <a:rPr lang="en-US" altLang="zh-CN" sz="2400" dirty="0"/>
              <a:t>, since they will share some of the same examples—assuming the training </a:t>
            </a:r>
            <a:r>
              <a:rPr lang="en-US" altLang="zh-CN" sz="2400" dirty="0" smtClean="0"/>
              <a:t>and test </a:t>
            </a:r>
            <a:r>
              <a:rPr lang="en-US" altLang="zh-CN" sz="2400" dirty="0"/>
              <a:t>sets are created by random partitioning, which is the standard practice</a:t>
            </a:r>
            <a:r>
              <a:rPr lang="en-US" altLang="zh-CN" sz="2400" dirty="0" smtClean="0"/>
              <a:t>.</a:t>
            </a:r>
          </a:p>
          <a:p>
            <a:endParaRPr lang="en-US" altLang="zh-CN" sz="2400" dirty="0"/>
          </a:p>
          <a:p>
            <a:r>
              <a:rPr lang="en-US" altLang="zh-CN" sz="2400" dirty="0" smtClean="0"/>
              <a:t>The </a:t>
            </a:r>
            <a:r>
              <a:rPr lang="en-US" altLang="zh-CN" sz="2400" dirty="0"/>
              <a:t>whole framework of using alpha levels and p-values </a:t>
            </a:r>
            <a:r>
              <a:rPr lang="en-US" altLang="zh-CN" sz="2400" dirty="0" smtClean="0"/>
              <a:t>has been </a:t>
            </a:r>
            <a:r>
              <a:rPr lang="en-US" altLang="zh-CN" sz="2400" dirty="0"/>
              <a:t>questioned when more than two hypotheses are under </a:t>
            </a:r>
            <a:r>
              <a:rPr lang="en-US" altLang="zh-CN" sz="2400" dirty="0" smtClean="0"/>
              <a:t>consideration[2].</a:t>
            </a:r>
          </a:p>
          <a:p>
            <a:pPr>
              <a:buNone/>
            </a:pPr>
            <a:endParaRPr lang="en-US" altLang="zh-CN" sz="2400" dirty="0" smtClean="0"/>
          </a:p>
          <a:p>
            <a:pPr>
              <a:buNone/>
            </a:pPr>
            <a:r>
              <a:rPr lang="en-US" altLang="zh-CN" sz="2100" dirty="0" smtClean="0"/>
              <a:t>[2</a:t>
            </a:r>
            <a:r>
              <a:rPr lang="en-US" altLang="zh-CN" sz="1700" dirty="0" smtClean="0"/>
              <a:t>]. </a:t>
            </a:r>
            <a:r>
              <a:rPr lang="en-US" altLang="zh-CN" sz="1700" dirty="0" err="1"/>
              <a:t>Raftery</a:t>
            </a:r>
            <a:r>
              <a:rPr lang="en-US" altLang="zh-CN" sz="1700" dirty="0"/>
              <a:t>, A. Bayesian model selection in social research (with discussion </a:t>
            </a:r>
            <a:r>
              <a:rPr lang="en-US" altLang="zh-CN" sz="1700" dirty="0" smtClean="0"/>
              <a:t>by Andrew </a:t>
            </a:r>
            <a:r>
              <a:rPr lang="en-US" altLang="zh-CN" sz="1700" dirty="0" err="1"/>
              <a:t>Gelman</a:t>
            </a:r>
            <a:r>
              <a:rPr lang="en-US" altLang="zh-CN" sz="1700" dirty="0"/>
              <a:t>, Donald B. </a:t>
            </a:r>
            <a:r>
              <a:rPr lang="en-US" altLang="zh-CN" sz="1700" dirty="0" smtClean="0"/>
              <a:t>Rubin, and </a:t>
            </a:r>
            <a:r>
              <a:rPr lang="en-US" altLang="zh-CN" sz="1700" dirty="0"/>
              <a:t>Robert M. Hauser). In Peter Marsden, editor, </a:t>
            </a:r>
            <a:r>
              <a:rPr lang="en-US" altLang="zh-CN" sz="1700" i="1" dirty="0"/>
              <a:t>Sociological Methodology 1995, pages 111–196. </a:t>
            </a:r>
            <a:r>
              <a:rPr lang="en-US" altLang="zh-CN" sz="1700" i="1" dirty="0" err="1" smtClean="0"/>
              <a:t>Blackwells</a:t>
            </a:r>
            <a:r>
              <a:rPr lang="en-US" altLang="zh-CN" sz="1700" i="1" dirty="0" smtClean="0"/>
              <a:t>, </a:t>
            </a:r>
            <a:r>
              <a:rPr lang="en-US" altLang="zh-CN" sz="1700" dirty="0" smtClean="0"/>
              <a:t>Oxford</a:t>
            </a:r>
            <a:r>
              <a:rPr lang="en-US" altLang="zh-CN" sz="1700" dirty="0"/>
              <a:t>, UK, 1995.</a:t>
            </a:r>
            <a:endParaRPr lang="en-US" altLang="zh-CN" sz="17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720" y="274638"/>
            <a:ext cx="8643998" cy="1143000"/>
          </a:xfrm>
        </p:spPr>
        <p:txBody>
          <a:bodyPr>
            <a:noAutofit/>
          </a:bodyPr>
          <a:lstStyle/>
          <a:p>
            <a:r>
              <a:rPr lang="en-US" altLang="zh-CN" sz="3600" dirty="0" smtClean="0"/>
              <a:t>Problem 4: Only considers overall accuracy on a test set</a:t>
            </a:r>
            <a:endParaRPr lang="zh-CN" altLang="en-US" sz="3600" dirty="0"/>
          </a:p>
        </p:txBody>
      </p:sp>
      <p:sp>
        <p:nvSpPr>
          <p:cNvPr id="3" name="内容占位符 2"/>
          <p:cNvSpPr>
            <a:spLocks noGrp="1"/>
          </p:cNvSpPr>
          <p:nvPr>
            <p:ph idx="1"/>
          </p:nvPr>
        </p:nvSpPr>
        <p:spPr>
          <a:xfrm>
            <a:off x="428596" y="1500174"/>
            <a:ext cx="8472518" cy="5072098"/>
          </a:xfrm>
        </p:spPr>
        <p:txBody>
          <a:bodyPr>
            <a:normAutofit lnSpcReduction="10000"/>
          </a:bodyPr>
          <a:lstStyle/>
          <a:p>
            <a:r>
              <a:rPr lang="en-US" altLang="zh-CN" sz="2800" dirty="0" smtClean="0">
                <a:ea typeface="宋体" charset="-122"/>
              </a:rPr>
              <a:t>Comparison must consider 4 numbers when a common test set to compare two algorithms (A and B)</a:t>
            </a:r>
          </a:p>
          <a:p>
            <a:pPr lvl="2"/>
            <a:r>
              <a:rPr lang="en-US" altLang="zh-CN" dirty="0" smtClean="0">
                <a:ea typeface="宋体" charset="-122"/>
              </a:rPr>
              <a:t>A </a:t>
            </a:r>
            <a:r>
              <a:rPr lang="en-US" altLang="zh-CN" dirty="0" smtClean="0">
                <a:ea typeface="宋体" charset="-122"/>
              </a:rPr>
              <a:t>&gt; B</a:t>
            </a:r>
          </a:p>
          <a:p>
            <a:pPr lvl="2"/>
            <a:r>
              <a:rPr lang="en-US" altLang="zh-CN" dirty="0" smtClean="0">
                <a:ea typeface="宋体" charset="-122"/>
              </a:rPr>
              <a:t>A &lt; B</a:t>
            </a:r>
          </a:p>
          <a:p>
            <a:pPr lvl="2"/>
            <a:r>
              <a:rPr lang="en-US" altLang="zh-CN" dirty="0" smtClean="0">
                <a:ea typeface="宋体" charset="-122"/>
              </a:rPr>
              <a:t>A = B</a:t>
            </a:r>
          </a:p>
          <a:p>
            <a:pPr lvl="2"/>
            <a:r>
              <a:rPr lang="en-US" altLang="zh-CN" dirty="0" smtClean="0">
                <a:ea typeface="宋体" charset="-122"/>
              </a:rPr>
              <a:t>~A = ~</a:t>
            </a:r>
            <a:r>
              <a:rPr lang="en-US" altLang="zh-CN" dirty="0" smtClean="0">
                <a:ea typeface="宋体" charset="-122"/>
              </a:rPr>
              <a:t>B</a:t>
            </a:r>
          </a:p>
          <a:p>
            <a:r>
              <a:rPr lang="en-US" altLang="zh-CN" sz="2800" dirty="0" smtClean="0">
                <a:ea typeface="宋体" charset="-122"/>
              </a:rPr>
              <a:t>If only two algorithms compared</a:t>
            </a:r>
          </a:p>
          <a:p>
            <a:pPr lvl="1"/>
            <a:r>
              <a:rPr lang="en-US" altLang="zh-CN" sz="2400" dirty="0" smtClean="0">
                <a:ea typeface="宋体" charset="-122"/>
              </a:rPr>
              <a:t>Throw out ties.</a:t>
            </a:r>
          </a:p>
          <a:p>
            <a:pPr lvl="1"/>
            <a:r>
              <a:rPr lang="en-US" altLang="zh-CN" sz="2400" dirty="0" smtClean="0">
                <a:ea typeface="宋体" charset="-122"/>
              </a:rPr>
              <a:t>Compare A&gt;B Vs </a:t>
            </a:r>
            <a:r>
              <a:rPr lang="en-US" altLang="zh-CN" sz="2400" dirty="0" smtClean="0">
                <a:ea typeface="宋体" charset="-122"/>
              </a:rPr>
              <a:t>A&lt;B</a:t>
            </a:r>
            <a:endParaRPr lang="en-US" altLang="zh-CN" dirty="0" smtClean="0">
              <a:ea typeface="宋体" charset="-122"/>
            </a:endParaRPr>
          </a:p>
          <a:p>
            <a:r>
              <a:rPr lang="en-US" altLang="zh-CN" sz="2800" dirty="0" smtClean="0">
                <a:ea typeface="宋体" charset="-122"/>
              </a:rPr>
              <a:t>If more than two algorithms compared</a:t>
            </a:r>
          </a:p>
          <a:p>
            <a:pPr lvl="1"/>
            <a:r>
              <a:rPr lang="en-US" altLang="zh-CN" sz="2200" dirty="0" smtClean="0">
                <a:ea typeface="宋体" charset="-122"/>
              </a:rPr>
              <a:t>Use “Analysis of Variance” (ANOVA)</a:t>
            </a:r>
          </a:p>
          <a:p>
            <a:pPr lvl="1"/>
            <a:r>
              <a:rPr lang="en-US" altLang="zh-CN" sz="2200" dirty="0" err="1" smtClean="0">
                <a:ea typeface="宋体" charset="-122"/>
              </a:rPr>
              <a:t>Bonferroni</a:t>
            </a:r>
            <a:r>
              <a:rPr lang="en-US" altLang="zh-CN" sz="2200" dirty="0" smtClean="0">
                <a:ea typeface="宋体" charset="-122"/>
              </a:rPr>
              <a:t> adjustment for multiple test should be applied</a:t>
            </a:r>
          </a:p>
          <a:p>
            <a:endParaRPr lang="en-US" altLang="zh-CN" dirty="0" smtClean="0">
              <a:ea typeface="宋体" charset="-122"/>
            </a:endParaRPr>
          </a:p>
          <a:p>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3600" dirty="0" smtClean="0"/>
              <a:t>Problem </a:t>
            </a:r>
            <a:r>
              <a:rPr lang="en-US" altLang="zh-CN" sz="3600" dirty="0" smtClean="0"/>
              <a:t>5: Repeated tuning</a:t>
            </a:r>
            <a:endParaRPr lang="zh-CN" altLang="en-US" sz="3600" dirty="0"/>
          </a:p>
        </p:txBody>
      </p:sp>
      <p:sp>
        <p:nvSpPr>
          <p:cNvPr id="3" name="内容占位符 2"/>
          <p:cNvSpPr>
            <a:spLocks noGrp="1"/>
          </p:cNvSpPr>
          <p:nvPr>
            <p:ph idx="1"/>
          </p:nvPr>
        </p:nvSpPr>
        <p:spPr>
          <a:xfrm>
            <a:off x="428596" y="1214422"/>
            <a:ext cx="8229600" cy="4525963"/>
          </a:xfrm>
        </p:spPr>
        <p:txBody>
          <a:bodyPr>
            <a:normAutofit lnSpcReduction="10000"/>
          </a:bodyPr>
          <a:lstStyle/>
          <a:p>
            <a:r>
              <a:rPr lang="en-US" altLang="zh-CN" sz="2400" dirty="0" smtClean="0"/>
              <a:t>Many researchers tune their algorithms repeatedly in order to make them perform optimally on some dataset.</a:t>
            </a:r>
          </a:p>
          <a:p>
            <a:endParaRPr lang="en-US" altLang="zh-CN" sz="2400" dirty="0" smtClean="0"/>
          </a:p>
          <a:p>
            <a:r>
              <a:rPr lang="en-US" altLang="zh-CN" sz="2400" dirty="0" smtClean="0"/>
              <a:t>The representation of the data, which may vary from one study to the next, </a:t>
            </a:r>
            <a:r>
              <a:rPr lang="en-US" altLang="zh-CN" sz="2400" dirty="0" smtClean="0"/>
              <a:t>e</a:t>
            </a:r>
            <a:r>
              <a:rPr lang="en-US" altLang="zh-CN" sz="2400" dirty="0" smtClean="0"/>
              <a:t>ven when the same basic dataset is used.</a:t>
            </a:r>
          </a:p>
          <a:p>
            <a:endParaRPr lang="en-US" altLang="zh-CN" sz="2400" dirty="0" smtClean="0"/>
          </a:p>
          <a:p>
            <a:r>
              <a:rPr lang="en-US" altLang="zh-CN" sz="2400" dirty="0" smtClean="0"/>
              <a:t>Whenever tuning takes place, every adjustment should really be considered as a separate experiment.</a:t>
            </a:r>
          </a:p>
          <a:p>
            <a:endParaRPr lang="en-US" altLang="zh-CN" sz="2400" dirty="0" smtClean="0"/>
          </a:p>
          <a:p>
            <a:r>
              <a:rPr lang="en-US" altLang="zh-CN" sz="2400" dirty="0" smtClean="0"/>
              <a:t>A greater problem occurs when one uses an algorithm that has been used before: the algorithm may already have been tuned  on public databases.</a:t>
            </a:r>
          </a:p>
          <a:p>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t>Problem 5: Repeated tuning</a:t>
            </a:r>
            <a:endParaRPr lang="zh-CN" altLang="en-US" sz="3600" dirty="0"/>
          </a:p>
        </p:txBody>
      </p:sp>
      <p:sp>
        <p:nvSpPr>
          <p:cNvPr id="3" name="内容占位符 2"/>
          <p:cNvSpPr>
            <a:spLocks noGrp="1"/>
          </p:cNvSpPr>
          <p:nvPr>
            <p:ph idx="1"/>
          </p:nvPr>
        </p:nvSpPr>
        <p:spPr/>
        <p:txBody>
          <a:bodyPr>
            <a:normAutofit/>
          </a:bodyPr>
          <a:lstStyle/>
          <a:p>
            <a:r>
              <a:rPr lang="en-US" altLang="zh-CN" sz="2400" dirty="0" smtClean="0"/>
              <a:t>The recommended procedure is to reserve a portion of the training set as a “tuning” </a:t>
            </a:r>
            <a:r>
              <a:rPr lang="en-US" altLang="zh-CN" sz="2400" dirty="0" smtClean="0"/>
              <a:t>set, and </a:t>
            </a:r>
            <a:r>
              <a:rPr lang="en-US" altLang="zh-CN" sz="2400" dirty="0" smtClean="0"/>
              <a:t>to repeatedly test the algorithm and adjust its parameters on the tuning set. When </a:t>
            </a:r>
            <a:r>
              <a:rPr lang="en-US" altLang="zh-CN" sz="2400" dirty="0" smtClean="0"/>
              <a:t>the parameters </a:t>
            </a:r>
            <a:r>
              <a:rPr lang="en-US" altLang="zh-CN" sz="2400" dirty="0" smtClean="0"/>
              <a:t>appear to be at their optimal settings, accuracy can finally be measured on </a:t>
            </a:r>
            <a:r>
              <a:rPr lang="en-US" altLang="zh-CN" sz="2400" dirty="0" smtClean="0"/>
              <a:t>the test </a:t>
            </a:r>
            <a:r>
              <a:rPr lang="en-US" altLang="zh-CN" sz="2400" dirty="0" smtClean="0"/>
              <a:t>data.</a:t>
            </a:r>
            <a:endParaRPr lang="zh-CN" alt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t>Problem 6: Generalizing results</a:t>
            </a:r>
            <a:endParaRPr lang="zh-CN" altLang="en-US" sz="3600" dirty="0"/>
          </a:p>
        </p:txBody>
      </p:sp>
      <p:sp>
        <p:nvSpPr>
          <p:cNvPr id="3" name="内容占位符 2"/>
          <p:cNvSpPr>
            <a:spLocks noGrp="1"/>
          </p:cNvSpPr>
          <p:nvPr>
            <p:ph idx="1"/>
          </p:nvPr>
        </p:nvSpPr>
        <p:spPr/>
        <p:txBody>
          <a:bodyPr>
            <a:normAutofit/>
          </a:bodyPr>
          <a:lstStyle/>
          <a:p>
            <a:r>
              <a:rPr lang="en-US" altLang="zh-CN" sz="2400" dirty="0" smtClean="0"/>
              <a:t>A common </a:t>
            </a:r>
            <a:r>
              <a:rPr lang="en-US" altLang="zh-CN" sz="2400" dirty="0" smtClean="0"/>
              <a:t>methodological approach in recent comparative studies is to pick several </a:t>
            </a:r>
            <a:r>
              <a:rPr lang="en-US" altLang="zh-CN" sz="2400" dirty="0" smtClean="0"/>
              <a:t>datasets from </a:t>
            </a:r>
            <a:r>
              <a:rPr lang="en-US" altLang="zh-CN" sz="2400" dirty="0" smtClean="0"/>
              <a:t>the </a:t>
            </a:r>
            <a:r>
              <a:rPr lang="en-US" altLang="zh-CN" sz="2400" dirty="0" smtClean="0"/>
              <a:t>UCI repository (or other data source) and </a:t>
            </a:r>
            <a:r>
              <a:rPr lang="en-US" altLang="zh-CN" sz="2400" dirty="0" smtClean="0"/>
              <a:t>perform a series </a:t>
            </a:r>
            <a:r>
              <a:rPr lang="en-US" altLang="zh-CN" sz="2400" dirty="0" smtClean="0"/>
              <a:t>of experiments</a:t>
            </a:r>
            <a:r>
              <a:rPr lang="en-US" altLang="zh-CN" sz="2400" dirty="0" smtClean="0"/>
              <a:t>, measuring </a:t>
            </a:r>
            <a:r>
              <a:rPr lang="en-US" altLang="zh-CN" sz="2400" dirty="0" smtClean="0"/>
              <a:t>classification </a:t>
            </a:r>
            <a:r>
              <a:rPr lang="en-US" altLang="zh-CN" sz="2400" dirty="0" smtClean="0"/>
              <a:t>accuracy, learning rates, and perhaps other criteria</a:t>
            </a:r>
            <a:r>
              <a:rPr lang="en-US" altLang="zh-CN" sz="2400" dirty="0" smtClean="0"/>
              <a:t>.</a:t>
            </a:r>
          </a:p>
          <a:p>
            <a:endParaRPr lang="en-US" altLang="zh-CN" sz="2400" dirty="0" smtClean="0"/>
          </a:p>
          <a:p>
            <a:r>
              <a:rPr lang="en-US" altLang="zh-CN" sz="2400" dirty="0" smtClean="0"/>
              <a:t>It is not valid to make general statements about other </a:t>
            </a:r>
            <a:r>
              <a:rPr lang="en-US" altLang="zh-CN" sz="2400" dirty="0" smtClean="0"/>
              <a:t>datasets. The </a:t>
            </a:r>
            <a:r>
              <a:rPr lang="en-US" altLang="zh-CN" sz="2400" dirty="0" smtClean="0"/>
              <a:t>only way this might be valid would be if the UCI repository were known to </a:t>
            </a:r>
            <a:r>
              <a:rPr lang="en-US" altLang="zh-CN" sz="2400" dirty="0" smtClean="0"/>
              <a:t>represent a </a:t>
            </a:r>
            <a:r>
              <a:rPr lang="en-US" altLang="zh-CN" sz="2400" dirty="0" smtClean="0"/>
              <a:t>larger population of classification problems.</a:t>
            </a:r>
            <a:endParaRPr lang="zh-CN" alt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 recommended approach</a:t>
            </a:r>
            <a:endParaRPr lang="zh-CN" altLang="en-US" dirty="0"/>
          </a:p>
        </p:txBody>
      </p:sp>
      <p:sp>
        <p:nvSpPr>
          <p:cNvPr id="3" name="内容占位符 2"/>
          <p:cNvSpPr>
            <a:spLocks noGrp="1"/>
          </p:cNvSpPr>
          <p:nvPr>
            <p:ph idx="1"/>
          </p:nvPr>
        </p:nvSpPr>
        <p:spPr/>
        <p:txBody>
          <a:bodyPr/>
          <a:lstStyle/>
          <a:p>
            <a:pPr marL="609600" indent="-609600">
              <a:lnSpc>
                <a:spcPct val="90000"/>
              </a:lnSpc>
              <a:buFont typeface="+mj-lt"/>
              <a:buAutoNum type="arabicPeriod"/>
            </a:pPr>
            <a:r>
              <a:rPr lang="en-US" altLang="zh-CN" sz="2400" dirty="0" smtClean="0">
                <a:ea typeface="宋体" charset="-122"/>
              </a:rPr>
              <a:t>Choose other algorithms to include in the comparison. Try including most similar to new algorithm</a:t>
            </a:r>
            <a:r>
              <a:rPr lang="en-US" altLang="zh-CN" sz="2400" dirty="0" smtClean="0">
                <a:ea typeface="宋体" charset="-122"/>
              </a:rPr>
              <a:t>.</a:t>
            </a:r>
          </a:p>
          <a:p>
            <a:pPr marL="609600" indent="-609600">
              <a:lnSpc>
                <a:spcPct val="90000"/>
              </a:lnSpc>
              <a:buFont typeface="+mj-lt"/>
              <a:buAutoNum type="arabicPeriod"/>
            </a:pPr>
            <a:endParaRPr lang="en-US" altLang="zh-CN" sz="2400" dirty="0" smtClean="0">
              <a:ea typeface="宋体" charset="-122"/>
            </a:endParaRPr>
          </a:p>
          <a:p>
            <a:pPr marL="609600" indent="-609600">
              <a:lnSpc>
                <a:spcPct val="90000"/>
              </a:lnSpc>
              <a:buFont typeface="+mj-lt"/>
              <a:buAutoNum type="arabicPeriod"/>
            </a:pPr>
            <a:r>
              <a:rPr lang="en-US" altLang="zh-CN" sz="2400" dirty="0" smtClean="0">
                <a:ea typeface="宋体" charset="-122"/>
              </a:rPr>
              <a:t> Choose datasets.</a:t>
            </a:r>
          </a:p>
          <a:p>
            <a:pPr marL="609600" indent="-609600">
              <a:lnSpc>
                <a:spcPct val="90000"/>
              </a:lnSpc>
              <a:buFont typeface="+mj-lt"/>
              <a:buAutoNum type="arabicPeriod"/>
            </a:pPr>
            <a:endParaRPr lang="en-US" altLang="zh-CN" sz="2400" dirty="0" smtClean="0">
              <a:ea typeface="宋体" charset="-122"/>
            </a:endParaRPr>
          </a:p>
          <a:p>
            <a:pPr marL="609600" indent="-609600">
              <a:lnSpc>
                <a:spcPct val="90000"/>
              </a:lnSpc>
              <a:buFont typeface="+mj-lt"/>
              <a:buAutoNum type="arabicPeriod"/>
            </a:pPr>
            <a:r>
              <a:rPr lang="en-US" altLang="zh-CN" sz="2400" dirty="0" smtClean="0">
                <a:ea typeface="宋体" charset="-122"/>
              </a:rPr>
              <a:t>Divide </a:t>
            </a:r>
            <a:r>
              <a:rPr lang="en-US" altLang="zh-CN" sz="2400" dirty="0" smtClean="0">
                <a:ea typeface="宋体" charset="-122"/>
              </a:rPr>
              <a:t>the data set into k subsets for cross validation. </a:t>
            </a:r>
          </a:p>
          <a:p>
            <a:pPr marL="990600" lvl="1" indent="-533400">
              <a:lnSpc>
                <a:spcPct val="90000"/>
              </a:lnSpc>
            </a:pPr>
            <a:r>
              <a:rPr lang="en-US" altLang="zh-CN" sz="2400" dirty="0" smtClean="0">
                <a:ea typeface="宋体" charset="-122"/>
              </a:rPr>
              <a:t>Typically k=10. </a:t>
            </a:r>
          </a:p>
          <a:p>
            <a:pPr marL="990600" lvl="1" indent="-533400">
              <a:lnSpc>
                <a:spcPct val="90000"/>
              </a:lnSpc>
            </a:pPr>
            <a:r>
              <a:rPr lang="en-US" altLang="zh-CN" sz="2400" dirty="0" smtClean="0">
                <a:ea typeface="宋体" charset="-122"/>
              </a:rPr>
              <a:t>For a small data set, choose larger k, since this leaves more examples in the training set. </a:t>
            </a:r>
          </a:p>
          <a:p>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 recommended approach</a:t>
            </a:r>
            <a:endParaRPr lang="zh-CN" altLang="en-US" dirty="0"/>
          </a:p>
        </p:txBody>
      </p:sp>
      <p:sp>
        <p:nvSpPr>
          <p:cNvPr id="3" name="内容占位符 2"/>
          <p:cNvSpPr>
            <a:spLocks noGrp="1"/>
          </p:cNvSpPr>
          <p:nvPr>
            <p:ph idx="1"/>
          </p:nvPr>
        </p:nvSpPr>
        <p:spPr>
          <a:xfrm>
            <a:off x="500034" y="1357298"/>
            <a:ext cx="8229600" cy="4829196"/>
          </a:xfrm>
        </p:spPr>
        <p:txBody>
          <a:bodyPr>
            <a:noAutofit/>
          </a:bodyPr>
          <a:lstStyle/>
          <a:p>
            <a:pPr marL="609600" indent="-609600">
              <a:buFont typeface="+mj-lt"/>
              <a:buAutoNum type="arabicPeriod" startAt="4"/>
            </a:pPr>
            <a:r>
              <a:rPr lang="en-US" altLang="zh-CN" sz="2400" dirty="0" smtClean="0">
                <a:ea typeface="宋体" charset="-122"/>
              </a:rPr>
              <a:t>Run a cross-validation</a:t>
            </a:r>
          </a:p>
          <a:p>
            <a:pPr marL="990600" lvl="1" indent="-533400"/>
            <a:r>
              <a:rPr lang="en-US" altLang="zh-CN" sz="2400" dirty="0" smtClean="0">
                <a:ea typeface="宋体" charset="-122"/>
              </a:rPr>
              <a:t>For each of the k subsets of the data set D, create a training set T = D – k</a:t>
            </a:r>
          </a:p>
          <a:p>
            <a:pPr marL="990600" lvl="1" indent="-533400"/>
            <a:r>
              <a:rPr lang="en-US" altLang="zh-CN" sz="2400" dirty="0" smtClean="0">
                <a:ea typeface="宋体" charset="-122"/>
              </a:rPr>
              <a:t>Divide T into T1 (training) and T2 (tuning) subsets</a:t>
            </a:r>
          </a:p>
          <a:p>
            <a:pPr marL="990600" lvl="1" indent="-533400"/>
            <a:r>
              <a:rPr lang="en-US" altLang="zh-CN" sz="2400" dirty="0" smtClean="0">
                <a:ea typeface="宋体" charset="-122"/>
              </a:rPr>
              <a:t>Once tuning is done, rerun training on T</a:t>
            </a:r>
          </a:p>
          <a:p>
            <a:pPr marL="990600" lvl="1" indent="-533400"/>
            <a:r>
              <a:rPr lang="en-US" altLang="zh-CN" sz="2400" dirty="0" smtClean="0">
                <a:ea typeface="宋体" charset="-122"/>
              </a:rPr>
              <a:t>Finally measure accuracy on k</a:t>
            </a:r>
          </a:p>
          <a:p>
            <a:pPr marL="990600" lvl="1" indent="-533400"/>
            <a:r>
              <a:rPr lang="en-US" altLang="zh-CN" sz="2400" dirty="0" smtClean="0">
                <a:ea typeface="宋体" charset="-122"/>
              </a:rPr>
              <a:t>Overall accuracy is averaged across all k </a:t>
            </a:r>
            <a:r>
              <a:rPr lang="en-US" altLang="zh-CN" sz="2400" dirty="0" smtClean="0">
                <a:ea typeface="宋体" charset="-122"/>
              </a:rPr>
              <a:t>partitions.</a:t>
            </a:r>
            <a:endParaRPr lang="en-US" altLang="zh-CN" sz="2400" dirty="0" smtClean="0">
              <a:ea typeface="宋体" charset="-122"/>
            </a:endParaRPr>
          </a:p>
          <a:p>
            <a:pPr marL="990600" lvl="1" indent="-533400"/>
            <a:endParaRPr lang="en-US" altLang="zh-CN" sz="2400" dirty="0" smtClean="0">
              <a:ea typeface="宋体" charset="-122"/>
            </a:endParaRPr>
          </a:p>
          <a:p>
            <a:pPr marL="590550" indent="-533400">
              <a:buFont typeface="+mj-lt"/>
              <a:buAutoNum type="arabicPeriod" startAt="4"/>
            </a:pPr>
            <a:r>
              <a:rPr lang="en-US" altLang="zh-CN" sz="2400" dirty="0" smtClean="0">
                <a:ea typeface="宋体" charset="-122"/>
              </a:rPr>
              <a:t>compare algorithms</a:t>
            </a:r>
          </a:p>
          <a:p>
            <a:pPr marL="590550" indent="-533400">
              <a:buFont typeface="+mj-lt"/>
              <a:buAutoNum type="arabicPeriod" startAt="4"/>
            </a:pPr>
            <a:endParaRPr lang="en-US" altLang="zh-CN" sz="2400" dirty="0" smtClean="0">
              <a:ea typeface="宋体" charset="-122"/>
            </a:endParaRPr>
          </a:p>
          <a:p>
            <a:r>
              <a:rPr lang="en-US" altLang="zh-CN" sz="2400" dirty="0" smtClean="0">
                <a:ea typeface="宋体" charset="-122"/>
              </a:rPr>
              <a:t>In </a:t>
            </a:r>
            <a:r>
              <a:rPr lang="en-US" altLang="zh-CN" sz="2400" dirty="0" smtClean="0">
                <a:ea typeface="宋体" charset="-122"/>
              </a:rPr>
              <a:t>case of multiple data sets, </a:t>
            </a:r>
            <a:r>
              <a:rPr lang="en-US" altLang="zh-CN" sz="2400" dirty="0" err="1" smtClean="0">
                <a:ea typeface="宋体" charset="-122"/>
              </a:rPr>
              <a:t>Bonferroni</a:t>
            </a:r>
            <a:r>
              <a:rPr lang="en-US" altLang="zh-CN" sz="2400" dirty="0" smtClean="0">
                <a:ea typeface="宋体" charset="-122"/>
              </a:rPr>
              <a:t> adjustment should be </a:t>
            </a:r>
            <a:r>
              <a:rPr lang="en-US" altLang="zh-CN" sz="2400" dirty="0" smtClean="0">
                <a:ea typeface="宋体" charset="-122"/>
              </a:rPr>
              <a:t>applied.</a:t>
            </a:r>
            <a:endParaRPr lang="en-US" altLang="zh-CN" sz="2400" dirty="0" smtClean="0">
              <a:ea typeface="宋体"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t>Conclusion</a:t>
            </a:r>
            <a:endParaRPr lang="zh-CN" altLang="en-US" sz="3600" dirty="0"/>
          </a:p>
        </p:txBody>
      </p:sp>
      <p:sp>
        <p:nvSpPr>
          <p:cNvPr id="3" name="内容占位符 2"/>
          <p:cNvSpPr>
            <a:spLocks noGrp="1"/>
          </p:cNvSpPr>
          <p:nvPr>
            <p:ph idx="1"/>
          </p:nvPr>
        </p:nvSpPr>
        <p:spPr/>
        <p:txBody>
          <a:bodyPr>
            <a:normAutofit/>
          </a:bodyPr>
          <a:lstStyle/>
          <a:p>
            <a:r>
              <a:rPr lang="en-US" altLang="zh-CN" sz="2600" dirty="0" smtClean="0"/>
              <a:t>No single classification algorithm is the best for all problems.</a:t>
            </a:r>
          </a:p>
          <a:p>
            <a:endParaRPr lang="en-US" altLang="zh-CN" sz="2600" dirty="0" smtClean="0"/>
          </a:p>
          <a:p>
            <a:r>
              <a:rPr lang="en-US" altLang="zh-CN" sz="2600" dirty="0" smtClean="0"/>
              <a:t>Comparative studies typically include at least one new algorithm and several known methods; these studies must be very careful about their methods and their claims.</a:t>
            </a:r>
            <a:endParaRPr lang="zh-CN" altLang="en-US"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600" dirty="0" smtClean="0"/>
              <a:t>References</a:t>
            </a:r>
            <a:endParaRPr lang="zh-CN" altLang="en-US" sz="3600" dirty="0"/>
          </a:p>
        </p:txBody>
      </p:sp>
      <p:sp>
        <p:nvSpPr>
          <p:cNvPr id="3" name="内容占位符 2"/>
          <p:cNvSpPr>
            <a:spLocks noGrp="1"/>
          </p:cNvSpPr>
          <p:nvPr>
            <p:ph idx="1"/>
          </p:nvPr>
        </p:nvSpPr>
        <p:spPr/>
        <p:txBody>
          <a:bodyPr>
            <a:normAutofit/>
          </a:bodyPr>
          <a:lstStyle/>
          <a:p>
            <a:pPr>
              <a:buNone/>
            </a:pPr>
            <a:r>
              <a:rPr lang="en-US" altLang="zh-CN" sz="2400" dirty="0" smtClean="0"/>
              <a:t>[1]. </a:t>
            </a:r>
            <a:r>
              <a:rPr lang="en-US" altLang="zh-CN" sz="2400" dirty="0" err="1" smtClean="0"/>
              <a:t>Prechelt</a:t>
            </a:r>
            <a:r>
              <a:rPr lang="en-US" altLang="zh-CN" sz="2400" dirty="0" smtClean="0"/>
              <a:t>, L. A quantitative study of experimental evaluations of neural network learning algorithms: Current research practice. Neural Networks, 9, 1996.</a:t>
            </a:r>
            <a:endParaRPr lang="zh-CN" altLang="en-US" sz="2400" dirty="0" smtClean="0"/>
          </a:p>
          <a:p>
            <a:endParaRPr lang="en-US" altLang="zh-CN" sz="2400" dirty="0" smtClean="0"/>
          </a:p>
          <a:p>
            <a:pPr>
              <a:buNone/>
            </a:pPr>
            <a:r>
              <a:rPr lang="en-US" altLang="zh-CN" sz="2400" dirty="0" smtClean="0"/>
              <a:t>[</a:t>
            </a:r>
            <a:r>
              <a:rPr lang="en-US" altLang="zh-CN" sz="2400" dirty="0" smtClean="0"/>
              <a:t>2]. </a:t>
            </a:r>
            <a:r>
              <a:rPr lang="en-US" altLang="zh-CN" sz="2400" dirty="0" err="1" smtClean="0"/>
              <a:t>Raftery</a:t>
            </a:r>
            <a:r>
              <a:rPr lang="en-US" altLang="zh-CN" sz="2400" dirty="0" smtClean="0"/>
              <a:t>, A. Bayesian model selection in social research (with discussion by Andrew </a:t>
            </a:r>
            <a:r>
              <a:rPr lang="en-US" altLang="zh-CN" sz="2400" dirty="0" err="1" smtClean="0"/>
              <a:t>Gelman</a:t>
            </a:r>
            <a:r>
              <a:rPr lang="en-US" altLang="zh-CN" sz="2400" dirty="0" smtClean="0"/>
              <a:t>, Donald B. Rubin, and Robert M. Hauser). In Peter Marsden, editor, </a:t>
            </a:r>
            <a:r>
              <a:rPr lang="en-US" altLang="zh-CN" sz="2400" i="1" dirty="0" smtClean="0"/>
              <a:t>Sociological Methodology 1995, pages 111–196. </a:t>
            </a:r>
            <a:r>
              <a:rPr lang="en-US" altLang="zh-CN" sz="2400" i="1" dirty="0" err="1" smtClean="0"/>
              <a:t>Blackwells</a:t>
            </a:r>
            <a:r>
              <a:rPr lang="en-US" altLang="zh-CN" sz="2400" i="1" dirty="0" smtClean="0"/>
              <a:t>, </a:t>
            </a:r>
            <a:r>
              <a:rPr lang="en-US" altLang="zh-CN" sz="2400" dirty="0" smtClean="0"/>
              <a:t>Oxford, UK, 1995.</a:t>
            </a:r>
          </a:p>
          <a:p>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3" name="内容占位符 2"/>
          <p:cNvSpPr>
            <a:spLocks noGrp="1"/>
          </p:cNvSpPr>
          <p:nvPr>
            <p:ph idx="1"/>
          </p:nvPr>
        </p:nvSpPr>
        <p:spPr>
          <a:xfrm>
            <a:off x="285720" y="1500174"/>
            <a:ext cx="8572560" cy="4840303"/>
          </a:xfrm>
        </p:spPr>
        <p:txBody>
          <a:bodyPr>
            <a:noAutofit/>
          </a:bodyPr>
          <a:lstStyle/>
          <a:p>
            <a:r>
              <a:rPr lang="en-US" altLang="zh-CN" sz="2400" dirty="0">
                <a:latin typeface="Times New Roman" pitchFamily="18" charset="0"/>
                <a:cs typeface="Times New Roman" pitchFamily="18" charset="0"/>
              </a:rPr>
              <a:t>Data mining researchers often use classifiers to identify important classes of objects </a:t>
            </a:r>
            <a:r>
              <a:rPr lang="en-US" altLang="zh-CN" sz="2400" dirty="0" smtClean="0">
                <a:latin typeface="Times New Roman" pitchFamily="18" charset="0"/>
                <a:cs typeface="Times New Roman" pitchFamily="18" charset="0"/>
              </a:rPr>
              <a:t>within a </a:t>
            </a:r>
            <a:r>
              <a:rPr lang="en-US" altLang="zh-CN" sz="2400" dirty="0">
                <a:latin typeface="Times New Roman" pitchFamily="18" charset="0"/>
                <a:cs typeface="Times New Roman" pitchFamily="18" charset="0"/>
              </a:rPr>
              <a:t>data repository. Classification is particularly useful when a database contains </a:t>
            </a:r>
            <a:r>
              <a:rPr lang="en-US" altLang="zh-CN" sz="2400" dirty="0" smtClean="0">
                <a:latin typeface="Times New Roman" pitchFamily="18" charset="0"/>
                <a:cs typeface="Times New Roman" pitchFamily="18" charset="0"/>
              </a:rPr>
              <a:t>examples that </a:t>
            </a:r>
            <a:r>
              <a:rPr lang="en-US" altLang="zh-CN" sz="2400" dirty="0">
                <a:latin typeface="Times New Roman" pitchFamily="18" charset="0"/>
                <a:cs typeface="Times New Roman" pitchFamily="18" charset="0"/>
              </a:rPr>
              <a:t>can be used as the basis for future decision making; e.g., for assessing credit </a:t>
            </a:r>
            <a:r>
              <a:rPr lang="en-US" altLang="zh-CN" sz="2400" dirty="0" smtClean="0">
                <a:latin typeface="Times New Roman" pitchFamily="18" charset="0"/>
                <a:cs typeface="Times New Roman" pitchFamily="18" charset="0"/>
              </a:rPr>
              <a:t>risks, for </a:t>
            </a:r>
            <a:r>
              <a:rPr lang="en-US" altLang="zh-CN" sz="2400" dirty="0">
                <a:latin typeface="Times New Roman" pitchFamily="18" charset="0"/>
                <a:cs typeface="Times New Roman" pitchFamily="18" charset="0"/>
              </a:rPr>
              <a:t>medical diagnosis, or for scientific data analysis. </a:t>
            </a:r>
            <a:endParaRPr lang="en-US" altLang="zh-CN" sz="2400" dirty="0" smtClean="0">
              <a:latin typeface="Times New Roman" pitchFamily="18" charset="0"/>
              <a:cs typeface="Times New Roman" pitchFamily="18" charset="0"/>
            </a:endParaRPr>
          </a:p>
          <a:p>
            <a:endParaRPr lang="en-US" altLang="zh-CN" sz="2400" dirty="0">
              <a:latin typeface="Times New Roman" pitchFamily="18" charset="0"/>
              <a:cs typeface="Times New Roman" pitchFamily="18" charset="0"/>
            </a:endParaRPr>
          </a:p>
          <a:p>
            <a:r>
              <a:rPr lang="en-US" altLang="zh-CN" sz="2400" dirty="0" smtClean="0">
                <a:latin typeface="Times New Roman" pitchFamily="18" charset="0"/>
                <a:cs typeface="Times New Roman" pitchFamily="18" charset="0"/>
              </a:rPr>
              <a:t>Researchers </a:t>
            </a:r>
            <a:r>
              <a:rPr lang="en-US" altLang="zh-CN" sz="2400" dirty="0">
                <a:latin typeface="Times New Roman" pitchFamily="18" charset="0"/>
                <a:cs typeface="Times New Roman" pitchFamily="18" charset="0"/>
              </a:rPr>
              <a:t>have a range of </a:t>
            </a:r>
            <a:r>
              <a:rPr lang="en-US" altLang="zh-CN" sz="2400" dirty="0" smtClean="0">
                <a:latin typeface="Times New Roman" pitchFamily="18" charset="0"/>
                <a:cs typeface="Times New Roman" pitchFamily="18" charset="0"/>
              </a:rPr>
              <a:t>different types </a:t>
            </a:r>
            <a:r>
              <a:rPr lang="en-US" altLang="zh-CN" sz="2400" dirty="0">
                <a:latin typeface="Times New Roman" pitchFamily="18" charset="0"/>
                <a:cs typeface="Times New Roman" pitchFamily="18" charset="0"/>
              </a:rPr>
              <a:t>of classification algorithms at their disposal, including nearest neighbor </a:t>
            </a:r>
            <a:r>
              <a:rPr lang="en-US" altLang="zh-CN" sz="2400" dirty="0" smtClean="0">
                <a:latin typeface="Times New Roman" pitchFamily="18" charset="0"/>
                <a:cs typeface="Times New Roman" pitchFamily="18" charset="0"/>
              </a:rPr>
              <a:t>methods, decision </a:t>
            </a:r>
            <a:r>
              <a:rPr lang="en-US" altLang="zh-CN" sz="2400" dirty="0">
                <a:latin typeface="Times New Roman" pitchFamily="18" charset="0"/>
                <a:cs typeface="Times New Roman" pitchFamily="18" charset="0"/>
              </a:rPr>
              <a:t>tree induction, error back propagation, reinforcement learning, and rule learning.</a:t>
            </a:r>
            <a:endParaRPr lang="zh-CN" alt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3" name="内容占位符 2"/>
          <p:cNvSpPr>
            <a:spLocks noGrp="1"/>
          </p:cNvSpPr>
          <p:nvPr>
            <p:ph idx="1"/>
          </p:nvPr>
        </p:nvSpPr>
        <p:spPr>
          <a:xfrm>
            <a:off x="285720" y="1600200"/>
            <a:ext cx="8643998" cy="4525963"/>
          </a:xfrm>
        </p:spPr>
        <p:txBody>
          <a:bodyPr>
            <a:normAutofit/>
          </a:bodyPr>
          <a:lstStyle/>
          <a:p>
            <a:pPr>
              <a:buNone/>
            </a:pPr>
            <a:endParaRPr lang="en-US" altLang="zh-CN" sz="2400" dirty="0"/>
          </a:p>
          <a:p>
            <a:r>
              <a:rPr lang="en-US" altLang="zh-CN" sz="2400" b="1" dirty="0" smtClean="0"/>
              <a:t>Problem: </a:t>
            </a:r>
            <a:r>
              <a:rPr lang="en-US" altLang="zh-CN" sz="2400" dirty="0" smtClean="0"/>
              <a:t>How </a:t>
            </a:r>
            <a:r>
              <a:rPr lang="en-US" altLang="zh-CN" sz="2400" dirty="0"/>
              <a:t>does one choose </a:t>
            </a:r>
            <a:r>
              <a:rPr lang="en-US" altLang="zh-CN" sz="2400" dirty="0" smtClean="0"/>
              <a:t>which algorithm </a:t>
            </a:r>
            <a:r>
              <a:rPr lang="en-US" altLang="zh-CN" sz="2400" dirty="0"/>
              <a:t>to use for a new problem</a:t>
            </a:r>
            <a:r>
              <a:rPr lang="en-US" altLang="zh-CN" sz="2400" dirty="0" smtClean="0"/>
              <a:t>?</a:t>
            </a:r>
          </a:p>
          <a:p>
            <a:pPr>
              <a:buNone/>
            </a:pPr>
            <a:endParaRPr lang="en-US" altLang="zh-CN" sz="2400" dirty="0" smtClean="0"/>
          </a:p>
          <a:p>
            <a:r>
              <a:rPr lang="en-US" altLang="zh-CN" sz="2400" dirty="0" smtClean="0"/>
              <a:t>This paper discusses </a:t>
            </a:r>
            <a:r>
              <a:rPr lang="en-US" altLang="zh-CN" sz="2400" dirty="0"/>
              <a:t>some of the pitfalls that confront anyone trying to </a:t>
            </a:r>
            <a:r>
              <a:rPr lang="en-US" altLang="zh-CN" sz="2400" dirty="0" smtClean="0"/>
              <a:t>answer this </a:t>
            </a:r>
            <a:r>
              <a:rPr lang="en-US" altLang="zh-CN" sz="2400" dirty="0"/>
              <a:t>question, and demonstrates how misleading results can easily follow from a lack </a:t>
            </a:r>
            <a:r>
              <a:rPr lang="en-US" altLang="zh-CN" sz="2400" dirty="0" smtClean="0"/>
              <a:t>of attention </a:t>
            </a:r>
            <a:r>
              <a:rPr lang="en-US" altLang="zh-CN" sz="2400" dirty="0"/>
              <a:t>to methodology.</a:t>
            </a:r>
            <a:endParaRPr lang="zh-CN" alt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Definition</a:t>
            </a:r>
            <a:endParaRPr lang="zh-CN" altLang="en-US" dirty="0"/>
          </a:p>
        </p:txBody>
      </p:sp>
      <p:sp>
        <p:nvSpPr>
          <p:cNvPr id="3" name="内容占位符 2"/>
          <p:cNvSpPr>
            <a:spLocks noGrp="1"/>
          </p:cNvSpPr>
          <p:nvPr>
            <p:ph idx="1"/>
          </p:nvPr>
        </p:nvSpPr>
        <p:spPr>
          <a:xfrm>
            <a:off x="285720" y="1357298"/>
            <a:ext cx="8472518" cy="4929222"/>
          </a:xfrm>
        </p:spPr>
        <p:txBody>
          <a:bodyPr>
            <a:normAutofit fontScale="77500" lnSpcReduction="20000"/>
          </a:bodyPr>
          <a:lstStyle/>
          <a:p>
            <a:r>
              <a:rPr lang="en-US" altLang="zh-CN" sz="4000" b="1" dirty="0" smtClean="0">
                <a:ea typeface="宋体" charset="-122"/>
              </a:rPr>
              <a:t>T-test: </a:t>
            </a:r>
          </a:p>
          <a:p>
            <a:pPr>
              <a:buFont typeface="Wingdings" pitchFamily="2" charset="2"/>
              <a:buChar char="Ø"/>
            </a:pPr>
            <a:r>
              <a:rPr lang="en-US" altLang="zh-CN" sz="2600" dirty="0"/>
              <a:t>The t-test assesses whether the means of two groups are statistically different from each other.</a:t>
            </a:r>
          </a:p>
          <a:p>
            <a:endParaRPr lang="en-US" altLang="zh-CN" dirty="0" smtClean="0">
              <a:ea typeface="宋体" charset="-122"/>
            </a:endParaRPr>
          </a:p>
          <a:p>
            <a:r>
              <a:rPr lang="en-US" altLang="zh-CN" sz="4000" b="1" dirty="0">
                <a:ea typeface="宋体" charset="-122"/>
              </a:rPr>
              <a:t>P-value</a:t>
            </a:r>
            <a:r>
              <a:rPr lang="en-US" altLang="zh-CN" sz="4000" b="1" dirty="0" smtClean="0">
                <a:ea typeface="宋体" charset="-122"/>
              </a:rPr>
              <a:t>:</a:t>
            </a:r>
            <a:r>
              <a:rPr lang="en-US" altLang="zh-CN" dirty="0" smtClean="0">
                <a:ea typeface="宋体" charset="-122"/>
              </a:rPr>
              <a:t> </a:t>
            </a:r>
          </a:p>
          <a:p>
            <a:pPr>
              <a:buFont typeface="Wingdings" pitchFamily="2" charset="2"/>
              <a:buChar char="Ø"/>
            </a:pPr>
            <a:r>
              <a:rPr lang="en-US" altLang="zh-CN" sz="2600" dirty="0"/>
              <a:t>It represents probability of concluding (incorrectly) that there is a difference in samples when no true difference exists.</a:t>
            </a:r>
          </a:p>
          <a:p>
            <a:pPr>
              <a:buFont typeface="Wingdings" pitchFamily="2" charset="2"/>
              <a:buChar char="Ø"/>
            </a:pPr>
            <a:r>
              <a:rPr lang="en-US" altLang="zh-CN" sz="2600" dirty="0"/>
              <a:t>Dependent upon the statistical test being performed.</a:t>
            </a:r>
          </a:p>
          <a:p>
            <a:pPr>
              <a:buFont typeface="Wingdings" pitchFamily="2" charset="2"/>
              <a:buChar char="Ø"/>
            </a:pPr>
            <a:r>
              <a:rPr lang="en-US" altLang="zh-CN" sz="2600" dirty="0"/>
              <a:t>P = 0.05 means that there is 5% chance that you would be wrong if concluding the populations are different</a:t>
            </a:r>
            <a:r>
              <a:rPr lang="en-US" altLang="zh-CN" sz="2600" dirty="0" smtClean="0"/>
              <a:t>.</a:t>
            </a:r>
          </a:p>
          <a:p>
            <a:pPr>
              <a:buFont typeface="Wingdings" pitchFamily="2" charset="2"/>
              <a:buChar char="Ø"/>
            </a:pPr>
            <a:endParaRPr lang="en-US" altLang="zh-CN" sz="2800" dirty="0" smtClean="0">
              <a:ea typeface="宋体" charset="-122"/>
            </a:endParaRPr>
          </a:p>
          <a:p>
            <a:r>
              <a:rPr lang="en-US" altLang="zh-CN" sz="4000" b="1" dirty="0">
                <a:ea typeface="宋体" charset="-122"/>
              </a:rPr>
              <a:t>NULL Hypothesis</a:t>
            </a:r>
          </a:p>
          <a:p>
            <a:pPr>
              <a:buFont typeface="Wingdings" pitchFamily="2" charset="2"/>
              <a:buChar char="Ø"/>
            </a:pPr>
            <a:r>
              <a:rPr lang="en-US" altLang="zh-CN" sz="2800" dirty="0" smtClean="0">
                <a:ea typeface="宋体" charset="-122"/>
              </a:rPr>
              <a:t>Assumption that there is no difference in two or more populations.</a:t>
            </a:r>
          </a:p>
          <a:p>
            <a:pPr>
              <a:buFont typeface="Wingdings" pitchFamily="2" charset="2"/>
              <a:buChar char="Ø"/>
            </a:pPr>
            <a:endParaRPr lang="en-US" altLang="zh-CN" sz="2600" dirty="0"/>
          </a:p>
          <a:p>
            <a:pPr>
              <a:buNone/>
            </a:pPr>
            <a:endParaRPr lang="en-US" altLang="zh-CN" dirty="0" smtClean="0">
              <a:ea typeface="宋体"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Comparing algorithms</a:t>
            </a:r>
            <a:endParaRPr lang="zh-CN" altLang="en-US" dirty="0"/>
          </a:p>
        </p:txBody>
      </p:sp>
      <p:sp>
        <p:nvSpPr>
          <p:cNvPr id="3" name="内容占位符 2"/>
          <p:cNvSpPr>
            <a:spLocks noGrp="1"/>
          </p:cNvSpPr>
          <p:nvPr>
            <p:ph idx="1"/>
          </p:nvPr>
        </p:nvSpPr>
        <p:spPr>
          <a:xfrm>
            <a:off x="428596" y="1500174"/>
            <a:ext cx="8229600" cy="4840303"/>
          </a:xfrm>
        </p:spPr>
        <p:txBody>
          <a:bodyPr>
            <a:normAutofit fontScale="92500" lnSpcReduction="10000"/>
          </a:bodyPr>
          <a:lstStyle/>
          <a:p>
            <a:r>
              <a:rPr lang="en-US" altLang="zh-CN" sz="2600" dirty="0"/>
              <a:t>Classification research, which is a component of data mining as well as a subfield </a:t>
            </a:r>
            <a:r>
              <a:rPr lang="en-US" altLang="zh-CN" sz="2600" dirty="0" smtClean="0"/>
              <a:t>of machine </a:t>
            </a:r>
            <a:r>
              <a:rPr lang="en-US" altLang="zh-CN" sz="2600" dirty="0"/>
              <a:t>learning, has always had a need for very specific, focused studies that </a:t>
            </a:r>
            <a:r>
              <a:rPr lang="en-US" altLang="zh-CN" sz="2600" dirty="0" smtClean="0"/>
              <a:t>compare algorithms </a:t>
            </a:r>
            <a:r>
              <a:rPr lang="en-US" altLang="zh-CN" sz="2600" dirty="0"/>
              <a:t>carefully</a:t>
            </a:r>
            <a:r>
              <a:rPr lang="en-US" altLang="zh-CN" sz="2600" dirty="0" smtClean="0"/>
              <a:t>.</a:t>
            </a:r>
          </a:p>
          <a:p>
            <a:endParaRPr lang="en-US" altLang="zh-CN" sz="2600" dirty="0" smtClean="0"/>
          </a:p>
          <a:p>
            <a:r>
              <a:rPr lang="en-US" altLang="zh-CN" sz="2600" dirty="0" smtClean="0"/>
              <a:t>Based on [1], </a:t>
            </a:r>
            <a:r>
              <a:rPr lang="en-US" altLang="zh-CN" sz="2600" dirty="0"/>
              <a:t>a </a:t>
            </a:r>
            <a:r>
              <a:rPr lang="en-US" altLang="zh-CN" sz="2600" dirty="0" smtClean="0"/>
              <a:t>high </a:t>
            </a:r>
            <a:r>
              <a:rPr lang="en-US" altLang="zh-CN" sz="2600" dirty="0"/>
              <a:t>percentage of new algorithms (29</a:t>
            </a:r>
            <a:r>
              <a:rPr lang="en-US" altLang="zh-CN" sz="2600" dirty="0" smtClean="0"/>
              <a:t>%) were </a:t>
            </a:r>
            <a:r>
              <a:rPr lang="en-US" altLang="zh-CN" sz="2600" dirty="0"/>
              <a:t>not evaluated on any real problem at all, and that very few (only 8%) were </a:t>
            </a:r>
            <a:r>
              <a:rPr lang="en-US" altLang="zh-CN" sz="2600" dirty="0" smtClean="0"/>
              <a:t>compared to </a:t>
            </a:r>
            <a:r>
              <a:rPr lang="en-US" altLang="zh-CN" sz="2600" dirty="0"/>
              <a:t>more than one alternative on real data</a:t>
            </a:r>
            <a:r>
              <a:rPr lang="en-US" altLang="zh-CN" sz="2600" dirty="0" smtClean="0"/>
              <a:t>.</a:t>
            </a:r>
          </a:p>
          <a:p>
            <a:endParaRPr lang="en-US" altLang="zh-CN" sz="2400" dirty="0"/>
          </a:p>
          <a:p>
            <a:endParaRPr lang="en-US" altLang="zh-CN" sz="2400" dirty="0" smtClean="0"/>
          </a:p>
          <a:p>
            <a:pPr>
              <a:buNone/>
            </a:pPr>
            <a:r>
              <a:rPr lang="en-US" altLang="zh-CN" sz="1900" dirty="0" smtClean="0"/>
              <a:t>[1]. </a:t>
            </a:r>
            <a:r>
              <a:rPr lang="en-US" altLang="zh-CN" sz="1900" dirty="0" err="1" smtClean="0"/>
              <a:t>Prechelt</a:t>
            </a:r>
            <a:r>
              <a:rPr lang="en-US" altLang="zh-CN" sz="1900" dirty="0" smtClean="0"/>
              <a:t>, L. A quantitative study of experimental evaluations of neural network learning algorithms: Current research practice. Neural Networks, 9, 1996.</a:t>
            </a:r>
            <a:endParaRPr lang="zh-CN" altLang="en-US" sz="1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Pitfalls</a:t>
            </a:r>
            <a:endParaRPr lang="zh-CN" altLang="en-US" dirty="0"/>
          </a:p>
        </p:txBody>
      </p:sp>
      <p:sp>
        <p:nvSpPr>
          <p:cNvPr id="3" name="内容占位符 2"/>
          <p:cNvSpPr>
            <a:spLocks noGrp="1"/>
          </p:cNvSpPr>
          <p:nvPr>
            <p:ph idx="1"/>
          </p:nvPr>
        </p:nvSpPr>
        <p:spPr>
          <a:xfrm>
            <a:off x="457200" y="1600200"/>
            <a:ext cx="8401080" cy="4525963"/>
          </a:xfrm>
        </p:spPr>
        <p:txBody>
          <a:bodyPr>
            <a:normAutofit fontScale="92500" lnSpcReduction="10000"/>
          </a:bodyPr>
          <a:lstStyle/>
          <a:p>
            <a:r>
              <a:rPr lang="en-US" altLang="zh-CN" dirty="0" smtClean="0"/>
              <a:t>Classification research and data mining rely too heavily on stored repositories of data.</a:t>
            </a:r>
          </a:p>
          <a:p>
            <a:pPr lvl="1"/>
            <a:r>
              <a:rPr lang="en-US" altLang="zh-CN" sz="2600" dirty="0"/>
              <a:t>It is difficult to produce major new results using well-studied and widely shared data.</a:t>
            </a:r>
          </a:p>
          <a:p>
            <a:pPr lvl="1"/>
            <a:endParaRPr lang="en-US" altLang="zh-CN" sz="3200" dirty="0" smtClean="0"/>
          </a:p>
          <a:p>
            <a:r>
              <a:rPr lang="en-US" altLang="zh-CN" dirty="0"/>
              <a:t>Easy studies need considerable </a:t>
            </a:r>
            <a:r>
              <a:rPr lang="en-US" altLang="zh-CN" dirty="0" smtClean="0"/>
              <a:t>skills.</a:t>
            </a:r>
          </a:p>
          <a:p>
            <a:pPr lvl="1"/>
            <a:r>
              <a:rPr lang="en-US" altLang="zh-CN" sz="2600" dirty="0"/>
              <a:t>Most comparative study does propose an entirely new method, most often it proposes changes to one or more known algorithms, and uses comparisons to show where and how the changes will improve performance. Although the goal is worthwhile, the approach is sometimes not valid.</a:t>
            </a:r>
          </a:p>
          <a:p>
            <a:pPr lvl="1">
              <a:buNone/>
            </a:pPr>
            <a:endParaRPr lang="en-US" altLang="zh-CN"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4282" y="285728"/>
            <a:ext cx="8472518" cy="1143000"/>
          </a:xfrm>
        </p:spPr>
        <p:txBody>
          <a:bodyPr>
            <a:normAutofit/>
          </a:bodyPr>
          <a:lstStyle/>
          <a:p>
            <a:r>
              <a:rPr lang="en-US" altLang="zh-CN" sz="3200" dirty="0" smtClean="0"/>
              <a:t>Problem 1: Sharing a small repository of datasets</a:t>
            </a:r>
            <a:endParaRPr lang="zh-CN" altLang="en-US" sz="3200" dirty="0"/>
          </a:p>
        </p:txBody>
      </p:sp>
      <p:sp>
        <p:nvSpPr>
          <p:cNvPr id="3" name="内容占位符 2"/>
          <p:cNvSpPr>
            <a:spLocks noGrp="1"/>
          </p:cNvSpPr>
          <p:nvPr>
            <p:ph idx="1"/>
          </p:nvPr>
        </p:nvSpPr>
        <p:spPr>
          <a:xfrm>
            <a:off x="500034" y="1785926"/>
            <a:ext cx="7829576" cy="4525963"/>
          </a:xfrm>
        </p:spPr>
        <p:txBody>
          <a:bodyPr/>
          <a:lstStyle/>
          <a:p>
            <a:r>
              <a:rPr lang="en-US" altLang="zh-CN" sz="2400" dirty="0"/>
              <a:t>Suppose 100 people are studying the effect of algorithms A and B</a:t>
            </a:r>
            <a:r>
              <a:rPr lang="en-US" altLang="zh-CN" sz="2400" dirty="0" smtClean="0"/>
              <a:t>.</a:t>
            </a:r>
          </a:p>
          <a:p>
            <a:endParaRPr lang="en-US" altLang="zh-CN" sz="2400" dirty="0"/>
          </a:p>
          <a:p>
            <a:r>
              <a:rPr lang="en-US" altLang="zh-CN" sz="2400" dirty="0"/>
              <a:t>At least 5 will get results statistically significant at p &lt;= 0.05 (assuming independent experiments).</a:t>
            </a:r>
          </a:p>
          <a:p>
            <a:endParaRPr lang="en-US" altLang="zh-CN" sz="2400" dirty="0" smtClean="0"/>
          </a:p>
          <a:p>
            <a:r>
              <a:rPr lang="en-US" altLang="zh-CN" sz="2400" dirty="0" smtClean="0"/>
              <a:t> </a:t>
            </a:r>
            <a:r>
              <a:rPr lang="en-US" altLang="zh-CN" sz="2400" dirty="0"/>
              <a:t>These results are nothing but due to chance.</a:t>
            </a:r>
          </a:p>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3600" dirty="0" smtClean="0"/>
              <a:t>Problem 2: Statistics were not designed for computational experiments</a:t>
            </a:r>
            <a:endParaRPr lang="zh-CN" altLang="en-US" sz="3600" dirty="0"/>
          </a:p>
        </p:txBody>
      </p:sp>
      <p:sp>
        <p:nvSpPr>
          <p:cNvPr id="3" name="内容占位符 2"/>
          <p:cNvSpPr>
            <a:spLocks noGrp="1"/>
          </p:cNvSpPr>
          <p:nvPr>
            <p:ph idx="1"/>
          </p:nvPr>
        </p:nvSpPr>
        <p:spPr>
          <a:xfrm>
            <a:off x="428596" y="2071678"/>
            <a:ext cx="8229600" cy="4525963"/>
          </a:xfrm>
        </p:spPr>
        <p:txBody>
          <a:bodyPr/>
          <a:lstStyle/>
          <a:p>
            <a:r>
              <a:rPr lang="en-US" altLang="zh-CN" sz="2400" dirty="0" smtClean="0">
                <a:ea typeface="宋体" charset="-122"/>
              </a:rPr>
              <a:t>Comparison of classifier algorithms</a:t>
            </a:r>
          </a:p>
          <a:p>
            <a:r>
              <a:rPr lang="en-US" altLang="zh-CN" sz="2400" dirty="0" smtClean="0">
                <a:ea typeface="宋体" charset="-122"/>
              </a:rPr>
              <a:t>154 datasets</a:t>
            </a:r>
          </a:p>
          <a:p>
            <a:r>
              <a:rPr lang="en-US" altLang="zh-CN" sz="2400" dirty="0" smtClean="0">
                <a:ea typeface="宋体" charset="-122"/>
              </a:rPr>
              <a:t>NULL hypothesis is true if p-value &lt; 0.05 (not very stringent)</a:t>
            </a:r>
          </a:p>
          <a:p>
            <a:r>
              <a:rPr lang="en-US" altLang="zh-CN" sz="2400" dirty="0" smtClean="0">
                <a:ea typeface="宋体" charset="-122"/>
              </a:rPr>
              <a:t>Differences were reported significant if a t-test produced p-value &lt; 0.05.</a:t>
            </a:r>
          </a:p>
          <a:p>
            <a:endParaRPr lang="en-US" altLang="zh-CN" sz="2400" dirty="0" smtClean="0">
              <a:ea typeface="宋体" charset="-122"/>
            </a:endParaRPr>
          </a:p>
          <a:p>
            <a:pPr lvl="1"/>
            <a:r>
              <a:rPr lang="en-US" altLang="zh-CN" sz="2400" dirty="0" smtClean="0">
                <a:ea typeface="宋体" charset="-122"/>
              </a:rPr>
              <a:t>Actual p-value used is 154*0.05 (= 7.7).</a:t>
            </a:r>
          </a:p>
          <a:p>
            <a:pPr>
              <a:buNone/>
            </a:pPr>
            <a:endParaRPr lang="en-US" altLang="zh-CN" sz="2400" dirty="0" smtClean="0">
              <a:ea typeface="宋体" charset="-122"/>
            </a:endParaRPr>
          </a:p>
          <a:p>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3600" dirty="0" smtClean="0"/>
              <a:t>Problem 2: Statistics were not designed for computational experiments</a:t>
            </a:r>
            <a:endParaRPr lang="zh-CN" altLang="en-US" sz="3600" dirty="0"/>
          </a:p>
        </p:txBody>
      </p:sp>
      <p:sp>
        <p:nvSpPr>
          <p:cNvPr id="3" name="内容占位符 2"/>
          <p:cNvSpPr>
            <a:spLocks noGrp="1"/>
          </p:cNvSpPr>
          <p:nvPr>
            <p:ph idx="1"/>
          </p:nvPr>
        </p:nvSpPr>
        <p:spPr>
          <a:xfrm>
            <a:off x="428596" y="1571612"/>
            <a:ext cx="8229600" cy="5026029"/>
          </a:xfrm>
        </p:spPr>
        <p:txBody>
          <a:bodyPr>
            <a:normAutofit/>
          </a:bodyPr>
          <a:lstStyle/>
          <a:p>
            <a:pPr>
              <a:lnSpc>
                <a:spcPct val="90000"/>
              </a:lnSpc>
            </a:pPr>
            <a:r>
              <a:rPr lang="en-US" altLang="zh-CN" sz="2400" dirty="0" smtClean="0">
                <a:latin typeface="+mj-lt"/>
                <a:ea typeface="宋体" charset="-122"/>
                <a:cs typeface="Times New Roman" pitchFamily="18" charset="0"/>
              </a:rPr>
              <a:t>Let the significance for each level be </a:t>
            </a:r>
            <a:r>
              <a:rPr lang="en-US" altLang="zh-CN" sz="2400" dirty="0" smtClean="0">
                <a:latin typeface="+mj-lt"/>
                <a:ea typeface="宋体" charset="-122"/>
                <a:cs typeface="Times New Roman" pitchFamily="18" charset="0"/>
                <a:sym typeface="Symbol" pitchFamily="18" charset="2"/>
              </a:rPr>
              <a:t></a:t>
            </a:r>
            <a:r>
              <a:rPr lang="en-US" altLang="zh-CN" sz="2400" dirty="0" smtClean="0">
                <a:latin typeface="+mj-lt"/>
                <a:ea typeface="宋体" charset="-122"/>
                <a:cs typeface="Times New Roman" pitchFamily="18" charset="0"/>
              </a:rPr>
              <a:t> </a:t>
            </a:r>
          </a:p>
          <a:p>
            <a:pPr>
              <a:lnSpc>
                <a:spcPct val="90000"/>
              </a:lnSpc>
            </a:pPr>
            <a:r>
              <a:rPr lang="en-US" altLang="zh-CN" sz="2400" dirty="0" smtClean="0">
                <a:latin typeface="+mj-lt"/>
                <a:ea typeface="宋体" charset="-122"/>
                <a:cs typeface="Times New Roman" pitchFamily="18" charset="0"/>
              </a:rPr>
              <a:t>Chance for making right conclusion for one experiment is </a:t>
            </a:r>
            <a:r>
              <a:rPr lang="en-US" altLang="zh-CN" sz="2400" i="1" dirty="0" smtClean="0">
                <a:latin typeface="+mj-lt"/>
                <a:ea typeface="宋体" charset="-122"/>
                <a:cs typeface="Times New Roman" pitchFamily="18" charset="0"/>
              </a:rPr>
              <a:t>1-</a:t>
            </a:r>
            <a:r>
              <a:rPr lang="en-US" altLang="zh-CN" sz="2400" i="1" dirty="0" smtClean="0">
                <a:latin typeface="+mj-lt"/>
                <a:ea typeface="宋体" charset="-122"/>
                <a:cs typeface="Times New Roman" pitchFamily="18" charset="0"/>
                <a:sym typeface="Symbol" pitchFamily="18" charset="2"/>
              </a:rPr>
              <a:t></a:t>
            </a:r>
            <a:r>
              <a:rPr lang="en-US" altLang="zh-CN" sz="2400" dirty="0" smtClean="0">
                <a:latin typeface="+mj-lt"/>
                <a:ea typeface="宋体" charset="-122"/>
                <a:cs typeface="Times New Roman" pitchFamily="18" charset="0"/>
              </a:rPr>
              <a:t> </a:t>
            </a:r>
          </a:p>
          <a:p>
            <a:pPr>
              <a:lnSpc>
                <a:spcPct val="90000"/>
              </a:lnSpc>
            </a:pPr>
            <a:r>
              <a:rPr lang="en-US" altLang="zh-CN" sz="2400" dirty="0" smtClean="0">
                <a:latin typeface="+mj-lt"/>
                <a:ea typeface="宋体" charset="-122"/>
                <a:cs typeface="Times New Roman" pitchFamily="18" charset="0"/>
              </a:rPr>
              <a:t>Assuming experiments are independent of one another, chance for getting </a:t>
            </a:r>
            <a:r>
              <a:rPr lang="en-US" altLang="zh-CN" sz="2400" i="1" dirty="0" smtClean="0">
                <a:latin typeface="+mj-lt"/>
                <a:ea typeface="宋体" charset="-122"/>
                <a:cs typeface="Times New Roman" pitchFamily="18" charset="0"/>
              </a:rPr>
              <a:t>n</a:t>
            </a:r>
            <a:r>
              <a:rPr lang="en-US" altLang="zh-CN" sz="2400" dirty="0" smtClean="0">
                <a:latin typeface="+mj-lt"/>
                <a:ea typeface="宋体" charset="-122"/>
                <a:cs typeface="Times New Roman" pitchFamily="18" charset="0"/>
              </a:rPr>
              <a:t> experiments correct is </a:t>
            </a:r>
            <a:r>
              <a:rPr lang="en-US" altLang="zh-CN" sz="2400" i="1" dirty="0" smtClean="0">
                <a:latin typeface="+mj-lt"/>
                <a:ea typeface="宋体" charset="-122"/>
                <a:cs typeface="Times New Roman" pitchFamily="18" charset="0"/>
              </a:rPr>
              <a:t>(1-</a:t>
            </a:r>
            <a:r>
              <a:rPr lang="en-US" altLang="zh-CN" sz="2400" i="1" dirty="0" smtClean="0">
                <a:latin typeface="+mj-lt"/>
                <a:ea typeface="宋体" charset="-122"/>
                <a:cs typeface="Times New Roman" pitchFamily="18" charset="0"/>
                <a:sym typeface="Symbol" pitchFamily="18" charset="2"/>
              </a:rPr>
              <a:t>)</a:t>
            </a:r>
            <a:r>
              <a:rPr lang="en-US" altLang="zh-CN" sz="2400" i="1" baseline="30000" dirty="0" smtClean="0">
                <a:latin typeface="+mj-lt"/>
                <a:ea typeface="宋体" charset="-122"/>
                <a:cs typeface="Times New Roman" pitchFamily="18" charset="0"/>
                <a:sym typeface="Symbol" pitchFamily="18" charset="2"/>
              </a:rPr>
              <a:t>n</a:t>
            </a:r>
          </a:p>
          <a:p>
            <a:pPr>
              <a:lnSpc>
                <a:spcPct val="90000"/>
              </a:lnSpc>
            </a:pPr>
            <a:r>
              <a:rPr lang="en-US" altLang="zh-CN" sz="2400" dirty="0" smtClean="0">
                <a:latin typeface="+mj-lt"/>
                <a:ea typeface="宋体" charset="-122"/>
                <a:cs typeface="Times New Roman" pitchFamily="18" charset="0"/>
              </a:rPr>
              <a:t> Chances of not making correct conclusion is </a:t>
            </a:r>
            <a:r>
              <a:rPr lang="en-US" altLang="zh-CN" sz="2400" i="1" dirty="0" smtClean="0">
                <a:latin typeface="+mj-lt"/>
                <a:ea typeface="宋体" charset="-122"/>
                <a:cs typeface="Times New Roman" pitchFamily="18" charset="0"/>
              </a:rPr>
              <a:t>1-(1-</a:t>
            </a:r>
            <a:r>
              <a:rPr lang="en-US" altLang="zh-CN" sz="2400" i="1" dirty="0" smtClean="0">
                <a:latin typeface="+mj-lt"/>
                <a:ea typeface="宋体" charset="-122"/>
                <a:cs typeface="Times New Roman" pitchFamily="18" charset="0"/>
                <a:sym typeface="Symbol" pitchFamily="18" charset="2"/>
              </a:rPr>
              <a:t></a:t>
            </a:r>
            <a:r>
              <a:rPr lang="en-US" altLang="zh-CN" sz="2400" i="1" dirty="0" smtClean="0">
                <a:latin typeface="+mj-lt"/>
                <a:ea typeface="宋体" charset="-122"/>
                <a:cs typeface="Times New Roman" pitchFamily="18" charset="0"/>
              </a:rPr>
              <a:t>)</a:t>
            </a:r>
            <a:r>
              <a:rPr lang="en-US" altLang="zh-CN" sz="2400" i="1" baseline="30000" dirty="0" smtClean="0">
                <a:latin typeface="+mj-lt"/>
                <a:ea typeface="宋体" charset="-122"/>
                <a:cs typeface="Times New Roman" pitchFamily="18" charset="0"/>
              </a:rPr>
              <a:t>n</a:t>
            </a:r>
            <a:endParaRPr lang="en-US" altLang="zh-CN" sz="2400" dirty="0" smtClean="0">
              <a:ea typeface="宋体" charset="-122"/>
            </a:endParaRPr>
          </a:p>
          <a:p>
            <a:pPr>
              <a:lnSpc>
                <a:spcPct val="90000"/>
              </a:lnSpc>
            </a:pPr>
            <a:r>
              <a:rPr lang="en-US" altLang="zh-CN" sz="2400" dirty="0">
                <a:latin typeface="+mj-lt"/>
                <a:ea typeface="宋体" charset="-122"/>
                <a:cs typeface="Times New Roman" pitchFamily="18" charset="0"/>
              </a:rPr>
              <a:t>Substituting </a:t>
            </a:r>
            <a:r>
              <a:rPr lang="en-US" altLang="zh-CN" sz="2400" dirty="0">
                <a:latin typeface="+mj-lt"/>
                <a:ea typeface="宋体" charset="-122"/>
                <a:cs typeface="Times New Roman" pitchFamily="18" charset="0"/>
                <a:sym typeface="Symbol" pitchFamily="18" charset="2"/>
              </a:rPr>
              <a:t>=0.05</a:t>
            </a:r>
          </a:p>
          <a:p>
            <a:pPr>
              <a:lnSpc>
                <a:spcPct val="90000"/>
              </a:lnSpc>
            </a:pPr>
            <a:r>
              <a:rPr lang="en-US" altLang="zh-CN" sz="2400" dirty="0">
                <a:latin typeface="+mj-lt"/>
                <a:ea typeface="宋体" charset="-122"/>
                <a:cs typeface="Times New Roman" pitchFamily="18" charset="0"/>
                <a:sym typeface="Symbol" pitchFamily="18" charset="2"/>
              </a:rPr>
              <a:t>Chances for making incorrect conclusion is 0.9996</a:t>
            </a:r>
          </a:p>
          <a:p>
            <a:pPr>
              <a:lnSpc>
                <a:spcPct val="90000"/>
              </a:lnSpc>
            </a:pPr>
            <a:r>
              <a:rPr lang="en-US" altLang="zh-CN" sz="2400" dirty="0">
                <a:latin typeface="+mj-lt"/>
                <a:ea typeface="宋体" charset="-122"/>
                <a:cs typeface="Times New Roman" pitchFamily="18" charset="0"/>
              </a:rPr>
              <a:t>To obtain results significant at 0.05 level with 154 tests</a:t>
            </a:r>
          </a:p>
          <a:p>
            <a:pPr marL="342900" lvl="2" indent="-342900">
              <a:lnSpc>
                <a:spcPct val="90000"/>
              </a:lnSpc>
              <a:buNone/>
            </a:pPr>
            <a:r>
              <a:rPr lang="en-US" altLang="zh-CN" dirty="0" smtClean="0">
                <a:latin typeface="+mj-lt"/>
                <a:ea typeface="宋体" charset="-122"/>
                <a:cs typeface="Times New Roman" pitchFamily="18" charset="0"/>
              </a:rPr>
              <a:t>		</a:t>
            </a:r>
          </a:p>
          <a:p>
            <a:pPr marL="342900" lvl="2" indent="-342900">
              <a:lnSpc>
                <a:spcPct val="90000"/>
              </a:lnSpc>
              <a:buNone/>
            </a:pPr>
            <a:r>
              <a:rPr lang="en-US" altLang="zh-CN" dirty="0">
                <a:latin typeface="+mj-lt"/>
                <a:ea typeface="宋体" charset="-122"/>
                <a:cs typeface="Times New Roman" pitchFamily="18" charset="0"/>
              </a:rPr>
              <a:t>	</a:t>
            </a:r>
            <a:r>
              <a:rPr lang="en-US" altLang="zh-CN" dirty="0" smtClean="0">
                <a:latin typeface="+mj-lt"/>
                <a:ea typeface="宋体" charset="-122"/>
                <a:cs typeface="Times New Roman" pitchFamily="18" charset="0"/>
              </a:rPr>
              <a:t>		1-</a:t>
            </a:r>
            <a:r>
              <a:rPr lang="en-US" altLang="zh-CN" dirty="0">
                <a:latin typeface="+mj-lt"/>
                <a:ea typeface="宋体" charset="-122"/>
                <a:cs typeface="Times New Roman" pitchFamily="18" charset="0"/>
              </a:rPr>
              <a:t>(1-</a:t>
            </a:r>
            <a:r>
              <a:rPr lang="en-US" altLang="zh-CN" dirty="0">
                <a:latin typeface="+mj-lt"/>
                <a:ea typeface="宋体" charset="-122"/>
                <a:cs typeface="Times New Roman" pitchFamily="18" charset="0"/>
                <a:sym typeface="Symbol" pitchFamily="18" charset="2"/>
              </a:rPr>
              <a:t></a:t>
            </a:r>
            <a:r>
              <a:rPr lang="en-US" altLang="zh-CN" dirty="0">
                <a:latin typeface="+mj-lt"/>
                <a:ea typeface="宋体" charset="-122"/>
                <a:cs typeface="Times New Roman" pitchFamily="18" charset="0"/>
              </a:rPr>
              <a:t>)154 &lt; 0.05 </a:t>
            </a:r>
            <a:r>
              <a:rPr lang="en-US" altLang="zh-CN" dirty="0" smtClean="0">
                <a:latin typeface="+mj-lt"/>
                <a:ea typeface="宋体" charset="-122"/>
                <a:cs typeface="Times New Roman" pitchFamily="18" charset="0"/>
              </a:rPr>
              <a:t>   or  </a:t>
            </a:r>
            <a:r>
              <a:rPr lang="en-US" altLang="zh-CN" dirty="0">
                <a:latin typeface="+mj-lt"/>
                <a:ea typeface="宋体" charset="-122"/>
                <a:cs typeface="Times New Roman" pitchFamily="18" charset="0"/>
                <a:sym typeface="Symbol" pitchFamily="18" charset="2"/>
              </a:rPr>
              <a:t></a:t>
            </a:r>
            <a:r>
              <a:rPr lang="en-US" altLang="zh-CN" dirty="0">
                <a:latin typeface="+mj-lt"/>
                <a:ea typeface="宋体" charset="-122"/>
                <a:cs typeface="Times New Roman" pitchFamily="18" charset="0"/>
              </a:rPr>
              <a:t> &lt; </a:t>
            </a:r>
            <a:r>
              <a:rPr lang="en-US" altLang="zh-CN" dirty="0" smtClean="0">
                <a:latin typeface="+mj-lt"/>
                <a:ea typeface="宋体" charset="-122"/>
                <a:cs typeface="Times New Roman" pitchFamily="18" charset="0"/>
              </a:rPr>
              <a:t>0.003</a:t>
            </a:r>
          </a:p>
          <a:p>
            <a:pPr marL="342900" lvl="2" indent="-342900">
              <a:lnSpc>
                <a:spcPct val="90000"/>
              </a:lnSpc>
            </a:pPr>
            <a:endParaRPr lang="en-US" altLang="zh-CN" dirty="0" smtClean="0">
              <a:latin typeface="+mj-lt"/>
              <a:ea typeface="宋体" charset="-122"/>
              <a:cs typeface="Times New Roman" pitchFamily="18" charset="0"/>
            </a:endParaRPr>
          </a:p>
          <a:p>
            <a:pPr marL="342900" lvl="2" indent="-342900">
              <a:lnSpc>
                <a:spcPct val="90000"/>
              </a:lnSpc>
            </a:pPr>
            <a:r>
              <a:rPr lang="en-US" altLang="zh-CN" dirty="0" smtClean="0">
                <a:latin typeface="+mj-lt"/>
                <a:ea typeface="宋体" charset="-122"/>
                <a:cs typeface="Times New Roman" pitchFamily="18" charset="0"/>
              </a:rPr>
              <a:t>This adjustment is well known as </a:t>
            </a:r>
            <a:r>
              <a:rPr lang="en-US" altLang="zh-CN" dirty="0" err="1" smtClean="0">
                <a:ea typeface="宋体" charset="-122"/>
              </a:rPr>
              <a:t>Bonferroni</a:t>
            </a:r>
            <a:r>
              <a:rPr lang="en-US" altLang="zh-CN" dirty="0" smtClean="0">
                <a:ea typeface="宋体" charset="-122"/>
              </a:rPr>
              <a:t> </a:t>
            </a:r>
            <a:r>
              <a:rPr lang="en-US" altLang="zh-CN" dirty="0" smtClean="0">
                <a:ea typeface="宋体" charset="-122"/>
              </a:rPr>
              <a:t>Adjustment </a:t>
            </a:r>
            <a:r>
              <a:rPr lang="en-US" altLang="zh-CN" dirty="0" smtClean="0">
                <a:ea typeface="宋体" charset="-122"/>
              </a:rPr>
              <a:t>.</a:t>
            </a:r>
            <a:endParaRPr lang="zh-CN" altLang="en-US" dirty="0">
              <a:latin typeface="+mj-lt"/>
              <a:ea typeface="宋体" charset="-122"/>
              <a:cs typeface="Times New Roman" pitchFamily="18" charset="0"/>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TotalTime>
  <Words>1332</Words>
  <PresentationFormat>全屏显示(4:3)</PresentationFormat>
  <Paragraphs>122</Paragraphs>
  <Slides>18</Slides>
  <Notes>0</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Office 主题</vt:lpstr>
      <vt:lpstr>On Comparing Classifiers: Pitfalls to Avoid and a Recommended Approach</vt:lpstr>
      <vt:lpstr>Introduction</vt:lpstr>
      <vt:lpstr>Introduction</vt:lpstr>
      <vt:lpstr>Definition</vt:lpstr>
      <vt:lpstr>Comparing algorithms</vt:lpstr>
      <vt:lpstr>Pitfalls</vt:lpstr>
      <vt:lpstr>Problem 1: Sharing a small repository of datasets</vt:lpstr>
      <vt:lpstr>Problem 2: Statistics were not designed for computational experiments</vt:lpstr>
      <vt:lpstr>Problem 2: Statistics were not designed for computational experiments</vt:lpstr>
      <vt:lpstr>Problem 3: Experiments are not independent</vt:lpstr>
      <vt:lpstr>Problem 4: Only considers overall accuracy on a test set</vt:lpstr>
      <vt:lpstr>Problem 5: Repeated tuning</vt:lpstr>
      <vt:lpstr>Problem 5: Repeated tuning</vt:lpstr>
      <vt:lpstr>Problem 6: Generalizing results</vt:lpstr>
      <vt:lpstr>A recommended approach</vt:lpstr>
      <vt:lpstr>A recommended approach</vt:lpstr>
      <vt:lpstr>Conclusion</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Comparing Classifiers: Pitfalls to Avoid and a Recommended Approach</dc:title>
  <dc:creator>Administrator</dc:creator>
  <cp:lastModifiedBy>china</cp:lastModifiedBy>
  <cp:revision>14</cp:revision>
  <dcterms:created xsi:type="dcterms:W3CDTF">2013-11-07T13:43:12Z</dcterms:created>
  <dcterms:modified xsi:type="dcterms:W3CDTF">2013-11-07T15:26:15Z</dcterms:modified>
</cp:coreProperties>
</file>