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1" r:id="rId5"/>
    <p:sldId id="260" r:id="rId6"/>
    <p:sldId id="262" r:id="rId7"/>
    <p:sldId id="263" r:id="rId8"/>
    <p:sldId id="265" r:id="rId9"/>
    <p:sldId id="266" r:id="rId10"/>
    <p:sldId id="267" r:id="rId11"/>
    <p:sldId id="268" r:id="rId12"/>
    <p:sldId id="270" r:id="rId13"/>
    <p:sldId id="271" r:id="rId14"/>
    <p:sldId id="272" r:id="rId15"/>
    <p:sldId id="273" r:id="rId16"/>
    <p:sldId id="281" r:id="rId17"/>
    <p:sldId id="282" r:id="rId18"/>
    <p:sldId id="274" r:id="rId19"/>
    <p:sldId id="275" r:id="rId20"/>
    <p:sldId id="279" r:id="rId21"/>
    <p:sldId id="280" r:id="rId22"/>
    <p:sldId id="276" r:id="rId23"/>
    <p:sldId id="277" r:id="rId24"/>
    <p:sldId id="269" r:id="rId25"/>
    <p:sldId id="284" r:id="rId26"/>
    <p:sldId id="283"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84" autoAdjust="0"/>
  </p:normalViewPr>
  <p:slideViewPr>
    <p:cSldViewPr>
      <p:cViewPr>
        <p:scale>
          <a:sx n="70" d="100"/>
          <a:sy n="70"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D0DE4-951D-4150-B0A5-C1D7A2D8E9FB}"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671BD-DD48-4811-9B62-AED26DB2ED6F}" type="slidenum">
              <a:rPr lang="en-US" smtClean="0"/>
              <a:t>‹#›</a:t>
            </a:fld>
            <a:endParaRPr lang="en-US"/>
          </a:p>
        </p:txBody>
      </p:sp>
    </p:spTree>
    <p:extLst>
      <p:ext uri="{BB962C8B-B14F-4D97-AF65-F5344CB8AC3E}">
        <p14:creationId xmlns:p14="http://schemas.microsoft.com/office/powerpoint/2010/main" val="392380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lectromagnetic_fiel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Specification_(technical_standard)"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Digital_radio" TargetMode="External"/><Relationship Id="rId4" Type="http://schemas.openxmlformats.org/officeDocument/2006/relationships/hyperlink" Target="http://en.wikipedia.org/wiki/Personal_area_netwo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Ubiquitous refers to the circumstance which allows users to be able to have service at anytime in anywhere.</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a:t>
            </a:fld>
            <a:endParaRPr lang="en-US"/>
          </a:p>
        </p:txBody>
      </p:sp>
    </p:spTree>
    <p:extLst>
      <p:ext uri="{BB962C8B-B14F-4D97-AF65-F5344CB8AC3E}">
        <p14:creationId xmlns:p14="http://schemas.microsoft.com/office/powerpoint/2010/main" val="238295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emergency, PHCH connects to the data line of a telecommunication carrier through CDMA and sends a text message to the designated hospital.</a:t>
            </a:r>
          </a:p>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10</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the short text message limitation, some interpretation codes are proposed to indicate specific situation of the patients.</a:t>
            </a:r>
          </a:p>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11</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12</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13</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three waveform</a:t>
            </a:r>
            <a:r>
              <a:rPr lang="en-US" baseline="0" dirty="0" smtClean="0"/>
              <a:t> pictures show </a:t>
            </a:r>
            <a:r>
              <a:rPr lang="en-US" baseline="0" dirty="0" smtClean="0"/>
              <a:t>the difference between normal walking, convulsion and syncope. We can easily understand when convulsion happens, the waveform amplitude of acceleration sensor and vibration sensor increases. When syncope happens the both of them turns to be steady. </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14</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used the back-propagation</a:t>
            </a:r>
            <a:r>
              <a:rPr lang="en-US" baseline="0" dirty="0" smtClean="0"/>
              <a:t> network model in order to detect emergent situations using input data on patients’ state from USN sensors</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15</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hidden layers are given a sufficient number of units, the back-propagation network model can learn for a continuous function model.</a:t>
            </a:r>
            <a:r>
              <a:rPr lang="en-US" sz="1200" kern="1200" dirty="0" smtClean="0">
                <a:solidFill>
                  <a:schemeClr val="tx1"/>
                </a:solidFill>
                <a:latin typeface="+mn-lt"/>
                <a:ea typeface="+mn-ea"/>
                <a:cs typeface="+mn-cs"/>
              </a:rPr>
              <a:t>  As in Figure 9, output(y) is produced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the weight of neural network are multiplied by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added to input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Here, output(y) is different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desired output(o) given in learning data. There is 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error e (y-o) in the neural network, and the weight of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output layer is updated in proportion to the error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the weight of the hidden layer is updated.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direction of weight update is the opposite of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direction of neural network processing. This learning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process is repeated until error e reaches the adequate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level. </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16</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paper, the input is the patients’ state received from </a:t>
            </a:r>
            <a:r>
              <a:rPr lang="en-US" baseline="0" dirty="0" err="1" smtClean="0"/>
              <a:t>usn</a:t>
            </a:r>
            <a:r>
              <a:rPr lang="en-US" baseline="0" dirty="0" smtClean="0"/>
              <a:t> sensors. Outputs are different situations.</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17</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order to create the input vector of the back-propagation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network, 200 data were extracted from an acceleration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sensor for 10 seconds, and were divided at one-second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time intervals. Another input vector was also prepared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 data from a vibration sensor in the </a:t>
            </a:r>
            <a:r>
              <a:rPr lang="en-US" sz="1200" kern="1200" dirty="0" smtClean="0">
                <a:solidFill>
                  <a:schemeClr val="tx1"/>
                </a:solidFill>
                <a:latin typeface="+mn-lt"/>
                <a:ea typeface="+mn-ea"/>
                <a:cs typeface="+mn-cs"/>
              </a:rPr>
              <a:t>same.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learning of the back-propagation network, </a:t>
            </a: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paper</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collected 100 data for </a:t>
            </a:r>
            <a:r>
              <a:rPr lang="en-US" sz="1200" kern="1200" dirty="0" smtClean="0">
                <a:solidFill>
                  <a:schemeClr val="tx1"/>
                </a:solidFill>
                <a:latin typeface="+mn-lt"/>
                <a:ea typeface="+mn-ea"/>
                <a:cs typeface="+mn-cs"/>
              </a:rPr>
              <a:t>each</a:t>
            </a:r>
            <a:r>
              <a:rPr lang="en-US" sz="1200" kern="1200" baseline="0" dirty="0" smtClean="0">
                <a:solidFill>
                  <a:schemeClr val="tx1"/>
                </a:solidFill>
                <a:latin typeface="+mn-lt"/>
                <a:ea typeface="+mn-ea"/>
                <a:cs typeface="+mn-cs"/>
              </a:rPr>
              <a:t> of the three</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trained the network with the data. An input vector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a sensor was designed to have 200 input nodes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to use one of three output nodes. The three output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nodes mean normal situation, syncope situation and convulsion situation, respectively.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in Table 3, the number of hidden layers in the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learning network and the values of the internal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parameters were set at experientially optimal values.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18</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To evaluate the results</a:t>
            </a:r>
            <a:r>
              <a:rPr lang="en-US" sz="1200" kern="1200" dirty="0" smtClean="0">
                <a:solidFill>
                  <a:schemeClr val="tx1"/>
                </a:solidFill>
                <a:latin typeface="+mn-lt"/>
                <a:ea typeface="+mn-ea"/>
                <a:cs typeface="+mn-cs"/>
              </a:rPr>
              <a:t>, the</a:t>
            </a:r>
            <a:r>
              <a:rPr lang="en-US" sz="1200" kern="1200" baseline="0" dirty="0" smtClean="0">
                <a:solidFill>
                  <a:schemeClr val="tx1"/>
                </a:solidFill>
                <a:latin typeface="+mn-lt"/>
                <a:ea typeface="+mn-ea"/>
                <a:cs typeface="+mn-cs"/>
              </a:rPr>
              <a:t> paper</a:t>
            </a:r>
            <a:r>
              <a:rPr lang="en-US" sz="1200" kern="1200" dirty="0" smtClean="0">
                <a:solidFill>
                  <a:schemeClr val="tx1"/>
                </a:solidFill>
                <a:latin typeface="+mn-lt"/>
                <a:ea typeface="+mn-ea"/>
                <a:cs typeface="+mn-cs"/>
              </a:rPr>
              <a:t> measured recall and </a:t>
            </a:r>
            <a:r>
              <a:rPr lang="en-US" sz="1200" kern="1200" dirty="0" smtClean="0">
                <a:solidFill>
                  <a:schemeClr val="tx1"/>
                </a:solidFill>
                <a:latin typeface="+mn-lt"/>
                <a:ea typeface="+mn-ea"/>
                <a:cs typeface="+mn-cs"/>
              </a:rPr>
              <a:t>precision.</a:t>
            </a:r>
            <a:r>
              <a:rPr lang="en-US" sz="1200" kern="1200" baseline="0" dirty="0" smtClean="0">
                <a:solidFill>
                  <a:schemeClr val="tx1"/>
                </a:solidFill>
                <a:latin typeface="+mn-lt"/>
                <a:ea typeface="+mn-ea"/>
                <a:cs typeface="+mn-cs"/>
              </a:rPr>
              <a:t> I’ll introduce a little bit about the statistical measurement methods in case some people don’t know it already.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C671BD-DD48-4811-9B62-AED26DB2ED6F}" type="slidenum">
              <a:rPr lang="en-US" smtClean="0"/>
              <a:t>19</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includes 3 parts. The main part is about the paper and the 2</a:t>
            </a:r>
            <a:r>
              <a:rPr lang="en-US" baseline="30000" dirty="0" smtClean="0"/>
              <a:t>nd</a:t>
            </a:r>
            <a:r>
              <a:rPr lang="en-US" baseline="0" dirty="0" smtClean="0"/>
              <a:t> part is my point of views towards the paper. Last is the comparison with other papers.</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2</a:t>
            </a:fld>
            <a:endParaRPr lang="en-US"/>
          </a:p>
        </p:txBody>
      </p:sp>
    </p:spTree>
    <p:extLst>
      <p:ext uri="{BB962C8B-B14F-4D97-AF65-F5344CB8AC3E}">
        <p14:creationId xmlns:p14="http://schemas.microsoft.com/office/powerpoint/2010/main" val="141202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C671BD-DD48-4811-9B62-AED26DB2ED6F}" type="slidenum">
              <a:rPr lang="en-US" smtClean="0"/>
              <a:t>20</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C671BD-DD48-4811-9B62-AED26DB2ED6F}" type="slidenum">
              <a:rPr lang="en-US" smtClean="0"/>
              <a:t>21</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emergency is detected, the emergency information together with location information is sent via the wireless mobile network using CDMA to hospital.</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C671BD-DD48-4811-9B62-AED26DB2ED6F}" type="slidenum">
              <a:rPr lang="en-US" smtClean="0"/>
              <a:t>22</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C671BD-DD48-4811-9B62-AED26DB2ED6F}" type="slidenum">
              <a:rPr lang="en-US" smtClean="0"/>
              <a:t>23</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24</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25</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EC671BD-DD48-4811-9B62-AED26DB2ED6F}" type="slidenum">
              <a:rPr lang="en-US" smtClean="0"/>
              <a:t>26</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27</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r>
              <a:rPr lang="en-US" baseline="0" dirty="0" smtClean="0"/>
              <a:t> for the authors to implement the system </a:t>
            </a:r>
            <a:r>
              <a:rPr lang="en-US" baseline="0" dirty="0" smtClean="0"/>
              <a:t>includes</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3</a:t>
            </a:fld>
            <a:endParaRPr lang="en-US"/>
          </a:p>
        </p:txBody>
      </p:sp>
    </p:spTree>
    <p:extLst>
      <p:ext uri="{BB962C8B-B14F-4D97-AF65-F5344CB8AC3E}">
        <p14:creationId xmlns:p14="http://schemas.microsoft.com/office/powerpoint/2010/main" val="161227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 order</a:t>
            </a:r>
            <a:r>
              <a:rPr lang="en-US" baseline="0" dirty="0" smtClean="0"/>
              <a:t> to solve problems, this paper implemented a Personal Health Care System based on Ubiquitous Sensor network. To monitor patients’ condition continuously and when emergency happens, sends </a:t>
            </a:r>
            <a:r>
              <a:rPr lang="en-US" sz="2000" dirty="0" smtClean="0"/>
              <a:t>a text message containing the emergency code and location information to the caregiver and hospital to get prompt first-aid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4</a:t>
            </a:fld>
            <a:endParaRPr lang="en-US"/>
          </a:p>
        </p:txBody>
      </p:sp>
    </p:spTree>
    <p:extLst>
      <p:ext uri="{BB962C8B-B14F-4D97-AF65-F5344CB8AC3E}">
        <p14:creationId xmlns:p14="http://schemas.microsoft.com/office/powerpoint/2010/main" val="244492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paper first </a:t>
            </a:r>
            <a:r>
              <a:rPr lang="en-US" baseline="0" dirty="0" smtClean="0"/>
              <a:t>introduced a design of the UHCS. As we can see from the picture, the system contains a Personal Health Care Host which measures and analyzes data about the patient. In the normal state, control center collects patients’ condition from the personal health care host, stores them and sends to hospital and caregiver periodically. But when emergency happens, the emergency alert is sent from PHCH to Hospital and caregiver directly through CDMA. Hospital and caregiver takes prompt actions in emergency.</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5</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core part of UHCS is the personal health care host. Including</a:t>
            </a:r>
            <a:r>
              <a:rPr lang="en-US" sz="1200" b="0" i="0" kern="1200" baseline="0" dirty="0" smtClean="0">
                <a:solidFill>
                  <a:schemeClr val="tx1"/>
                </a:solidFill>
                <a:effectLst/>
                <a:latin typeface="+mn-lt"/>
                <a:ea typeface="+mn-ea"/>
                <a:cs typeface="+mn-cs"/>
              </a:rPr>
              <a:t> the sensor network, an embedded system, </a:t>
            </a:r>
            <a:r>
              <a:rPr lang="en-US" sz="1200" b="0" i="0" kern="1200" baseline="0" dirty="0" err="1" smtClean="0">
                <a:solidFill>
                  <a:schemeClr val="tx1"/>
                </a:solidFill>
                <a:effectLst/>
                <a:latin typeface="+mn-lt"/>
                <a:ea typeface="+mn-ea"/>
                <a:cs typeface="+mn-cs"/>
              </a:rPr>
              <a:t>rfid</a:t>
            </a:r>
            <a:r>
              <a:rPr lang="en-US" sz="1200" b="0" i="0" kern="1200" baseline="0" dirty="0" smtClean="0">
                <a:solidFill>
                  <a:schemeClr val="tx1"/>
                </a:solidFill>
                <a:effectLst/>
                <a:latin typeface="+mn-lt"/>
                <a:ea typeface="+mn-ea"/>
                <a:cs typeface="+mn-cs"/>
              </a:rPr>
              <a:t> module, </a:t>
            </a:r>
            <a:r>
              <a:rPr lang="en-US" sz="1200" b="0" i="0" kern="1200" baseline="0" dirty="0" err="1" smtClean="0">
                <a:solidFill>
                  <a:schemeClr val="tx1"/>
                </a:solidFill>
                <a:effectLst/>
                <a:latin typeface="+mn-lt"/>
                <a:ea typeface="+mn-ea"/>
                <a:cs typeface="+mn-cs"/>
              </a:rPr>
              <a:t>cdma</a:t>
            </a:r>
            <a:r>
              <a:rPr lang="en-US" sz="1200" b="0" i="0" kern="1200" baseline="0" dirty="0" smtClean="0">
                <a:solidFill>
                  <a:schemeClr val="tx1"/>
                </a:solidFill>
                <a:effectLst/>
                <a:latin typeface="+mn-lt"/>
                <a:ea typeface="+mn-ea"/>
                <a:cs typeface="+mn-cs"/>
              </a:rPr>
              <a:t> module and GPS module. </a:t>
            </a:r>
            <a:r>
              <a:rPr lang="en-US" sz="1200" b="0" i="0" kern="1200" dirty="0" smtClean="0">
                <a:solidFill>
                  <a:schemeClr val="tx1"/>
                </a:solidFill>
                <a:effectLst/>
                <a:latin typeface="+mn-lt"/>
                <a:ea typeface="+mn-ea"/>
                <a:cs typeface="+mn-cs"/>
              </a:rPr>
              <a:t>Radio-frequency </a:t>
            </a:r>
            <a:r>
              <a:rPr lang="en-US" sz="1200" b="0" i="0" kern="1200" dirty="0" smtClean="0">
                <a:solidFill>
                  <a:schemeClr val="tx1"/>
                </a:solidFill>
                <a:effectLst/>
                <a:latin typeface="+mn-lt"/>
                <a:ea typeface="+mn-ea"/>
                <a:cs typeface="+mn-cs"/>
              </a:rPr>
              <a:t>identification (RFID) is the wireless non-contact use of radio-frequency </a:t>
            </a:r>
            <a:r>
              <a:rPr lang="en-US" sz="1200" b="0" i="0" u="none" strike="noStrike" kern="1200" dirty="0" smtClean="0">
                <a:solidFill>
                  <a:schemeClr val="tx1"/>
                </a:solidFill>
                <a:effectLst/>
                <a:latin typeface="+mn-lt"/>
                <a:ea typeface="+mn-ea"/>
                <a:cs typeface="+mn-cs"/>
                <a:hlinkClick r:id="rId3" tooltip="Electromagnetic field"/>
              </a:rPr>
              <a:t>electromagnetic fields</a:t>
            </a:r>
            <a:r>
              <a:rPr lang="en-US" sz="1200" b="0" i="0" kern="1200" dirty="0" smtClean="0">
                <a:solidFill>
                  <a:schemeClr val="tx1"/>
                </a:solidFill>
                <a:effectLst/>
                <a:latin typeface="+mn-lt"/>
                <a:ea typeface="+mn-ea"/>
                <a:cs typeface="+mn-cs"/>
              </a:rPr>
              <a:t> to transfer data, for the purposes of automatically identifying and tracking tags attached to objects. The tags contain electronically stored information.</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6</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PHCH is built as a embedded system using Intel </a:t>
            </a:r>
            <a:r>
              <a:rPr kumimoji="0" lang="en-US" sz="1200" b="0" i="0" u="none" strike="noStrike" kern="1200" cap="none" spc="0" normalizeH="0" baseline="0" noProof="0" dirty="0" err="1" smtClean="0">
                <a:ln>
                  <a:noFill/>
                </a:ln>
                <a:solidFill>
                  <a:prstClr val="black"/>
                </a:solidFill>
                <a:effectLst/>
                <a:uLnTx/>
                <a:uFillTx/>
                <a:latin typeface="+mn-lt"/>
              </a:rPr>
              <a:t>Xscale</a:t>
            </a:r>
            <a:r>
              <a:rPr kumimoji="0" lang="en-US" sz="1200" b="0" i="0" u="none" strike="noStrike" kern="1200" cap="none" spc="0" normalizeH="0" baseline="0" noProof="0" dirty="0" smtClean="0">
                <a:ln>
                  <a:noFill/>
                </a:ln>
                <a:solidFill>
                  <a:prstClr val="black"/>
                </a:solidFill>
                <a:effectLst/>
                <a:uLnTx/>
                <a:uFillTx/>
                <a:latin typeface="+mn-lt"/>
              </a:rPr>
              <a:t> CPU. It receives data from the sensor module, the CDMA module, the GPS module, and the RFID reader. It analyzes data from wireless sensors, and processes the signals of the patient’s heart sound, pulmonary sound and bowel sound received from the electronic stethoscope. The patient’s basic information necessary for analysis is obtained from data stored in the RFID tag. If an emergency is detected from the sensors and the electronic stethoscope, the host sends the hospital and the caregiver a text message containing the emergency code and location information from the GPS module using the CDMA module and, at the same time, it sends information on the patient’s condition to the Control Center. Even if not emergency, report on the patient’s condition is made periodically to the Control Center. </a:t>
            </a:r>
          </a:p>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7</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will</a:t>
            </a:r>
            <a:r>
              <a:rPr lang="en-US" baseline="0" dirty="0" smtClean="0"/>
              <a:t> briefly introduce every module. First, he electronic stethoscope module. </a:t>
            </a:r>
            <a:r>
              <a:rPr lang="en-US" dirty="0" smtClean="0"/>
              <a:t>Electronic stethoscope is connected to PHCH by USB interface and the signal is amplified over 15 times by using operational amplifier. Noises</a:t>
            </a:r>
            <a:r>
              <a:rPr lang="en-US" baseline="0" dirty="0" smtClean="0"/>
              <a:t> are removed using a FIR filter. The picture is the a waveform of heartbeat signal.</a:t>
            </a:r>
            <a:endParaRPr lang="en-US" dirty="0" smtClean="0"/>
          </a:p>
          <a:p>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8</a:t>
            </a:fld>
            <a:endParaRPr lang="en-US"/>
          </a:p>
        </p:txBody>
      </p:sp>
    </p:spTree>
    <p:extLst>
      <p:ext uri="{BB962C8B-B14F-4D97-AF65-F5344CB8AC3E}">
        <p14:creationId xmlns:p14="http://schemas.microsoft.com/office/powerpoint/2010/main" val="169786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ZigBee</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a:t>
            </a:r>
            <a:r>
              <a:rPr lang="en-US" sz="1200" b="0" i="0" kern="1200" dirty="0" smtClean="0">
                <a:solidFill>
                  <a:schemeClr val="tx1"/>
                </a:solidFill>
                <a:effectLst/>
                <a:latin typeface="+mn-lt"/>
                <a:ea typeface="+mn-ea"/>
                <a:cs typeface="+mn-cs"/>
              </a:rPr>
              <a:t>widely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used </a:t>
            </a:r>
            <a:r>
              <a:rPr lang="en-US" sz="1200" b="0" i="0" kern="1200" dirty="0" smtClean="0">
                <a:solidFill>
                  <a:schemeClr val="tx1"/>
                </a:solidFill>
                <a:effectLst/>
                <a:latin typeface="+mn-lt"/>
                <a:ea typeface="+mn-ea"/>
                <a:cs typeface="+mn-cs"/>
              </a:rPr>
              <a:t>in applications that require a low data rate, long battery life, and secure networking. </a:t>
            </a:r>
            <a:r>
              <a:rPr lang="en-US" sz="1200" b="0" i="0" kern="1200" dirty="0" err="1" smtClean="0">
                <a:solidFill>
                  <a:schemeClr val="tx1"/>
                </a:solidFill>
                <a:effectLst/>
                <a:latin typeface="+mn-lt"/>
                <a:ea typeface="+mn-ea"/>
                <a:cs typeface="+mn-cs"/>
              </a:rPr>
              <a:t>ZigBee</a:t>
            </a:r>
            <a:r>
              <a:rPr lang="en-US" sz="1200" b="0" i="0" kern="1200" dirty="0" smtClean="0">
                <a:solidFill>
                  <a:schemeClr val="tx1"/>
                </a:solidFill>
                <a:effectLst/>
                <a:latin typeface="+mn-lt"/>
                <a:ea typeface="+mn-ea"/>
                <a:cs typeface="+mn-cs"/>
              </a:rPr>
              <a:t> has a defined rate of 250 </a:t>
            </a:r>
            <a:r>
              <a:rPr lang="en-US" sz="1200" b="0" i="0" kern="1200" dirty="0" err="1" smtClean="0">
                <a:solidFill>
                  <a:schemeClr val="tx1"/>
                </a:solidFill>
                <a:effectLst/>
                <a:latin typeface="+mn-lt"/>
                <a:ea typeface="+mn-ea"/>
                <a:cs typeface="+mn-cs"/>
              </a:rPr>
              <a:t>kbit</a:t>
            </a:r>
            <a:r>
              <a:rPr lang="en-US" sz="1200" b="0" i="0" kern="1200" dirty="0" smtClean="0">
                <a:solidFill>
                  <a:schemeClr val="tx1"/>
                </a:solidFill>
                <a:effectLst/>
                <a:latin typeface="+mn-lt"/>
                <a:ea typeface="+mn-ea"/>
                <a:cs typeface="+mn-cs"/>
              </a:rPr>
              <a:t>/s, best suited for periodic or </a:t>
            </a:r>
            <a:r>
              <a:rPr lang="en-US" sz="1200" b="0" i="0" kern="1200" dirty="0" smtClean="0">
                <a:solidFill>
                  <a:schemeClr val="tx1"/>
                </a:solidFill>
                <a:effectLst/>
                <a:latin typeface="+mn-lt"/>
                <a:ea typeface="+mn-ea"/>
                <a:cs typeface="+mn-cs"/>
              </a:rPr>
              <a:t>intermittent </a:t>
            </a:r>
            <a:r>
              <a:rPr lang="en-US" sz="1200" b="0" i="0" kern="1200" dirty="0" smtClean="0">
                <a:solidFill>
                  <a:schemeClr val="tx1"/>
                </a:solidFill>
                <a:effectLst/>
                <a:latin typeface="+mn-lt"/>
                <a:ea typeface="+mn-ea"/>
                <a:cs typeface="+mn-cs"/>
              </a:rPr>
              <a:t>data or a single signal transmission from a sensor or input device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ZigBee</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Specification (technical standard)"/>
              </a:rPr>
              <a:t>specification</a:t>
            </a:r>
            <a:r>
              <a:rPr lang="en-US" sz="1200" b="0" i="0" kern="1200" dirty="0" smtClean="0">
                <a:solidFill>
                  <a:schemeClr val="tx1"/>
                </a:solidFill>
                <a:effectLst/>
                <a:latin typeface="+mn-lt"/>
                <a:ea typeface="+mn-ea"/>
                <a:cs typeface="+mn-cs"/>
              </a:rPr>
              <a:t> for a suite of high level communication protocols used to create </a:t>
            </a:r>
            <a:r>
              <a:rPr lang="en-US" sz="1200" b="0" i="0" u="none" strike="noStrike" kern="1200" dirty="0" smtClean="0">
                <a:solidFill>
                  <a:schemeClr val="tx1"/>
                </a:solidFill>
                <a:effectLst/>
                <a:latin typeface="+mn-lt"/>
                <a:ea typeface="+mn-ea"/>
                <a:cs typeface="+mn-cs"/>
                <a:hlinkClick r:id="rId4" tooltip="Personal area network"/>
              </a:rPr>
              <a:t>personal area networks</a:t>
            </a:r>
            <a:r>
              <a:rPr lang="en-US" sz="1200" b="0" i="0" kern="1200" dirty="0" smtClean="0">
                <a:solidFill>
                  <a:schemeClr val="tx1"/>
                </a:solidFill>
                <a:effectLst/>
                <a:latin typeface="+mn-lt"/>
                <a:ea typeface="+mn-ea"/>
                <a:cs typeface="+mn-cs"/>
              </a:rPr>
              <a:t> built from small, low-power </a:t>
            </a:r>
            <a:r>
              <a:rPr lang="en-US" sz="1200" b="0" i="0" u="none" strike="noStrike" kern="1200" dirty="0" smtClean="0">
                <a:solidFill>
                  <a:schemeClr val="tx1"/>
                </a:solidFill>
                <a:effectLst/>
                <a:latin typeface="+mn-lt"/>
                <a:ea typeface="+mn-ea"/>
                <a:cs typeface="+mn-cs"/>
                <a:hlinkClick r:id="rId5" tooltip="Digital radio"/>
              </a:rPr>
              <a:t>digital radios</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C671BD-DD48-4811-9B62-AED26DB2ED6F}" type="slidenum">
              <a:rPr lang="en-US" smtClean="0"/>
              <a:t>9</a:t>
            </a:fld>
            <a:endParaRPr lang="en-US"/>
          </a:p>
        </p:txBody>
      </p:sp>
    </p:spTree>
    <p:extLst>
      <p:ext uri="{BB962C8B-B14F-4D97-AF65-F5344CB8AC3E}">
        <p14:creationId xmlns:p14="http://schemas.microsoft.com/office/powerpoint/2010/main" val="169786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A0F31B-6FB8-4995-ACC9-373486B0CC4F}"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FCC9-AC37-4510-9B0E-02B519B22D88}"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26FAE-41B3-42A4-A4F8-6C82A91D8A10}"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AEDB3-DEB9-42DB-9053-8B2B8A5B8240}"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6DB64-8EDC-492E-92E8-F031B04E190E}" type="datetime1">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55CE63-C319-4EE4-992A-836EF7A76219}" type="datetime1">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4E280-35B2-4427-BB73-847510A58C99}" type="datetime1">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7AD962-175A-4BF5-8CA8-F0CC498DBB5A}" type="datetime1">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E3618-EE48-40CA-852D-9E825E5B7035}" type="datetime1">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A0E13-5564-4BEB-A348-6979A3D67AAF}" type="datetime1">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83343-D9AD-49CC-939B-3294E43F4997}" type="datetime1">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6237-1C1E-4A1D-B2FF-86C49F897DFD}" type="datetime1">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eiye%20Liu.QT.&amp;newsearch=true" TargetMode="External"/><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Zhi-Hong%20Mao.QT.&amp;newsearch=true" TargetMode="External"/><Relationship Id="rId5" Type="http://schemas.openxmlformats.org/officeDocument/2006/relationships/hyperlink" Target="http://ieeexplore.ieee.org/search/searchresult.jsp?searchWithin=p_Authors:.QT.Hai%20Li.QT.&amp;newsearch=true" TargetMode="External"/><Relationship Id="rId4" Type="http://schemas.openxmlformats.org/officeDocument/2006/relationships/hyperlink" Target="http://ieeexplore.ieee.org/search/searchresult.jsp?searchWithin=p_Authors:.QT.Miao%20Hu.QT.&amp;newsearch=tru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Sensitivity_and_specifici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hyperlink" Target="http://ieeexplore.ieee.org/xpl/mostRecentIssue.jsp?punumber=6201346" TargetMode="External"/><Relationship Id="rId3" Type="http://schemas.openxmlformats.org/officeDocument/2006/relationships/hyperlink" Target="http://en.wikipedia.org/wiki/Sensitivity_and_specificity" TargetMode="External"/><Relationship Id="rId7" Type="http://schemas.openxmlformats.org/officeDocument/2006/relationships/hyperlink" Target="http://ieeexplore.ieee.org/search/searchresult.jsp?searchWithin=p_Authors:.QT.Zhi-Hong%20Mao.QT.&amp;newsearch=tru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Hai%20Li.QT.&amp;newsearch=true" TargetMode="External"/><Relationship Id="rId5" Type="http://schemas.openxmlformats.org/officeDocument/2006/relationships/hyperlink" Target="http://ieeexplore.ieee.org/search/searchresult.jsp?searchWithin=p_Authors:.QT.Miao%20Hu.QT.&amp;newsearch=true" TargetMode="External"/><Relationship Id="rId4" Type="http://schemas.openxmlformats.org/officeDocument/2006/relationships/hyperlink" Target="http://ieeexplore.ieee.org/search/searchresult.jsp?searchWithin=p_Authors:.QT.Beiye%20Liu.QT.&amp;newsearch=tr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43000"/>
            <a:ext cx="5791200" cy="1831975"/>
          </a:xfrm>
        </p:spPr>
        <p:txBody>
          <a:bodyPr>
            <a:noAutofit/>
          </a:bodyPr>
          <a:lstStyle/>
          <a:p>
            <a:r>
              <a:rPr lang="en-US" sz="3600" b="1" dirty="0" smtClean="0">
                <a:solidFill>
                  <a:schemeClr val="bg1"/>
                </a:solidFill>
              </a:rPr>
              <a:t>Implementation of Ubiquitous Health Care System for Active Measure of Emergencies</a:t>
            </a:r>
            <a:endParaRPr lang="en-US" sz="3600" b="1" dirty="0">
              <a:solidFill>
                <a:schemeClr val="bg1"/>
              </a:solidFill>
            </a:endParaRPr>
          </a:p>
        </p:txBody>
      </p:sp>
      <p:sp>
        <p:nvSpPr>
          <p:cNvPr id="3" name="Subtitle 2"/>
          <p:cNvSpPr>
            <a:spLocks noGrp="1"/>
          </p:cNvSpPr>
          <p:nvPr>
            <p:ph type="subTitle" idx="1"/>
          </p:nvPr>
        </p:nvSpPr>
        <p:spPr>
          <a:xfrm>
            <a:off x="14785" y="3391469"/>
            <a:ext cx="6096000" cy="457200"/>
          </a:xfrm>
        </p:spPr>
        <p:txBody>
          <a:bodyPr>
            <a:normAutofit fontScale="85000" lnSpcReduction="20000"/>
          </a:bodyPr>
          <a:lstStyle/>
          <a:p>
            <a:r>
              <a:rPr lang="en-US" sz="1800" dirty="0" smtClean="0"/>
              <a:t>Dong-</a:t>
            </a:r>
            <a:r>
              <a:rPr lang="en-US" sz="1800" dirty="0" err="1" smtClean="0"/>
              <a:t>Wook</a:t>
            </a:r>
            <a:r>
              <a:rPr lang="en-US" sz="1800" dirty="0" smtClean="0"/>
              <a:t> </a:t>
            </a:r>
            <a:r>
              <a:rPr lang="en-US" sz="1800" dirty="0"/>
              <a:t>J</a:t>
            </a:r>
            <a:r>
              <a:rPr lang="en-US" sz="1800" dirty="0" smtClean="0"/>
              <a:t>ang, </a:t>
            </a:r>
            <a:r>
              <a:rPr lang="en-US" sz="1800" dirty="0" err="1" smtClean="0"/>
              <a:t>BokKeum</a:t>
            </a:r>
            <a:r>
              <a:rPr lang="en-US" sz="1800" dirty="0" smtClean="0"/>
              <a:t> Sun, Sang-</a:t>
            </a:r>
            <a:r>
              <a:rPr lang="en-US" sz="1800" dirty="0" err="1" smtClean="0"/>
              <a:t>Yeon</a:t>
            </a:r>
            <a:r>
              <a:rPr lang="en-US" sz="1800" dirty="0" smtClean="0"/>
              <a:t> Cho, </a:t>
            </a:r>
            <a:r>
              <a:rPr lang="en-US" sz="1800" dirty="0" err="1" smtClean="0"/>
              <a:t>Sergon</a:t>
            </a:r>
            <a:r>
              <a:rPr lang="en-US" sz="1800" dirty="0" smtClean="0"/>
              <a:t> </a:t>
            </a:r>
            <a:r>
              <a:rPr lang="en-US" sz="1800" dirty="0" err="1" smtClean="0"/>
              <a:t>Sohn</a:t>
            </a:r>
            <a:r>
              <a:rPr lang="en-US" sz="1800" dirty="0"/>
              <a:t> </a:t>
            </a:r>
            <a:r>
              <a:rPr lang="en-US" sz="1800" dirty="0" smtClean="0"/>
              <a:t>and </a:t>
            </a:r>
            <a:r>
              <a:rPr lang="en-US" sz="1800" dirty="0" err="1" smtClean="0"/>
              <a:t>Kwang-Rok</a:t>
            </a:r>
            <a:r>
              <a:rPr lang="en-US" sz="1800" dirty="0" smtClean="0"/>
              <a:t> Ham</a:t>
            </a:r>
            <a:endParaRPr lang="en-US" sz="1800" dirty="0"/>
          </a:p>
        </p:txBody>
      </p:sp>
      <p:sp>
        <p:nvSpPr>
          <p:cNvPr id="4" name="Subtitle 2"/>
          <p:cNvSpPr txBox="1">
            <a:spLocks/>
          </p:cNvSpPr>
          <p:nvPr/>
        </p:nvSpPr>
        <p:spPr>
          <a:xfrm>
            <a:off x="1600200" y="3886200"/>
            <a:ext cx="2819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chemeClr val="bg1"/>
                </a:solidFill>
              </a:rPr>
              <a:t>Ping </a:t>
            </a:r>
            <a:r>
              <a:rPr lang="en-US" sz="2400" dirty="0" smtClean="0">
                <a:solidFill>
                  <a:schemeClr val="bg1"/>
                </a:solidFill>
              </a:rPr>
              <a:t>Lang</a:t>
            </a:r>
          </a:p>
          <a:p>
            <a:r>
              <a:rPr lang="en-US" sz="2400" dirty="0" smtClean="0">
                <a:solidFill>
                  <a:schemeClr val="bg1"/>
                </a:solidFill>
              </a:rPr>
              <a:t>pil8@pitt.edu</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983742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10</a:t>
            </a:fld>
            <a:endParaRPr lang="en-US" dirty="0"/>
          </a:p>
        </p:txBody>
      </p:sp>
      <p:sp>
        <p:nvSpPr>
          <p:cNvPr id="17" name="Title 1"/>
          <p:cNvSpPr txBox="1">
            <a:spLocks/>
          </p:cNvSpPr>
          <p:nvPr/>
        </p:nvSpPr>
        <p:spPr>
          <a:xfrm>
            <a:off x="1904999" y="993972"/>
            <a:ext cx="6705601" cy="527247"/>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----Implementation Communication module</a:t>
            </a:r>
            <a:endParaRPr lang="en-US" b="1" dirty="0">
              <a:solidFill>
                <a:schemeClr val="tx2">
                  <a:lumMod val="75000"/>
                </a:schemeClr>
              </a:solidFill>
            </a:endParaRPr>
          </a:p>
        </p:txBody>
      </p:sp>
      <p:sp>
        <p:nvSpPr>
          <p:cNvPr id="3" name="TextBox 2"/>
          <p:cNvSpPr txBox="1"/>
          <p:nvPr/>
        </p:nvSpPr>
        <p:spPr>
          <a:xfrm>
            <a:off x="881418" y="4264704"/>
            <a:ext cx="7576782" cy="369332"/>
          </a:xfrm>
          <a:prstGeom prst="rect">
            <a:avLst/>
          </a:prstGeom>
          <a:noFill/>
        </p:spPr>
        <p:txBody>
          <a:bodyPr wrap="square" rtlCol="0">
            <a:spAutoFit/>
          </a:bodyPr>
          <a:lstStyle/>
          <a:p>
            <a:r>
              <a:rPr lang="en-US" dirty="0" smtClean="0"/>
              <a:t>Communication routes for emergency test messages in ubiquitous environment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910898"/>
            <a:ext cx="4419600" cy="2299214"/>
          </a:xfrm>
          <a:prstGeom prst="rect">
            <a:avLst/>
          </a:prstGeom>
        </p:spPr>
      </p:pic>
      <p:sp>
        <p:nvSpPr>
          <p:cNvPr id="24" name="TextBox 23"/>
          <p:cNvSpPr txBox="1"/>
          <p:nvPr/>
        </p:nvSpPr>
        <p:spPr>
          <a:xfrm>
            <a:off x="615856" y="5029200"/>
            <a:ext cx="803284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emergency, PHCH connects to the data line of a telecommunication carrier through CDMA and sends a text message to the designated hospital.</a:t>
            </a:r>
            <a:endParaRPr lang="en-US" dirty="0"/>
          </a:p>
        </p:txBody>
      </p:sp>
    </p:spTree>
    <p:extLst>
      <p:ext uri="{BB962C8B-B14F-4D97-AF65-F5344CB8AC3E}">
        <p14:creationId xmlns:p14="http://schemas.microsoft.com/office/powerpoint/2010/main" val="2102950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11</a:t>
            </a:fld>
            <a:endParaRPr lang="en-US" dirty="0"/>
          </a:p>
        </p:txBody>
      </p:sp>
      <p:sp>
        <p:nvSpPr>
          <p:cNvPr id="17" name="Title 1"/>
          <p:cNvSpPr txBox="1">
            <a:spLocks/>
          </p:cNvSpPr>
          <p:nvPr/>
        </p:nvSpPr>
        <p:spPr>
          <a:xfrm>
            <a:off x="990600" y="990600"/>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codes</a:t>
            </a:r>
            <a:endParaRPr lang="en-US" b="1" dirty="0">
              <a:solidFill>
                <a:schemeClr val="tx2">
                  <a:lumMod val="75000"/>
                </a:schemeClr>
              </a:solidFill>
            </a:endParaRPr>
          </a:p>
        </p:txBody>
      </p:sp>
      <p:sp>
        <p:nvSpPr>
          <p:cNvPr id="3" name="TextBox 2"/>
          <p:cNvSpPr txBox="1"/>
          <p:nvPr/>
        </p:nvSpPr>
        <p:spPr>
          <a:xfrm>
            <a:off x="881418" y="1752600"/>
            <a:ext cx="757678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Due to the short text message limitation, some interpretation codes are proposed to indicate specific situation of the patients.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590800"/>
            <a:ext cx="4874730" cy="2801150"/>
          </a:xfrm>
          <a:prstGeom prst="rect">
            <a:avLst/>
          </a:prstGeom>
        </p:spPr>
      </p:pic>
    </p:spTree>
    <p:extLst>
      <p:ext uri="{BB962C8B-B14F-4D97-AF65-F5344CB8AC3E}">
        <p14:creationId xmlns:p14="http://schemas.microsoft.com/office/powerpoint/2010/main" val="331202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12</a:t>
            </a:fld>
            <a:endParaRPr lang="en-US" dirty="0"/>
          </a:p>
        </p:txBody>
      </p:sp>
      <p:sp>
        <p:nvSpPr>
          <p:cNvPr id="17" name="Title 1"/>
          <p:cNvSpPr txBox="1">
            <a:spLocks/>
          </p:cNvSpPr>
          <p:nvPr/>
        </p:nvSpPr>
        <p:spPr>
          <a:xfrm>
            <a:off x="1750010" y="990600"/>
            <a:ext cx="6555790" cy="43175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----Control Center and Emergency Center of Hospital</a:t>
            </a:r>
            <a:endParaRPr lang="en-US" b="1" dirty="0">
              <a:solidFill>
                <a:schemeClr val="tx2">
                  <a:lumMod val="75000"/>
                </a:schemeClr>
              </a:solidFill>
            </a:endParaRPr>
          </a:p>
        </p:txBody>
      </p:sp>
      <p:sp>
        <p:nvSpPr>
          <p:cNvPr id="3" name="TextBox 2"/>
          <p:cNvSpPr txBox="1"/>
          <p:nvPr/>
        </p:nvSpPr>
        <p:spPr>
          <a:xfrm>
            <a:off x="685090" y="4724400"/>
            <a:ext cx="793503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CC </a:t>
            </a:r>
            <a:r>
              <a:rPr lang="en-US" dirty="0"/>
              <a:t>stores data of the patients sent from PHCH. </a:t>
            </a:r>
            <a:r>
              <a:rPr lang="en-US" dirty="0" smtClean="0"/>
              <a:t> Emergency </a:t>
            </a:r>
            <a:r>
              <a:rPr lang="en-US" dirty="0"/>
              <a:t>center of hospital receives the </a:t>
            </a:r>
            <a:r>
              <a:rPr lang="en-US" dirty="0" smtClean="0"/>
              <a:t>text </a:t>
            </a:r>
            <a:r>
              <a:rPr lang="en-US" dirty="0" smtClean="0"/>
              <a:t>messages, decodes </a:t>
            </a:r>
            <a:r>
              <a:rPr lang="en-US" dirty="0"/>
              <a:t>the emergency </a:t>
            </a:r>
            <a:r>
              <a:rPr lang="en-US" dirty="0" smtClean="0"/>
              <a:t>interpretation </a:t>
            </a:r>
            <a:r>
              <a:rPr lang="en-US" dirty="0" smtClean="0"/>
              <a:t>codes and informs people to take prompt actions. </a:t>
            </a:r>
            <a:endParaRPr lang="en-US" b="1" dirty="0"/>
          </a:p>
        </p:txBody>
      </p:sp>
      <p:pic>
        <p:nvPicPr>
          <p:cNvPr id="1026" name="Picture 2" descr="C:\Users\Lang\AppData\Local\Microsoft\Windows\Temporary Internet Files\Content.IE5\PHB9COQ4\MC9002868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177" y="1600200"/>
            <a:ext cx="2576465" cy="257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2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13</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Monitoring</a:t>
            </a:r>
            <a:endParaRPr lang="en-US" b="1" dirty="0">
              <a:solidFill>
                <a:schemeClr val="tx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752600"/>
            <a:ext cx="5715000" cy="4145280"/>
          </a:xfrm>
          <a:prstGeom prst="rect">
            <a:avLst/>
          </a:prstGeom>
        </p:spPr>
      </p:pic>
    </p:spTree>
    <p:extLst>
      <p:ext uri="{BB962C8B-B14F-4D97-AF65-F5344CB8AC3E}">
        <p14:creationId xmlns:p14="http://schemas.microsoft.com/office/powerpoint/2010/main" val="205174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14</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Monitoring</a:t>
            </a:r>
            <a:endParaRPr lang="en-US" b="1" dirty="0">
              <a:solidFill>
                <a:schemeClr val="tx2">
                  <a:lumMod val="7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247"/>
          <a:stretch/>
        </p:blipFill>
        <p:spPr>
          <a:xfrm>
            <a:off x="369628" y="1310681"/>
            <a:ext cx="4982569" cy="158491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9235"/>
          <a:stretch/>
        </p:blipFill>
        <p:spPr>
          <a:xfrm>
            <a:off x="382139" y="3151996"/>
            <a:ext cx="4932528" cy="157725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22407"/>
          <a:stretch/>
        </p:blipFill>
        <p:spPr>
          <a:xfrm>
            <a:off x="369628" y="4866298"/>
            <a:ext cx="4945039" cy="1537487"/>
          </a:xfrm>
          <a:prstGeom prst="rect">
            <a:avLst/>
          </a:prstGeom>
        </p:spPr>
      </p:pic>
      <p:sp>
        <p:nvSpPr>
          <p:cNvPr id="10" name="TextBox 9"/>
          <p:cNvSpPr txBox="1"/>
          <p:nvPr/>
        </p:nvSpPr>
        <p:spPr>
          <a:xfrm>
            <a:off x="5744413" y="1828800"/>
            <a:ext cx="3072040" cy="830997"/>
          </a:xfrm>
          <a:prstGeom prst="rect">
            <a:avLst/>
          </a:prstGeom>
          <a:noFill/>
        </p:spPr>
        <p:txBody>
          <a:bodyPr wrap="square" rtlCol="0">
            <a:spAutoFit/>
          </a:bodyPr>
          <a:lstStyle/>
          <a:p>
            <a:r>
              <a:rPr lang="en-US" sz="1600" dirty="0" smtClean="0"/>
              <a:t>Waveform of acceleration and vibration sensors for </a:t>
            </a:r>
            <a:r>
              <a:rPr lang="en-US" sz="1600" b="1" dirty="0" smtClean="0">
                <a:solidFill>
                  <a:schemeClr val="accent2">
                    <a:lumMod val="75000"/>
                  </a:schemeClr>
                </a:solidFill>
              </a:rPr>
              <a:t>normal walking</a:t>
            </a:r>
            <a:endParaRPr lang="en-US" sz="1600" b="1" dirty="0">
              <a:solidFill>
                <a:schemeClr val="accent2">
                  <a:lumMod val="75000"/>
                </a:schemeClr>
              </a:solidFill>
            </a:endParaRPr>
          </a:p>
        </p:txBody>
      </p:sp>
      <p:sp>
        <p:nvSpPr>
          <p:cNvPr id="21" name="TextBox 20"/>
          <p:cNvSpPr txBox="1"/>
          <p:nvPr/>
        </p:nvSpPr>
        <p:spPr>
          <a:xfrm>
            <a:off x="5759197" y="3600734"/>
            <a:ext cx="3072040" cy="584775"/>
          </a:xfrm>
          <a:prstGeom prst="rect">
            <a:avLst/>
          </a:prstGeom>
          <a:noFill/>
        </p:spPr>
        <p:txBody>
          <a:bodyPr wrap="square" rtlCol="0">
            <a:spAutoFit/>
          </a:bodyPr>
          <a:lstStyle/>
          <a:p>
            <a:r>
              <a:rPr lang="en-US" sz="1600" dirty="0" smtClean="0"/>
              <a:t>Waveform of acceleration and vibration sensors for </a:t>
            </a:r>
            <a:r>
              <a:rPr lang="en-US" sz="1600" b="1" dirty="0" smtClean="0">
                <a:solidFill>
                  <a:schemeClr val="accent2">
                    <a:lumMod val="75000"/>
                  </a:schemeClr>
                </a:solidFill>
              </a:rPr>
              <a:t>convulsion</a:t>
            </a:r>
            <a:endParaRPr lang="en-US" sz="1600" b="1" dirty="0">
              <a:solidFill>
                <a:schemeClr val="accent2">
                  <a:lumMod val="75000"/>
                </a:schemeClr>
              </a:solidFill>
            </a:endParaRPr>
          </a:p>
        </p:txBody>
      </p:sp>
      <p:sp>
        <p:nvSpPr>
          <p:cNvPr id="22" name="TextBox 21"/>
          <p:cNvSpPr txBox="1"/>
          <p:nvPr/>
        </p:nvSpPr>
        <p:spPr>
          <a:xfrm>
            <a:off x="5744412" y="5225585"/>
            <a:ext cx="3072040" cy="584775"/>
          </a:xfrm>
          <a:prstGeom prst="rect">
            <a:avLst/>
          </a:prstGeom>
          <a:noFill/>
        </p:spPr>
        <p:txBody>
          <a:bodyPr wrap="square" rtlCol="0">
            <a:spAutoFit/>
          </a:bodyPr>
          <a:lstStyle/>
          <a:p>
            <a:r>
              <a:rPr lang="en-US" sz="1600" dirty="0" smtClean="0"/>
              <a:t>Waveform of acceleration and vibration sensors for </a:t>
            </a:r>
            <a:r>
              <a:rPr lang="en-US" sz="1600" b="1" dirty="0" smtClean="0">
                <a:solidFill>
                  <a:schemeClr val="accent2">
                    <a:lumMod val="75000"/>
                  </a:schemeClr>
                </a:solidFill>
              </a:rPr>
              <a:t>syncope</a:t>
            </a:r>
            <a:endParaRPr lang="en-US" sz="1600" b="1" dirty="0">
              <a:solidFill>
                <a:schemeClr val="accent2">
                  <a:lumMod val="75000"/>
                </a:schemeClr>
              </a:solidFill>
            </a:endParaRPr>
          </a:p>
        </p:txBody>
      </p:sp>
    </p:spTree>
    <p:extLst>
      <p:ext uri="{BB962C8B-B14F-4D97-AF65-F5344CB8AC3E}">
        <p14:creationId xmlns:p14="http://schemas.microsoft.com/office/powerpoint/2010/main" val="3586707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15</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Detection Based on Sensor Data</a:t>
            </a:r>
            <a:endParaRPr lang="en-US" b="1" dirty="0">
              <a:solidFill>
                <a:schemeClr val="tx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117240"/>
            <a:ext cx="5194618" cy="3917487"/>
          </a:xfrm>
          <a:prstGeom prst="rect">
            <a:avLst/>
          </a:prstGeom>
        </p:spPr>
      </p:pic>
      <p:sp>
        <p:nvSpPr>
          <p:cNvPr id="19" name="TextBox 18"/>
          <p:cNvSpPr txBox="1"/>
          <p:nvPr/>
        </p:nvSpPr>
        <p:spPr>
          <a:xfrm>
            <a:off x="407159" y="1585527"/>
            <a:ext cx="4170528" cy="400110"/>
          </a:xfrm>
          <a:prstGeom prst="rect">
            <a:avLst/>
          </a:prstGeom>
          <a:noFill/>
        </p:spPr>
        <p:txBody>
          <a:bodyPr wrap="square" rtlCol="0">
            <a:spAutoFit/>
          </a:bodyPr>
          <a:lstStyle/>
          <a:p>
            <a:r>
              <a:rPr lang="en-US" sz="2000" b="1" dirty="0" smtClean="0">
                <a:solidFill>
                  <a:schemeClr val="accent1">
                    <a:lumMod val="50000"/>
                  </a:schemeClr>
                </a:solidFill>
              </a:rPr>
              <a:t>Back-propagation Network Learning</a:t>
            </a:r>
            <a:endParaRPr lang="en-US" sz="2000" b="1" dirty="0">
              <a:solidFill>
                <a:schemeClr val="accent1">
                  <a:lumMod val="50000"/>
                </a:schemeClr>
              </a:solidFill>
            </a:endParaRPr>
          </a:p>
        </p:txBody>
      </p:sp>
    </p:spTree>
    <p:extLst>
      <p:ext uri="{BB962C8B-B14F-4D97-AF65-F5344CB8AC3E}">
        <p14:creationId xmlns:p14="http://schemas.microsoft.com/office/powerpoint/2010/main" val="3612154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5608875" cy="575053"/>
          </a:xfrm>
        </p:spPr>
        <p:txBody>
          <a:bodyPr>
            <a:noAutofit/>
          </a:bodyPr>
          <a:lstStyle/>
          <a:p>
            <a:pPr algn="l"/>
            <a:r>
              <a:rPr lang="en-US" sz="2800" b="1" dirty="0" smtClean="0">
                <a:solidFill>
                  <a:schemeClr val="accent6">
                    <a:lumMod val="75000"/>
                  </a:schemeClr>
                </a:solidFill>
              </a:rPr>
              <a:t>Back-propagation Network Learning</a:t>
            </a:r>
            <a:endParaRPr lang="en-US" sz="2800" b="1" dirty="0">
              <a:solidFill>
                <a:schemeClr val="accent6">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16</a:t>
            </a:fld>
            <a:endParaRPr lang="en-US" dirty="0"/>
          </a:p>
        </p:txBody>
      </p:sp>
      <p:sp>
        <p:nvSpPr>
          <p:cNvPr id="4" name="TextBox 3"/>
          <p:cNvSpPr txBox="1"/>
          <p:nvPr/>
        </p:nvSpPr>
        <p:spPr>
          <a:xfrm>
            <a:off x="338919" y="5738336"/>
            <a:ext cx="8414981" cy="738664"/>
          </a:xfrm>
          <a:prstGeom prst="rect">
            <a:avLst/>
          </a:prstGeom>
          <a:noFill/>
        </p:spPr>
        <p:txBody>
          <a:bodyPr wrap="square" rtlCol="0">
            <a:spAutoFit/>
          </a:bodyPr>
          <a:lstStyle/>
          <a:p>
            <a:r>
              <a:rPr lang="en-US" sz="1400" dirty="0"/>
              <a:t>Reference: </a:t>
            </a:r>
            <a:r>
              <a:rPr lang="en-US" sz="1400" dirty="0" err="1">
                <a:hlinkClick r:id="rId3"/>
              </a:rPr>
              <a:t>Beiye</a:t>
            </a:r>
            <a:r>
              <a:rPr lang="en-US" sz="1400" dirty="0">
                <a:hlinkClick r:id="rId3"/>
              </a:rPr>
              <a:t> Liu</a:t>
            </a:r>
            <a:r>
              <a:rPr lang="en-US" sz="1400" dirty="0"/>
              <a:t>  </a:t>
            </a:r>
            <a:r>
              <a:rPr lang="en-US" sz="1400" dirty="0">
                <a:hlinkClick r:id="rId4"/>
              </a:rPr>
              <a:t>Miao Hu</a:t>
            </a:r>
            <a:r>
              <a:rPr lang="en-US" sz="1400" dirty="0"/>
              <a:t> ; </a:t>
            </a:r>
            <a:r>
              <a:rPr lang="en-US" sz="1400" dirty="0" err="1">
                <a:hlinkClick r:id="rId5"/>
              </a:rPr>
              <a:t>Hai</a:t>
            </a:r>
            <a:r>
              <a:rPr lang="en-US" sz="1400" dirty="0">
                <a:hlinkClick r:id="rId5"/>
              </a:rPr>
              <a:t> Li</a:t>
            </a:r>
            <a:r>
              <a:rPr lang="en-US" sz="1400" dirty="0"/>
              <a:t> ; </a:t>
            </a:r>
            <a:r>
              <a:rPr lang="en-US" sz="1400" dirty="0" err="1">
                <a:hlinkClick r:id="rId6"/>
              </a:rPr>
              <a:t>Zhi</a:t>
            </a:r>
            <a:r>
              <a:rPr lang="en-US" sz="1400" dirty="0">
                <a:hlinkClick r:id="rId6"/>
              </a:rPr>
              <a:t>-Hong Mao</a:t>
            </a:r>
            <a:r>
              <a:rPr lang="en-US" sz="1400" dirty="0"/>
              <a:t> ”Digital-assisted noise-eliminating training for </a:t>
            </a:r>
            <a:r>
              <a:rPr lang="en-US" sz="1400" dirty="0" err="1"/>
              <a:t>memristor</a:t>
            </a:r>
            <a:r>
              <a:rPr lang="en-US" sz="1400" dirty="0"/>
              <a:t> crossbar-based analog </a:t>
            </a:r>
            <a:r>
              <a:rPr lang="en-US" sz="1400" dirty="0" err="1"/>
              <a:t>neuromorphic</a:t>
            </a:r>
            <a:r>
              <a:rPr lang="en-US" sz="1400" dirty="0"/>
              <a:t> computing </a:t>
            </a:r>
            <a:r>
              <a:rPr lang="en-US" sz="1400" dirty="0" smtClean="0"/>
              <a:t>engine” Design </a:t>
            </a:r>
            <a:r>
              <a:rPr lang="en-US" sz="1400" dirty="0"/>
              <a:t>Automation Conference (DAC), 2013 50th ACM / EDAC / IEEE</a:t>
            </a:r>
          </a:p>
        </p:txBody>
      </p:sp>
      <p:sp>
        <p:nvSpPr>
          <p:cNvPr id="35" name="TextBox 34"/>
          <p:cNvSpPr txBox="1"/>
          <p:nvPr/>
        </p:nvSpPr>
        <p:spPr>
          <a:xfrm>
            <a:off x="325272" y="1237686"/>
            <a:ext cx="8668232" cy="369332"/>
          </a:xfrm>
          <a:prstGeom prst="rect">
            <a:avLst/>
          </a:prstGeom>
          <a:noFill/>
        </p:spPr>
        <p:txBody>
          <a:bodyPr wrap="square" rtlCol="0">
            <a:spAutoFit/>
          </a:bodyPr>
          <a:lstStyle/>
          <a:p>
            <a:r>
              <a:rPr lang="en-US" b="1" dirty="0" smtClean="0">
                <a:solidFill>
                  <a:srgbClr val="C00000"/>
                </a:solidFill>
              </a:rPr>
              <a:t>Two Key points of the model:    1. Sufficient input data      2. Training times</a:t>
            </a:r>
          </a:p>
        </p:txBody>
      </p:sp>
      <p:grpSp>
        <p:nvGrpSpPr>
          <p:cNvPr id="22" name="Group 21"/>
          <p:cNvGrpSpPr/>
          <p:nvPr/>
        </p:nvGrpSpPr>
        <p:grpSpPr>
          <a:xfrm>
            <a:off x="401472" y="1702311"/>
            <a:ext cx="8856255" cy="3745234"/>
            <a:chOff x="285470" y="1814932"/>
            <a:chExt cx="8856255" cy="3745234"/>
          </a:xfrm>
        </p:grpSpPr>
        <p:grpSp>
          <p:nvGrpSpPr>
            <p:cNvPr id="21" name="Group 20"/>
            <p:cNvGrpSpPr/>
            <p:nvPr/>
          </p:nvGrpSpPr>
          <p:grpSpPr>
            <a:xfrm>
              <a:off x="285470" y="2291723"/>
              <a:ext cx="8856255" cy="3268443"/>
              <a:chOff x="591972" y="1529983"/>
              <a:chExt cx="8856255" cy="3268443"/>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2155" y="1669282"/>
                <a:ext cx="4149269" cy="3129144"/>
              </a:xfrm>
              <a:prstGeom prst="rect">
                <a:avLst/>
              </a:prstGeom>
            </p:spPr>
          </p:pic>
          <p:grpSp>
            <p:nvGrpSpPr>
              <p:cNvPr id="36" name="Group 35"/>
              <p:cNvGrpSpPr/>
              <p:nvPr/>
            </p:nvGrpSpPr>
            <p:grpSpPr>
              <a:xfrm>
                <a:off x="591972" y="1536090"/>
                <a:ext cx="2327511" cy="2834108"/>
                <a:chOff x="25590" y="2152710"/>
                <a:chExt cx="2327511" cy="2834108"/>
              </a:xfrm>
            </p:grpSpPr>
            <p:sp>
              <p:nvSpPr>
                <p:cNvPr id="23" name="Oval 22"/>
                <p:cNvSpPr/>
                <p:nvPr/>
              </p:nvSpPr>
              <p:spPr>
                <a:xfrm>
                  <a:off x="1514901" y="2152710"/>
                  <a:ext cx="838200" cy="281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590" y="4032711"/>
                  <a:ext cx="1371600" cy="954107"/>
                </a:xfrm>
                <a:prstGeom prst="rect">
                  <a:avLst/>
                </a:prstGeom>
                <a:noFill/>
              </p:spPr>
              <p:txBody>
                <a:bodyPr wrap="square" rtlCol="0">
                  <a:spAutoFit/>
                </a:bodyPr>
                <a:lstStyle/>
                <a:p>
                  <a:r>
                    <a:rPr lang="en-US" sz="1400" dirty="0" smtClean="0"/>
                    <a:t>The more input units the more sufficient input data</a:t>
                  </a:r>
                  <a:endParaRPr lang="en-US" sz="1400" dirty="0"/>
                </a:p>
              </p:txBody>
            </p:sp>
            <p:cxnSp>
              <p:nvCxnSpPr>
                <p:cNvPr id="26" name="Straight Arrow Connector 25"/>
                <p:cNvCxnSpPr>
                  <a:stCxn id="24" idx="0"/>
                  <a:endCxn id="23" idx="2"/>
                </p:cNvCxnSpPr>
                <p:nvPr/>
              </p:nvCxnSpPr>
              <p:spPr>
                <a:xfrm flipV="1">
                  <a:off x="711390" y="3562410"/>
                  <a:ext cx="803511" cy="4703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9" name="Group 8"/>
              <p:cNvGrpSpPr/>
              <p:nvPr/>
            </p:nvGrpSpPr>
            <p:grpSpPr>
              <a:xfrm>
                <a:off x="5212304" y="1529983"/>
                <a:ext cx="4235923" cy="2123225"/>
                <a:chOff x="5212304" y="1529983"/>
                <a:chExt cx="4235923" cy="2123225"/>
              </a:xfrm>
            </p:grpSpPr>
            <p:sp>
              <p:nvSpPr>
                <p:cNvPr id="49" name="TextBox 48"/>
                <p:cNvSpPr txBox="1"/>
                <p:nvPr/>
              </p:nvSpPr>
              <p:spPr>
                <a:xfrm>
                  <a:off x="7667195" y="2473054"/>
                  <a:ext cx="1781032" cy="707886"/>
                </a:xfrm>
                <a:prstGeom prst="rect">
                  <a:avLst/>
                </a:prstGeom>
                <a:noFill/>
              </p:spPr>
              <p:txBody>
                <a:bodyPr wrap="square" rtlCol="0">
                  <a:spAutoFit/>
                </a:bodyPr>
                <a:lstStyle/>
                <a:p>
                  <a:r>
                    <a:rPr lang="en-US" sz="4000" b="1" dirty="0" smtClean="0">
                      <a:solidFill>
                        <a:srgbClr val="FF0000"/>
                      </a:solidFill>
                    </a:rPr>
                    <a:t>-  = e</a:t>
                  </a:r>
                  <a:endParaRPr lang="en-US" sz="4000" b="1" dirty="0">
                    <a:solidFill>
                      <a:srgbClr val="FF0000"/>
                    </a:solidFill>
                  </a:endParaRPr>
                </a:p>
              </p:txBody>
            </p:sp>
            <p:grpSp>
              <p:nvGrpSpPr>
                <p:cNvPr id="6" name="Group 5"/>
                <p:cNvGrpSpPr/>
                <p:nvPr/>
              </p:nvGrpSpPr>
              <p:grpSpPr>
                <a:xfrm>
                  <a:off x="5212304" y="1529983"/>
                  <a:ext cx="3588796" cy="2123225"/>
                  <a:chOff x="4579961" y="2474178"/>
                  <a:chExt cx="3588796" cy="2123225"/>
                </a:xfrm>
              </p:grpSpPr>
              <p:sp>
                <p:nvSpPr>
                  <p:cNvPr id="39" name="Oval 38"/>
                  <p:cNvSpPr/>
                  <p:nvPr/>
                </p:nvSpPr>
                <p:spPr>
                  <a:xfrm>
                    <a:off x="4579961" y="2474178"/>
                    <a:ext cx="1172412" cy="3802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436914" y="4289626"/>
                    <a:ext cx="1447800" cy="307777"/>
                  </a:xfrm>
                  <a:prstGeom prst="rect">
                    <a:avLst/>
                  </a:prstGeom>
                  <a:noFill/>
                </p:spPr>
                <p:txBody>
                  <a:bodyPr wrap="square" rtlCol="0">
                    <a:spAutoFit/>
                  </a:bodyPr>
                  <a:lstStyle/>
                  <a:p>
                    <a:r>
                      <a:rPr lang="en-US" sz="1400" dirty="0" smtClean="0"/>
                      <a:t>Desired output</a:t>
                    </a:r>
                    <a:endParaRPr lang="en-US" sz="1400" dirty="0"/>
                  </a:p>
                </p:txBody>
              </p:sp>
              <p:cxnSp>
                <p:nvCxnSpPr>
                  <p:cNvPr id="41" name="Straight Arrow Connector 40"/>
                  <p:cNvCxnSpPr>
                    <a:stCxn id="47" idx="1"/>
                    <a:endCxn id="39" idx="5"/>
                  </p:cNvCxnSpPr>
                  <p:nvPr/>
                </p:nvCxnSpPr>
                <p:spPr>
                  <a:xfrm flipH="1" flipV="1">
                    <a:off x="5580677" y="2798728"/>
                    <a:ext cx="820695" cy="43093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7" name="TextBox 46"/>
                  <p:cNvSpPr txBox="1"/>
                  <p:nvPr/>
                </p:nvSpPr>
                <p:spPr>
                  <a:xfrm>
                    <a:off x="6401372" y="3075778"/>
                    <a:ext cx="1767385" cy="307777"/>
                  </a:xfrm>
                  <a:prstGeom prst="rect">
                    <a:avLst/>
                  </a:prstGeom>
                  <a:noFill/>
                </p:spPr>
                <p:txBody>
                  <a:bodyPr wrap="square" rtlCol="0">
                    <a:spAutoFit/>
                  </a:bodyPr>
                  <a:lstStyle/>
                  <a:p>
                    <a:r>
                      <a:rPr lang="en-US" sz="1400" dirty="0" smtClean="0"/>
                      <a:t>Calculated output</a:t>
                    </a:r>
                    <a:endParaRPr lang="en-US" sz="1400" dirty="0"/>
                  </a:p>
                </p:txBody>
              </p:sp>
              <p:sp>
                <p:nvSpPr>
                  <p:cNvPr id="50" name="Oval 49"/>
                  <p:cNvSpPr/>
                  <p:nvPr/>
                </p:nvSpPr>
                <p:spPr>
                  <a:xfrm>
                    <a:off x="6960358" y="3562410"/>
                    <a:ext cx="457200" cy="470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 name="Group 36"/>
            <p:cNvGrpSpPr/>
            <p:nvPr/>
          </p:nvGrpSpPr>
          <p:grpSpPr>
            <a:xfrm>
              <a:off x="3622872" y="1814932"/>
              <a:ext cx="4910684" cy="2812231"/>
              <a:chOff x="3318916" y="1804124"/>
              <a:chExt cx="4910684" cy="2812231"/>
            </a:xfrm>
          </p:grpSpPr>
          <p:sp>
            <p:nvSpPr>
              <p:cNvPr id="31" name="Oval 30"/>
              <p:cNvSpPr/>
              <p:nvPr/>
            </p:nvSpPr>
            <p:spPr>
              <a:xfrm>
                <a:off x="3318916" y="2863755"/>
                <a:ext cx="6858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943600" y="1804124"/>
                <a:ext cx="2286000" cy="523220"/>
              </a:xfrm>
              <a:prstGeom prst="rect">
                <a:avLst/>
              </a:prstGeom>
              <a:noFill/>
            </p:spPr>
            <p:txBody>
              <a:bodyPr wrap="square" rtlCol="0">
                <a:spAutoFit/>
              </a:bodyPr>
              <a:lstStyle/>
              <a:p>
                <a:r>
                  <a:rPr lang="en-US" sz="1400" dirty="0" smtClean="0"/>
                  <a:t>More units can pass more information</a:t>
                </a:r>
                <a:endParaRPr lang="en-US" sz="1400" dirty="0"/>
              </a:p>
            </p:txBody>
          </p:sp>
          <p:cxnSp>
            <p:nvCxnSpPr>
              <p:cNvPr id="33" name="Straight Arrow Connector 32"/>
              <p:cNvCxnSpPr>
                <a:stCxn id="32" idx="1"/>
                <a:endCxn id="31" idx="7"/>
              </p:cNvCxnSpPr>
              <p:nvPr/>
            </p:nvCxnSpPr>
            <p:spPr>
              <a:xfrm flipH="1">
                <a:off x="3904283" y="2065734"/>
                <a:ext cx="2039317" cy="1054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01791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17</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Detection Based on Sensor Data</a:t>
            </a:r>
            <a:endParaRPr lang="en-US" b="1" dirty="0">
              <a:solidFill>
                <a:schemeClr val="tx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182" y="2483521"/>
            <a:ext cx="4149269" cy="3129144"/>
          </a:xfrm>
          <a:prstGeom prst="rect">
            <a:avLst/>
          </a:prstGeom>
        </p:spPr>
      </p:pic>
      <p:sp>
        <p:nvSpPr>
          <p:cNvPr id="19" name="TextBox 18"/>
          <p:cNvSpPr txBox="1"/>
          <p:nvPr/>
        </p:nvSpPr>
        <p:spPr>
          <a:xfrm>
            <a:off x="401472" y="1752600"/>
            <a:ext cx="4170528" cy="400110"/>
          </a:xfrm>
          <a:prstGeom prst="rect">
            <a:avLst/>
          </a:prstGeom>
          <a:noFill/>
        </p:spPr>
        <p:txBody>
          <a:bodyPr wrap="square" rtlCol="0">
            <a:spAutoFit/>
          </a:bodyPr>
          <a:lstStyle/>
          <a:p>
            <a:r>
              <a:rPr lang="en-US" sz="2000" b="1" dirty="0" smtClean="0">
                <a:solidFill>
                  <a:schemeClr val="accent1">
                    <a:lumMod val="50000"/>
                  </a:schemeClr>
                </a:solidFill>
              </a:rPr>
              <a:t>Back-propagation Network Learning</a:t>
            </a:r>
            <a:endParaRPr lang="en-US" sz="2000" b="1" dirty="0">
              <a:solidFill>
                <a:schemeClr val="accent1">
                  <a:lumMod val="50000"/>
                </a:schemeClr>
              </a:solidFill>
            </a:endParaRPr>
          </a:p>
        </p:txBody>
      </p:sp>
      <p:grpSp>
        <p:nvGrpSpPr>
          <p:cNvPr id="36" name="Group 35"/>
          <p:cNvGrpSpPr/>
          <p:nvPr/>
        </p:nvGrpSpPr>
        <p:grpSpPr>
          <a:xfrm>
            <a:off x="25590" y="2152710"/>
            <a:ext cx="2327511" cy="2819400"/>
            <a:chOff x="25590" y="2152710"/>
            <a:chExt cx="2327511" cy="2819400"/>
          </a:xfrm>
        </p:grpSpPr>
        <p:sp>
          <p:nvSpPr>
            <p:cNvPr id="23" name="Oval 22"/>
            <p:cNvSpPr/>
            <p:nvPr/>
          </p:nvSpPr>
          <p:spPr>
            <a:xfrm>
              <a:off x="1514901" y="2152710"/>
              <a:ext cx="838200" cy="281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590" y="4032711"/>
              <a:ext cx="1371600" cy="738664"/>
            </a:xfrm>
            <a:prstGeom prst="rect">
              <a:avLst/>
            </a:prstGeom>
            <a:noFill/>
          </p:spPr>
          <p:txBody>
            <a:bodyPr wrap="square" rtlCol="0">
              <a:spAutoFit/>
            </a:bodyPr>
            <a:lstStyle/>
            <a:p>
              <a:r>
                <a:rPr lang="en-US" sz="1400" dirty="0" smtClean="0"/>
                <a:t>Patients’ state received from USN sensors</a:t>
              </a:r>
              <a:endParaRPr lang="en-US" sz="1400" dirty="0"/>
            </a:p>
          </p:txBody>
        </p:sp>
        <p:cxnSp>
          <p:nvCxnSpPr>
            <p:cNvPr id="26" name="Straight Arrow Connector 25"/>
            <p:cNvCxnSpPr>
              <a:stCxn id="24" idx="0"/>
              <a:endCxn id="23" idx="2"/>
            </p:cNvCxnSpPr>
            <p:nvPr/>
          </p:nvCxnSpPr>
          <p:spPr>
            <a:xfrm flipV="1">
              <a:off x="711390" y="3562410"/>
              <a:ext cx="803511" cy="4703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7" name="Group 36"/>
          <p:cNvGrpSpPr/>
          <p:nvPr/>
        </p:nvGrpSpPr>
        <p:grpSpPr>
          <a:xfrm>
            <a:off x="3318916" y="1804124"/>
            <a:ext cx="4910684" cy="2812231"/>
            <a:chOff x="3318916" y="1804124"/>
            <a:chExt cx="4910684" cy="2812231"/>
          </a:xfrm>
        </p:grpSpPr>
        <p:sp>
          <p:nvSpPr>
            <p:cNvPr id="31" name="Oval 30"/>
            <p:cNvSpPr/>
            <p:nvPr/>
          </p:nvSpPr>
          <p:spPr>
            <a:xfrm>
              <a:off x="3318916" y="2863755"/>
              <a:ext cx="6858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943600" y="1804124"/>
              <a:ext cx="2286000" cy="954107"/>
            </a:xfrm>
            <a:prstGeom prst="rect">
              <a:avLst/>
            </a:prstGeom>
            <a:noFill/>
          </p:spPr>
          <p:txBody>
            <a:bodyPr wrap="square" rtlCol="0">
              <a:spAutoFit/>
            </a:bodyPr>
            <a:lstStyle/>
            <a:p>
              <a:r>
                <a:rPr lang="en-US" sz="1400" dirty="0" smtClean="0"/>
                <a:t>Assuming sufficient number of units, the model can learn for a continuous function model</a:t>
              </a:r>
              <a:endParaRPr lang="en-US" sz="1400" dirty="0"/>
            </a:p>
          </p:txBody>
        </p:sp>
        <p:cxnSp>
          <p:nvCxnSpPr>
            <p:cNvPr id="33" name="Straight Arrow Connector 32"/>
            <p:cNvCxnSpPr>
              <a:stCxn id="32" idx="1"/>
              <a:endCxn id="31" idx="7"/>
            </p:cNvCxnSpPr>
            <p:nvPr/>
          </p:nvCxnSpPr>
          <p:spPr>
            <a:xfrm flipH="1">
              <a:off x="3904283" y="2281178"/>
              <a:ext cx="2039317" cy="8392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9" name="Oval 38"/>
          <p:cNvSpPr/>
          <p:nvPr/>
        </p:nvSpPr>
        <p:spPr>
          <a:xfrm>
            <a:off x="4579961" y="2474178"/>
            <a:ext cx="1172412" cy="3802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425821" y="4248154"/>
            <a:ext cx="1447800" cy="307777"/>
          </a:xfrm>
          <a:prstGeom prst="rect">
            <a:avLst/>
          </a:prstGeom>
          <a:noFill/>
        </p:spPr>
        <p:txBody>
          <a:bodyPr wrap="square" rtlCol="0">
            <a:spAutoFit/>
          </a:bodyPr>
          <a:lstStyle/>
          <a:p>
            <a:r>
              <a:rPr lang="en-US" sz="1400" dirty="0" smtClean="0"/>
              <a:t>Desired output</a:t>
            </a:r>
            <a:endParaRPr lang="en-US" sz="1400" dirty="0"/>
          </a:p>
        </p:txBody>
      </p:sp>
      <p:cxnSp>
        <p:nvCxnSpPr>
          <p:cNvPr id="41" name="Straight Arrow Connector 40"/>
          <p:cNvCxnSpPr>
            <a:stCxn id="47" idx="1"/>
            <a:endCxn id="39" idx="5"/>
          </p:cNvCxnSpPr>
          <p:nvPr/>
        </p:nvCxnSpPr>
        <p:spPr>
          <a:xfrm flipH="1" flipV="1">
            <a:off x="5580677" y="2798728"/>
            <a:ext cx="856517" cy="4622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7" name="TextBox 46"/>
          <p:cNvSpPr txBox="1"/>
          <p:nvPr/>
        </p:nvSpPr>
        <p:spPr>
          <a:xfrm>
            <a:off x="6437194" y="3107098"/>
            <a:ext cx="1767385" cy="307777"/>
          </a:xfrm>
          <a:prstGeom prst="rect">
            <a:avLst/>
          </a:prstGeom>
          <a:noFill/>
        </p:spPr>
        <p:txBody>
          <a:bodyPr wrap="square" rtlCol="0">
            <a:spAutoFit/>
          </a:bodyPr>
          <a:lstStyle/>
          <a:p>
            <a:r>
              <a:rPr lang="en-US" sz="1400" dirty="0" smtClean="0"/>
              <a:t>Calculated output</a:t>
            </a:r>
            <a:endParaRPr lang="en-US" sz="1400" dirty="0"/>
          </a:p>
        </p:txBody>
      </p:sp>
      <p:sp>
        <p:nvSpPr>
          <p:cNvPr id="49" name="TextBox 48"/>
          <p:cNvSpPr txBox="1"/>
          <p:nvPr/>
        </p:nvSpPr>
        <p:spPr>
          <a:xfrm>
            <a:off x="7035421" y="3414875"/>
            <a:ext cx="1781032" cy="707886"/>
          </a:xfrm>
          <a:prstGeom prst="rect">
            <a:avLst/>
          </a:prstGeom>
          <a:noFill/>
        </p:spPr>
        <p:txBody>
          <a:bodyPr wrap="square" rtlCol="0">
            <a:spAutoFit/>
          </a:bodyPr>
          <a:lstStyle/>
          <a:p>
            <a:r>
              <a:rPr lang="en-US" sz="4000" b="1" dirty="0" smtClean="0">
                <a:solidFill>
                  <a:srgbClr val="FF0000"/>
                </a:solidFill>
              </a:rPr>
              <a:t>-  = e</a:t>
            </a:r>
            <a:endParaRPr lang="en-US" sz="4000" b="1" dirty="0">
              <a:solidFill>
                <a:srgbClr val="FF0000"/>
              </a:solidFill>
            </a:endParaRPr>
          </a:p>
        </p:txBody>
      </p:sp>
      <p:sp>
        <p:nvSpPr>
          <p:cNvPr id="50" name="Oval 49"/>
          <p:cNvSpPr/>
          <p:nvPr/>
        </p:nvSpPr>
        <p:spPr>
          <a:xfrm>
            <a:off x="6960358" y="3562410"/>
            <a:ext cx="457200" cy="470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532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18</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Detection Based on Sensor Data</a:t>
            </a:r>
            <a:endParaRPr lang="en-US" b="1" dirty="0">
              <a:solidFill>
                <a:schemeClr val="tx2">
                  <a:lumMod val="75000"/>
                </a:schemeClr>
              </a:solidFill>
            </a:endParaRPr>
          </a:p>
        </p:txBody>
      </p:sp>
      <p:sp>
        <p:nvSpPr>
          <p:cNvPr id="19" name="TextBox 18"/>
          <p:cNvSpPr txBox="1"/>
          <p:nvPr/>
        </p:nvSpPr>
        <p:spPr>
          <a:xfrm>
            <a:off x="152653" y="1544754"/>
            <a:ext cx="4627728" cy="400110"/>
          </a:xfrm>
          <a:prstGeom prst="rect">
            <a:avLst/>
          </a:prstGeom>
          <a:noFill/>
        </p:spPr>
        <p:txBody>
          <a:bodyPr wrap="square" rtlCol="0">
            <a:spAutoFit/>
          </a:bodyPr>
          <a:lstStyle/>
          <a:p>
            <a:r>
              <a:rPr lang="en-US" sz="2000" b="1" dirty="0" smtClean="0">
                <a:solidFill>
                  <a:schemeClr val="accent1">
                    <a:lumMod val="50000"/>
                  </a:schemeClr>
                </a:solidFill>
              </a:rPr>
              <a:t>Learning &amp; Detection System Architecture</a:t>
            </a:r>
            <a:endParaRPr lang="en-US" sz="2000" b="1" dirty="0">
              <a:solidFill>
                <a:schemeClr val="accent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50" y="1959649"/>
            <a:ext cx="4577235" cy="40258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391" y="2819400"/>
            <a:ext cx="4025898" cy="1076992"/>
          </a:xfrm>
          <a:prstGeom prst="rect">
            <a:avLst/>
          </a:prstGeom>
        </p:spPr>
      </p:pic>
      <p:sp>
        <p:nvSpPr>
          <p:cNvPr id="6" name="TextBox 5"/>
          <p:cNvSpPr txBox="1"/>
          <p:nvPr/>
        </p:nvSpPr>
        <p:spPr>
          <a:xfrm>
            <a:off x="5062373" y="4034007"/>
            <a:ext cx="3992916" cy="307777"/>
          </a:xfrm>
          <a:prstGeom prst="rect">
            <a:avLst/>
          </a:prstGeom>
          <a:noFill/>
        </p:spPr>
        <p:txBody>
          <a:bodyPr wrap="square" rtlCol="0">
            <a:spAutoFit/>
          </a:bodyPr>
          <a:lstStyle/>
          <a:p>
            <a:r>
              <a:rPr lang="en-US" sz="1400" dirty="0" smtClean="0"/>
              <a:t>The parameter values of back-propagation network</a:t>
            </a:r>
            <a:endParaRPr lang="en-US" sz="1400" dirty="0"/>
          </a:p>
        </p:txBody>
      </p:sp>
    </p:spTree>
    <p:extLst>
      <p:ext uri="{BB962C8B-B14F-4D97-AF65-F5344CB8AC3E}">
        <p14:creationId xmlns:p14="http://schemas.microsoft.com/office/powerpoint/2010/main" val="3372848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19</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Detection Based on Sensor Data</a:t>
            </a:r>
            <a:endParaRPr lang="en-US" b="1" dirty="0">
              <a:solidFill>
                <a:schemeClr val="tx2">
                  <a:lumMod val="75000"/>
                </a:schemeClr>
              </a:solidFill>
            </a:endParaRPr>
          </a:p>
        </p:txBody>
      </p:sp>
      <p:sp>
        <p:nvSpPr>
          <p:cNvPr id="19" name="TextBox 18"/>
          <p:cNvSpPr txBox="1"/>
          <p:nvPr/>
        </p:nvSpPr>
        <p:spPr>
          <a:xfrm>
            <a:off x="152653" y="1544754"/>
            <a:ext cx="1752347" cy="400110"/>
          </a:xfrm>
          <a:prstGeom prst="rect">
            <a:avLst/>
          </a:prstGeom>
          <a:noFill/>
        </p:spPr>
        <p:txBody>
          <a:bodyPr wrap="square" rtlCol="0">
            <a:spAutoFit/>
          </a:bodyPr>
          <a:lstStyle/>
          <a:p>
            <a:r>
              <a:rPr lang="en-US" sz="2000" b="1" dirty="0" smtClean="0">
                <a:solidFill>
                  <a:schemeClr val="accent1">
                    <a:lumMod val="50000"/>
                  </a:schemeClr>
                </a:solidFill>
              </a:rPr>
              <a:t>Evaluations</a:t>
            </a:r>
            <a:endParaRPr lang="en-US" sz="2000" b="1" dirty="0">
              <a:solidFill>
                <a:schemeClr val="accent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490" y="1944864"/>
            <a:ext cx="5895652" cy="2662134"/>
          </a:xfrm>
          <a:prstGeom prst="rect">
            <a:avLst/>
          </a:prstGeom>
        </p:spPr>
      </p:pic>
      <p:sp>
        <p:nvSpPr>
          <p:cNvPr id="6" name="TextBox 5"/>
          <p:cNvSpPr txBox="1"/>
          <p:nvPr/>
        </p:nvSpPr>
        <p:spPr>
          <a:xfrm>
            <a:off x="1168021" y="4759519"/>
            <a:ext cx="747101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recall ratio is not very high</a:t>
            </a:r>
          </a:p>
          <a:p>
            <a:pPr marL="285750" indent="-285750">
              <a:buFont typeface="Arial" panose="020B0604020202020204" pitchFamily="34" charset="0"/>
              <a:buChar char="•"/>
            </a:pPr>
            <a:r>
              <a:rPr lang="en-US" dirty="0" smtClean="0"/>
              <a:t>The precision is not 100% accuracy</a:t>
            </a:r>
          </a:p>
          <a:p>
            <a:pPr marL="285750" indent="-285750">
              <a:buFont typeface="Arial" panose="020B0604020202020204" pitchFamily="34" charset="0"/>
              <a:buChar char="•"/>
            </a:pPr>
            <a:r>
              <a:rPr lang="en-US" dirty="0" smtClean="0"/>
              <a:t>More optimized internal parameters through additional experiments are needed</a:t>
            </a:r>
          </a:p>
          <a:p>
            <a:r>
              <a:rPr lang="en-US" dirty="0" smtClean="0">
                <a:solidFill>
                  <a:schemeClr val="accent6">
                    <a:lumMod val="75000"/>
                  </a:schemeClr>
                </a:solidFill>
              </a:rPr>
              <a:t>* Statistical measurement methods are introduced on next slide</a:t>
            </a:r>
            <a:endParaRPr lang="en-US" dirty="0">
              <a:solidFill>
                <a:schemeClr val="accent6">
                  <a:lumMod val="75000"/>
                </a:schemeClr>
              </a:solidFill>
            </a:endParaRPr>
          </a:p>
        </p:txBody>
      </p:sp>
    </p:spTree>
    <p:extLst>
      <p:ext uri="{BB962C8B-B14F-4D97-AF65-F5344CB8AC3E}">
        <p14:creationId xmlns:p14="http://schemas.microsoft.com/office/powerpoint/2010/main" val="326891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2590800" cy="575053"/>
          </a:xfrm>
        </p:spPr>
        <p:txBody>
          <a:bodyPr>
            <a:normAutofit fontScale="90000"/>
          </a:bodyPr>
          <a:lstStyle/>
          <a:p>
            <a:pPr algn="l"/>
            <a:r>
              <a:rPr lang="en-US" b="1" dirty="0" smtClean="0">
                <a:solidFill>
                  <a:schemeClr val="tx2">
                    <a:lumMod val="75000"/>
                  </a:schemeClr>
                </a:solidFill>
              </a:rPr>
              <a:t>Content</a:t>
            </a:r>
            <a:endParaRPr lang="en-US" b="1" dirty="0">
              <a:solidFill>
                <a:schemeClr val="tx2">
                  <a:lumMod val="75000"/>
                </a:schemeClr>
              </a:solidFill>
            </a:endParaRPr>
          </a:p>
        </p:txBody>
      </p:sp>
      <p:sp>
        <p:nvSpPr>
          <p:cNvPr id="3" name="Content Placeholder 2"/>
          <p:cNvSpPr>
            <a:spLocks noGrp="1"/>
          </p:cNvSpPr>
          <p:nvPr>
            <p:ph idx="1"/>
          </p:nvPr>
        </p:nvSpPr>
        <p:spPr>
          <a:xfrm>
            <a:off x="1139588" y="1422352"/>
            <a:ext cx="7013812" cy="3733800"/>
          </a:xfrm>
        </p:spPr>
        <p:txBody>
          <a:bodyPr>
            <a:normAutofit fontScale="92500" lnSpcReduction="10000"/>
          </a:bodyPr>
          <a:lstStyle/>
          <a:p>
            <a:r>
              <a:rPr lang="en-US" dirty="0" smtClean="0"/>
              <a:t>About the paper</a:t>
            </a:r>
          </a:p>
          <a:p>
            <a:pPr lvl="1"/>
            <a:r>
              <a:rPr lang="en-US" dirty="0" smtClean="0"/>
              <a:t>Motivation</a:t>
            </a:r>
          </a:p>
          <a:p>
            <a:pPr lvl="1"/>
            <a:r>
              <a:rPr lang="en-US" dirty="0" smtClean="0"/>
              <a:t>Solution</a:t>
            </a:r>
          </a:p>
          <a:p>
            <a:pPr lvl="1"/>
            <a:r>
              <a:rPr lang="en-US" dirty="0" smtClean="0"/>
              <a:t>Design of Ubiquitous Health Care System</a:t>
            </a:r>
          </a:p>
          <a:p>
            <a:pPr lvl="1"/>
            <a:r>
              <a:rPr lang="en-US" dirty="0" smtClean="0"/>
              <a:t>Experimental Results</a:t>
            </a:r>
          </a:p>
          <a:p>
            <a:pPr lvl="1"/>
            <a:r>
              <a:rPr lang="en-US" dirty="0" smtClean="0"/>
              <a:t>Conclusion</a:t>
            </a:r>
          </a:p>
          <a:p>
            <a:r>
              <a:rPr lang="en-US" dirty="0" smtClean="0"/>
              <a:t>My point of views</a:t>
            </a:r>
          </a:p>
          <a:p>
            <a:r>
              <a:rPr lang="en-US" dirty="0"/>
              <a:t>Comparison with other papers</a:t>
            </a:r>
          </a:p>
          <a:p>
            <a:endParaRPr lang="en-US" dirty="0" smtClean="0"/>
          </a:p>
          <a:p>
            <a:pPr marL="457200" lvl="1" indent="0">
              <a:buNone/>
            </a:pPr>
            <a:endParaRPr lang="en-US" dirty="0" smtClean="0"/>
          </a:p>
          <a:p>
            <a:endParaRPr lang="en-US" dirty="0" smtClean="0"/>
          </a:p>
          <a:p>
            <a:endParaRPr lang="en-US" dirty="0" smtClean="0"/>
          </a:p>
          <a:p>
            <a:endParaRPr lang="en-US" dirty="0" smtClean="0"/>
          </a:p>
          <a:p>
            <a:endParaRPr lang="en-US" dirty="0"/>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331101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accent6">
                    <a:lumMod val="75000"/>
                  </a:schemeClr>
                </a:solidFill>
              </a:rPr>
              <a:t>Sensitivity </a:t>
            </a:r>
            <a:r>
              <a:rPr lang="en-US" sz="2800" b="1" dirty="0">
                <a:solidFill>
                  <a:schemeClr val="accent6">
                    <a:lumMod val="75000"/>
                  </a:schemeClr>
                </a:solidFill>
              </a:rPr>
              <a:t>and </a:t>
            </a:r>
            <a:r>
              <a:rPr lang="en-US" sz="2800" b="1" dirty="0" smtClean="0">
                <a:solidFill>
                  <a:schemeClr val="accent6">
                    <a:lumMod val="75000"/>
                  </a:schemeClr>
                </a:solidFill>
              </a:rPr>
              <a:t>specificity</a:t>
            </a:r>
            <a:endParaRPr lang="en-US" sz="2800" b="1" dirty="0">
              <a:solidFill>
                <a:schemeClr val="accent6">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20</a:t>
            </a:fld>
            <a:endParaRPr lang="en-US" dirty="0"/>
          </a:p>
        </p:txBody>
      </p:sp>
      <p:sp>
        <p:nvSpPr>
          <p:cNvPr id="6" name="TextBox 5"/>
          <p:cNvSpPr txBox="1"/>
          <p:nvPr/>
        </p:nvSpPr>
        <p:spPr>
          <a:xfrm>
            <a:off x="446967" y="1209339"/>
            <a:ext cx="8620834" cy="4893647"/>
          </a:xfrm>
          <a:prstGeom prst="rect">
            <a:avLst/>
          </a:prstGeom>
          <a:noFill/>
        </p:spPr>
        <p:txBody>
          <a:bodyPr wrap="square" rtlCol="0">
            <a:spAutoFit/>
          </a:bodyPr>
          <a:lstStyle/>
          <a:p>
            <a:pPr marL="285750" indent="-285750">
              <a:buFont typeface="Arial" panose="020B0604020202020204" pitchFamily="34" charset="0"/>
              <a:buChar char="•"/>
            </a:pPr>
            <a:r>
              <a:rPr lang="en-US" b="1" dirty="0"/>
              <a:t>Sensitivity</a:t>
            </a:r>
            <a:r>
              <a:rPr lang="en-US" dirty="0"/>
              <a:t> and </a:t>
            </a:r>
            <a:r>
              <a:rPr lang="en-US" b="1" dirty="0"/>
              <a:t>specificity</a:t>
            </a:r>
            <a:r>
              <a:rPr lang="en-US" dirty="0"/>
              <a:t> are statistical measures of the performance of a binary classification test, also known in statistics as classification function</a:t>
            </a:r>
            <a:r>
              <a:rPr lang="en-US" dirty="0" smtClean="0"/>
              <a:t>.</a:t>
            </a:r>
          </a:p>
          <a:p>
            <a:pPr marL="285750" indent="-285750">
              <a:buFont typeface="Arial" panose="020B0604020202020204" pitchFamily="34" charset="0"/>
              <a:buChar char="•"/>
            </a:pPr>
            <a:endParaRPr lang="en-US" sz="800" b="1" dirty="0" smtClean="0"/>
          </a:p>
          <a:p>
            <a:pPr marL="285750" indent="-285750">
              <a:buFont typeface="Arial" panose="020B0604020202020204" pitchFamily="34" charset="0"/>
              <a:buChar char="•"/>
            </a:pPr>
            <a:r>
              <a:rPr lang="en-US" b="1" dirty="0" smtClean="0"/>
              <a:t>Sensitivity</a:t>
            </a:r>
            <a:r>
              <a:rPr lang="en-US" dirty="0"/>
              <a:t> (also called the </a:t>
            </a:r>
            <a:r>
              <a:rPr lang="en-US" i="1" dirty="0"/>
              <a:t>true positive rate</a:t>
            </a:r>
            <a:r>
              <a:rPr lang="en-US" dirty="0"/>
              <a:t>, or the </a:t>
            </a:r>
            <a:r>
              <a:rPr lang="en-US" b="1" dirty="0"/>
              <a:t>recall rate</a:t>
            </a:r>
            <a:r>
              <a:rPr lang="en-US" dirty="0"/>
              <a:t> in some fields) measures the proportion of actual positives which are correctly identified as </a:t>
            </a:r>
            <a:r>
              <a:rPr lang="en-US" dirty="0" smtClean="0"/>
              <a:t>such</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 </a:t>
            </a:r>
            <a:r>
              <a:rPr lang="en-US" b="1" dirty="0"/>
              <a:t>Specificity</a:t>
            </a:r>
            <a:r>
              <a:rPr lang="en-US" dirty="0"/>
              <a:t> measures the proportion of negatives which are correctly identified as </a:t>
            </a:r>
            <a:r>
              <a:rPr lang="en-US" dirty="0" smtClean="0"/>
              <a:t>such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example</a:t>
            </a:r>
            <a:r>
              <a:rPr lang="en-US" sz="1600" dirty="0" smtClean="0"/>
              <a:t>: A study </a:t>
            </a:r>
            <a:r>
              <a:rPr lang="en-US" sz="1600" dirty="0"/>
              <a:t>evaluating a new test that screens people for a disease. Each person taking the test either has or does not have the disease. The test outcome can be positive (predicting that the person has the disease) or negative (predicting that the person does not have the disease</a:t>
            </a:r>
            <a:r>
              <a:rPr lang="en-US" sz="1600" dirty="0" smtClean="0"/>
              <a:t>).</a:t>
            </a:r>
          </a:p>
          <a:p>
            <a:pPr marL="285750" indent="-285750">
              <a:buFont typeface="Arial" panose="020B0604020202020204" pitchFamily="34" charset="0"/>
              <a:buChar char="•"/>
            </a:pPr>
            <a:endParaRPr lang="en-US" sz="1600" dirty="0" smtClean="0"/>
          </a:p>
          <a:p>
            <a:r>
              <a:rPr lang="en-US" sz="1600" dirty="0" smtClean="0"/>
              <a:t>	True </a:t>
            </a:r>
            <a:r>
              <a:rPr lang="en-US" sz="1600" dirty="0"/>
              <a:t>positive: Sick people correctly diagnosed as </a:t>
            </a:r>
            <a:r>
              <a:rPr lang="en-US" sz="1600" dirty="0" smtClean="0"/>
              <a:t>sick</a:t>
            </a:r>
            <a:endParaRPr lang="en-US" sz="1600" dirty="0"/>
          </a:p>
          <a:p>
            <a:r>
              <a:rPr lang="en-US" sz="1600" dirty="0" smtClean="0"/>
              <a:t>	False </a:t>
            </a:r>
            <a:r>
              <a:rPr lang="en-US" sz="1600" dirty="0"/>
              <a:t>positive: Healthy people incorrectly identified as sick</a:t>
            </a:r>
          </a:p>
          <a:p>
            <a:r>
              <a:rPr lang="en-US" sz="1600" dirty="0" smtClean="0"/>
              <a:t>	True </a:t>
            </a:r>
            <a:r>
              <a:rPr lang="en-US" sz="1600" dirty="0"/>
              <a:t>negative: Healthy people correctly identified as healthy</a:t>
            </a:r>
          </a:p>
          <a:p>
            <a:r>
              <a:rPr lang="en-US" dirty="0" smtClean="0"/>
              <a:t>	</a:t>
            </a:r>
            <a:r>
              <a:rPr lang="en-US" sz="1600" dirty="0" smtClean="0"/>
              <a:t>False </a:t>
            </a:r>
            <a:r>
              <a:rPr lang="en-US" sz="1600" dirty="0"/>
              <a:t>negative: Sick people incorrectly identified as </a:t>
            </a:r>
            <a:r>
              <a:rPr lang="en-US" sz="1600" dirty="0" smtClean="0"/>
              <a:t>healthy</a:t>
            </a:r>
          </a:p>
          <a:p>
            <a:endParaRPr lang="en-US" sz="1400" dirty="0" smtClean="0"/>
          </a:p>
          <a:p>
            <a:r>
              <a:rPr lang="en-US" sz="1400" dirty="0" smtClean="0"/>
              <a:t>Reference:  </a:t>
            </a:r>
            <a:r>
              <a:rPr lang="en-US" sz="1400" dirty="0" smtClean="0">
                <a:hlinkClick r:id="rId3"/>
              </a:rPr>
              <a:t>http</a:t>
            </a:r>
            <a:r>
              <a:rPr lang="en-US" sz="1400" dirty="0">
                <a:hlinkClick r:id="rId3"/>
              </a:rPr>
              <a:t>://</a:t>
            </a:r>
            <a:r>
              <a:rPr lang="en-US" sz="1400" dirty="0" smtClean="0">
                <a:hlinkClick r:id="rId3"/>
              </a:rPr>
              <a:t>en.wikipedia.org/wiki/Sensitivity_and_specificity</a:t>
            </a:r>
            <a:endParaRPr lang="en-US" sz="1400" dirty="0"/>
          </a:p>
          <a:p>
            <a:r>
              <a:rPr lang="en-US" sz="1400" dirty="0" smtClean="0"/>
              <a:t>	H</a:t>
            </a:r>
            <a:r>
              <a:rPr lang="en-US" sz="1400" dirty="0"/>
              <a:t>. Witten and E </a:t>
            </a:r>
            <a:r>
              <a:rPr lang="en-US" sz="1400" dirty="0" err="1"/>
              <a:t>Framk</a:t>
            </a:r>
            <a:r>
              <a:rPr lang="en-US" sz="1400" dirty="0"/>
              <a:t>, "Data </a:t>
            </a:r>
            <a:r>
              <a:rPr lang="en-US" sz="1400" dirty="0" smtClean="0"/>
              <a:t>Mining: Practical Machine </a:t>
            </a:r>
            <a:r>
              <a:rPr lang="en-US" sz="1400" dirty="0"/>
              <a:t>Learning Tools </a:t>
            </a:r>
            <a:r>
              <a:rPr lang="en-US" sz="1400" dirty="0" smtClean="0"/>
              <a:t>and Techniques 	with Java 	Implementations</a:t>
            </a:r>
            <a:r>
              <a:rPr lang="en-US" sz="1400" dirty="0"/>
              <a:t>", Morgan Kaufmann Publishers, 1999. </a:t>
            </a:r>
            <a:endParaRPr lang="en-US" sz="1400" dirty="0" smtClean="0"/>
          </a:p>
        </p:txBody>
      </p:sp>
    </p:spTree>
    <p:extLst>
      <p:ext uri="{BB962C8B-B14F-4D97-AF65-F5344CB8AC3E}">
        <p14:creationId xmlns:p14="http://schemas.microsoft.com/office/powerpoint/2010/main" val="3915002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21</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Detection Based on Sensor Data</a:t>
            </a:r>
            <a:endParaRPr lang="en-US" b="1" dirty="0">
              <a:solidFill>
                <a:schemeClr val="tx2">
                  <a:lumMod val="75000"/>
                </a:schemeClr>
              </a:solidFill>
            </a:endParaRPr>
          </a:p>
        </p:txBody>
      </p:sp>
      <p:sp>
        <p:nvSpPr>
          <p:cNvPr id="19" name="TextBox 18"/>
          <p:cNvSpPr txBox="1"/>
          <p:nvPr/>
        </p:nvSpPr>
        <p:spPr>
          <a:xfrm>
            <a:off x="152653" y="1544754"/>
            <a:ext cx="1752347" cy="400110"/>
          </a:xfrm>
          <a:prstGeom prst="rect">
            <a:avLst/>
          </a:prstGeom>
          <a:noFill/>
        </p:spPr>
        <p:txBody>
          <a:bodyPr wrap="square" rtlCol="0">
            <a:spAutoFit/>
          </a:bodyPr>
          <a:lstStyle/>
          <a:p>
            <a:r>
              <a:rPr lang="en-US" sz="2000" b="1" dirty="0" smtClean="0">
                <a:solidFill>
                  <a:schemeClr val="accent1">
                    <a:lumMod val="50000"/>
                  </a:schemeClr>
                </a:solidFill>
              </a:rPr>
              <a:t>Evaluations</a:t>
            </a:r>
            <a:endParaRPr lang="en-US" sz="2000" b="1" dirty="0">
              <a:solidFill>
                <a:schemeClr val="accent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499" y="1889731"/>
            <a:ext cx="5422710" cy="2448581"/>
          </a:xfrm>
          <a:prstGeom prst="rect">
            <a:avLst/>
          </a:prstGeom>
        </p:spPr>
      </p:pic>
      <p:sp>
        <p:nvSpPr>
          <p:cNvPr id="6" name="TextBox 5"/>
          <p:cNvSpPr txBox="1"/>
          <p:nvPr/>
        </p:nvSpPr>
        <p:spPr>
          <a:xfrm>
            <a:off x="1139588" y="4974856"/>
            <a:ext cx="747101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recall ratio is low</a:t>
            </a:r>
          </a:p>
          <a:p>
            <a:pPr marL="285750" indent="-285750">
              <a:buFont typeface="Arial" panose="020B0604020202020204" pitchFamily="34" charset="0"/>
              <a:buChar char="•"/>
            </a:pPr>
            <a:r>
              <a:rPr lang="en-US" dirty="0" smtClean="0"/>
              <a:t>The precision is not 100% accuracy</a:t>
            </a:r>
          </a:p>
          <a:p>
            <a:pPr marL="285750" indent="-285750">
              <a:buFont typeface="Arial" panose="020B0604020202020204" pitchFamily="34" charset="0"/>
              <a:buChar char="•"/>
            </a:pPr>
            <a:r>
              <a:rPr lang="en-US" dirty="0" smtClean="0"/>
              <a:t>More optimized internal parameters through additional experiments are needed</a:t>
            </a:r>
          </a:p>
        </p:txBody>
      </p:sp>
      <p:sp>
        <p:nvSpPr>
          <p:cNvPr id="4" name="Oval 3"/>
          <p:cNvSpPr/>
          <p:nvPr/>
        </p:nvSpPr>
        <p:spPr>
          <a:xfrm>
            <a:off x="2930856" y="4009926"/>
            <a:ext cx="914400" cy="3397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10854" y="4479618"/>
            <a:ext cx="3980028" cy="584775"/>
          </a:xfrm>
          <a:prstGeom prst="rect">
            <a:avLst/>
          </a:prstGeom>
          <a:noFill/>
        </p:spPr>
        <p:txBody>
          <a:bodyPr wrap="square" rtlCol="0">
            <a:spAutoFit/>
          </a:bodyPr>
          <a:lstStyle/>
          <a:p>
            <a:r>
              <a:rPr lang="en-US" sz="1600" dirty="0" smtClean="0">
                <a:solidFill>
                  <a:srgbClr val="C00000"/>
                </a:solidFill>
              </a:rPr>
              <a:t>False Negative: Emergencies happens but detected as no emergency </a:t>
            </a:r>
            <a:endParaRPr lang="en-US" sz="1600" dirty="0">
              <a:solidFill>
                <a:srgbClr val="C00000"/>
              </a:solidFill>
            </a:endParaRPr>
          </a:p>
        </p:txBody>
      </p:sp>
      <p:cxnSp>
        <p:nvCxnSpPr>
          <p:cNvPr id="21" name="Straight Arrow Connector 20"/>
          <p:cNvCxnSpPr>
            <a:stCxn id="4" idx="6"/>
            <a:endCxn id="9" idx="0"/>
          </p:cNvCxnSpPr>
          <p:nvPr/>
        </p:nvCxnSpPr>
        <p:spPr>
          <a:xfrm>
            <a:off x="3845256" y="4179825"/>
            <a:ext cx="3355612" cy="2997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Oval 25"/>
          <p:cNvSpPr/>
          <p:nvPr/>
        </p:nvSpPr>
        <p:spPr>
          <a:xfrm>
            <a:off x="2930856" y="3670128"/>
            <a:ext cx="914400" cy="3397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30856" y="3352800"/>
            <a:ext cx="914400" cy="3397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2270" y="2229415"/>
            <a:ext cx="2162191" cy="830997"/>
          </a:xfrm>
          <a:prstGeom prst="rect">
            <a:avLst/>
          </a:prstGeom>
          <a:noFill/>
        </p:spPr>
        <p:txBody>
          <a:bodyPr wrap="square" rtlCol="0">
            <a:spAutoFit/>
          </a:bodyPr>
          <a:lstStyle/>
          <a:p>
            <a:r>
              <a:rPr lang="en-US" sz="1600" dirty="0" smtClean="0">
                <a:solidFill>
                  <a:srgbClr val="C00000"/>
                </a:solidFill>
              </a:rPr>
              <a:t>True Positive: Emergency happens and detected</a:t>
            </a:r>
            <a:endParaRPr lang="en-US" sz="1600" dirty="0">
              <a:solidFill>
                <a:srgbClr val="C00000"/>
              </a:solidFill>
            </a:endParaRPr>
          </a:p>
        </p:txBody>
      </p:sp>
      <p:cxnSp>
        <p:nvCxnSpPr>
          <p:cNvPr id="30" name="Straight Arrow Connector 29"/>
          <p:cNvCxnSpPr>
            <a:stCxn id="27" idx="2"/>
            <a:endCxn id="29" idx="3"/>
          </p:cNvCxnSpPr>
          <p:nvPr/>
        </p:nvCxnSpPr>
        <p:spPr>
          <a:xfrm flipH="1" flipV="1">
            <a:off x="2109921" y="2644914"/>
            <a:ext cx="820935" cy="8777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100130" y="3648621"/>
            <a:ext cx="2162191" cy="1077218"/>
          </a:xfrm>
          <a:prstGeom prst="rect">
            <a:avLst/>
          </a:prstGeom>
          <a:noFill/>
        </p:spPr>
        <p:txBody>
          <a:bodyPr wrap="square" rtlCol="0">
            <a:spAutoFit/>
          </a:bodyPr>
          <a:lstStyle/>
          <a:p>
            <a:r>
              <a:rPr lang="en-US" sz="1600" dirty="0" smtClean="0">
                <a:solidFill>
                  <a:srgbClr val="C00000"/>
                </a:solidFill>
              </a:rPr>
              <a:t>False Positive: No emergency happens but fake emergency detected</a:t>
            </a:r>
            <a:endParaRPr lang="en-US" sz="1600" dirty="0">
              <a:solidFill>
                <a:srgbClr val="C00000"/>
              </a:solidFill>
            </a:endParaRPr>
          </a:p>
        </p:txBody>
      </p:sp>
      <p:cxnSp>
        <p:nvCxnSpPr>
          <p:cNvPr id="35" name="Straight Arrow Connector 34"/>
          <p:cNvCxnSpPr>
            <a:stCxn id="26" idx="2"/>
            <a:endCxn id="34" idx="3"/>
          </p:cNvCxnSpPr>
          <p:nvPr/>
        </p:nvCxnSpPr>
        <p:spPr>
          <a:xfrm flipH="1">
            <a:off x="2262321" y="3840027"/>
            <a:ext cx="668535" cy="3472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32160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22</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----Communication Protocol</a:t>
            </a:r>
            <a:endParaRPr lang="en-US" b="1" dirty="0">
              <a:solidFill>
                <a:schemeClr val="tx2">
                  <a:lumMod val="75000"/>
                </a:schemeClr>
              </a:solidFill>
            </a:endParaRPr>
          </a:p>
        </p:txBody>
      </p:sp>
      <p:sp>
        <p:nvSpPr>
          <p:cNvPr id="6" name="TextBox 5"/>
          <p:cNvSpPr txBox="1"/>
          <p:nvPr/>
        </p:nvSpPr>
        <p:spPr>
          <a:xfrm>
            <a:off x="979227" y="1676400"/>
            <a:ext cx="6984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Text messages are sent to the emergency center via the wireless mobile network using CDMA air interface</a:t>
            </a:r>
          </a:p>
          <a:p>
            <a:pPr marL="285750" indent="-285750">
              <a:buFont typeface="Arial" panose="020B0604020202020204" pitchFamily="34" charset="0"/>
              <a:buChar char="•"/>
            </a:pPr>
            <a:r>
              <a:rPr lang="en-US" dirty="0" smtClean="0"/>
              <a:t>Messages includes GPS information of the PHCH which is carried by the patients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447" y="3276600"/>
            <a:ext cx="3935105" cy="1856317"/>
          </a:xfrm>
          <a:prstGeom prst="rect">
            <a:avLst/>
          </a:prstGeom>
        </p:spPr>
      </p:pic>
      <p:sp>
        <p:nvSpPr>
          <p:cNvPr id="21" name="TextBox 20"/>
          <p:cNvSpPr txBox="1"/>
          <p:nvPr/>
        </p:nvSpPr>
        <p:spPr>
          <a:xfrm>
            <a:off x="2057400" y="5363740"/>
            <a:ext cx="5029200" cy="523220"/>
          </a:xfrm>
          <a:prstGeom prst="rect">
            <a:avLst/>
          </a:prstGeom>
          <a:noFill/>
        </p:spPr>
        <p:txBody>
          <a:bodyPr wrap="square" rtlCol="0">
            <a:spAutoFit/>
          </a:bodyPr>
          <a:lstStyle/>
          <a:p>
            <a:r>
              <a:rPr lang="en-US" sz="1400" dirty="0" smtClean="0"/>
              <a:t>Communication protocol between CDMA communication module in PHCH and emergency center in hospital </a:t>
            </a:r>
          </a:p>
        </p:txBody>
      </p:sp>
    </p:spTree>
    <p:extLst>
      <p:ext uri="{BB962C8B-B14F-4D97-AF65-F5344CB8AC3E}">
        <p14:creationId xmlns:p14="http://schemas.microsoft.com/office/powerpoint/2010/main" val="476222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Conclusion</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23</a:t>
            </a:fld>
            <a:endParaRPr lang="en-US" dirty="0"/>
          </a:p>
        </p:txBody>
      </p:sp>
      <p:sp>
        <p:nvSpPr>
          <p:cNvPr id="6" name="TextBox 5"/>
          <p:cNvSpPr txBox="1"/>
          <p:nvPr/>
        </p:nvSpPr>
        <p:spPr>
          <a:xfrm>
            <a:off x="979227" y="1676400"/>
            <a:ext cx="69844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paper present a study discussed a ubiquitous health care system using USN, GPS, CDMA and RFID modules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With the system, a </a:t>
            </a:r>
            <a:r>
              <a:rPr lang="en-US" sz="2000" dirty="0" smtClean="0"/>
              <a:t>hospital </a:t>
            </a:r>
            <a:r>
              <a:rPr lang="en-US" sz="2000" dirty="0" smtClean="0"/>
              <a:t>can diagnose patients’ condition remotely by using and electronic stethoscope and transmitting patients’ heart, chest and bowel sound.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Using USN, the system can detect chronic disease patients’ emergencies such as syncope and </a:t>
            </a:r>
            <a:r>
              <a:rPr lang="en-US" sz="2000" dirty="0" smtClean="0"/>
              <a:t>convulsion.</a:t>
            </a:r>
          </a:p>
          <a:p>
            <a:endParaRPr lang="en-US" sz="2000" dirty="0"/>
          </a:p>
          <a:p>
            <a:pPr marL="285750" indent="-285750">
              <a:buFont typeface="Arial" panose="020B0604020202020204" pitchFamily="34" charset="0"/>
              <a:buChar char="•"/>
            </a:pPr>
            <a:r>
              <a:rPr lang="en-US" sz="2000" dirty="0" smtClean="0"/>
              <a:t>Experimental results are delivered.</a:t>
            </a:r>
          </a:p>
        </p:txBody>
      </p:sp>
    </p:spTree>
    <p:extLst>
      <p:ext uri="{BB962C8B-B14F-4D97-AF65-F5344CB8AC3E}">
        <p14:creationId xmlns:p14="http://schemas.microsoft.com/office/powerpoint/2010/main" val="377651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My point of view</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24</a:t>
            </a:fld>
            <a:endParaRPr lang="en-US" dirty="0"/>
          </a:p>
        </p:txBody>
      </p:sp>
      <p:grpSp>
        <p:nvGrpSpPr>
          <p:cNvPr id="19" name="Group 18"/>
          <p:cNvGrpSpPr/>
          <p:nvPr/>
        </p:nvGrpSpPr>
        <p:grpSpPr>
          <a:xfrm>
            <a:off x="6814003" y="5211676"/>
            <a:ext cx="1796597" cy="1208032"/>
            <a:chOff x="6851650" y="3909347"/>
            <a:chExt cx="2967973" cy="14509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3909347"/>
              <a:ext cx="22923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rot="19547149">
              <a:off x="7359005" y="4591120"/>
              <a:ext cx="2460618" cy="554509"/>
            </a:xfrm>
            <a:prstGeom prst="rect">
              <a:avLst/>
            </a:prstGeom>
            <a:noFill/>
          </p:spPr>
          <p:txBody>
            <a:bodyPr wrap="square" rtlCol="0">
              <a:spAutoFit/>
            </a:bodyPr>
            <a:lstStyle/>
            <a:p>
              <a:r>
                <a:rPr lang="en-US" sz="2400" b="1" dirty="0" smtClean="0">
                  <a:solidFill>
                    <a:srgbClr val="FF0000"/>
                  </a:solidFill>
                </a:rPr>
                <a:t>Accuracy</a:t>
              </a:r>
              <a:endParaRPr lang="en-US" sz="2400" b="1" dirty="0">
                <a:solidFill>
                  <a:srgbClr val="FF0000"/>
                </a:solidFill>
              </a:endParaRPr>
            </a:p>
          </p:txBody>
        </p:sp>
      </p:grpSp>
      <p:grpSp>
        <p:nvGrpSpPr>
          <p:cNvPr id="24" name="Group 23"/>
          <p:cNvGrpSpPr/>
          <p:nvPr/>
        </p:nvGrpSpPr>
        <p:grpSpPr>
          <a:xfrm>
            <a:off x="1947219" y="5342780"/>
            <a:ext cx="2565078" cy="1061006"/>
            <a:chOff x="5654999" y="887072"/>
            <a:chExt cx="2877210" cy="1257675"/>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507" y="1001747"/>
              <a:ext cx="2285999" cy="1143000"/>
            </a:xfrm>
            <a:prstGeom prst="rect">
              <a:avLst/>
            </a:prstGeom>
          </p:spPr>
        </p:pic>
        <p:sp>
          <p:nvSpPr>
            <p:cNvPr id="25" name="TextBox 24"/>
            <p:cNvSpPr txBox="1"/>
            <p:nvPr/>
          </p:nvSpPr>
          <p:spPr>
            <a:xfrm rot="19547149">
              <a:off x="5654999" y="887072"/>
              <a:ext cx="2877210" cy="461665"/>
            </a:xfrm>
            <a:prstGeom prst="rect">
              <a:avLst/>
            </a:prstGeom>
            <a:noFill/>
          </p:spPr>
          <p:txBody>
            <a:bodyPr wrap="square" rtlCol="0">
              <a:spAutoFit/>
            </a:bodyPr>
            <a:lstStyle/>
            <a:p>
              <a:r>
                <a:rPr lang="en-US" sz="2400" b="1" dirty="0" smtClean="0">
                  <a:solidFill>
                    <a:srgbClr val="FF0000"/>
                  </a:solidFill>
                </a:rPr>
                <a:t>Power consumption</a:t>
              </a:r>
              <a:endParaRPr lang="en-US" sz="2400" b="1" dirty="0">
                <a:solidFill>
                  <a:srgbClr val="FF0000"/>
                </a:solidFill>
              </a:endParaRPr>
            </a:p>
          </p:txBody>
        </p:sp>
      </p:grpSp>
      <p:grpSp>
        <p:nvGrpSpPr>
          <p:cNvPr id="27" name="Group 26"/>
          <p:cNvGrpSpPr/>
          <p:nvPr/>
        </p:nvGrpSpPr>
        <p:grpSpPr>
          <a:xfrm>
            <a:off x="-143495" y="5471164"/>
            <a:ext cx="2158804" cy="899570"/>
            <a:chOff x="5922858" y="2289369"/>
            <a:chExt cx="3149755" cy="1585370"/>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6914" y="2289369"/>
              <a:ext cx="1578537" cy="1585370"/>
            </a:xfrm>
            <a:prstGeom prst="rect">
              <a:avLst/>
            </a:prstGeom>
          </p:spPr>
        </p:pic>
        <p:sp>
          <p:nvSpPr>
            <p:cNvPr id="26" name="TextBox 25"/>
            <p:cNvSpPr txBox="1"/>
            <p:nvPr/>
          </p:nvSpPr>
          <p:spPr>
            <a:xfrm rot="19547149">
              <a:off x="5922858" y="2548569"/>
              <a:ext cx="3149755" cy="813622"/>
            </a:xfrm>
            <a:prstGeom prst="rect">
              <a:avLst/>
            </a:prstGeom>
            <a:noFill/>
          </p:spPr>
          <p:txBody>
            <a:bodyPr wrap="square" rtlCol="0">
              <a:spAutoFit/>
            </a:bodyPr>
            <a:lstStyle/>
            <a:p>
              <a:r>
                <a:rPr lang="en-US" sz="2400" b="1" dirty="0" smtClean="0">
                  <a:solidFill>
                    <a:srgbClr val="FF0000"/>
                  </a:solidFill>
                </a:rPr>
                <a:t>Not convenient</a:t>
              </a:r>
              <a:endParaRPr lang="en-US" sz="2400" b="1" dirty="0">
                <a:solidFill>
                  <a:srgbClr val="FF0000"/>
                </a:solidFill>
              </a:endParaRPr>
            </a:p>
          </p:txBody>
        </p:sp>
      </p:grpSp>
      <p:grpSp>
        <p:nvGrpSpPr>
          <p:cNvPr id="10" name="Group 9"/>
          <p:cNvGrpSpPr/>
          <p:nvPr/>
        </p:nvGrpSpPr>
        <p:grpSpPr>
          <a:xfrm>
            <a:off x="4399841" y="5336127"/>
            <a:ext cx="2382967" cy="1283647"/>
            <a:chOff x="5158783" y="1454197"/>
            <a:chExt cx="4062021" cy="2541606"/>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783" y="1454197"/>
              <a:ext cx="3657669" cy="2101794"/>
            </a:xfrm>
            <a:prstGeom prst="rect">
              <a:avLst/>
            </a:prstGeom>
          </p:spPr>
        </p:pic>
        <p:sp>
          <p:nvSpPr>
            <p:cNvPr id="4" name="TextBox 3"/>
            <p:cNvSpPr txBox="1"/>
            <p:nvPr/>
          </p:nvSpPr>
          <p:spPr>
            <a:xfrm rot="19547149">
              <a:off x="6325203" y="1664693"/>
              <a:ext cx="2895601" cy="2331110"/>
            </a:xfrm>
            <a:prstGeom prst="rect">
              <a:avLst/>
            </a:prstGeom>
            <a:noFill/>
          </p:spPr>
          <p:txBody>
            <a:bodyPr wrap="square" rtlCol="0">
              <a:spAutoFit/>
            </a:bodyPr>
            <a:lstStyle/>
            <a:p>
              <a:r>
                <a:rPr lang="en-US" sz="2400" b="1" dirty="0" smtClean="0">
                  <a:solidFill>
                    <a:srgbClr val="FF0000"/>
                  </a:solidFill>
                </a:rPr>
                <a:t>Gild  the lily </a:t>
              </a:r>
              <a:endParaRPr lang="en-US" sz="2400" b="1" dirty="0">
                <a:solidFill>
                  <a:srgbClr val="FF0000"/>
                </a:solidFill>
              </a:endParaRPr>
            </a:p>
          </p:txBody>
        </p:sp>
      </p:grpSp>
      <p:sp>
        <p:nvSpPr>
          <p:cNvPr id="29" name="TextBox 28"/>
          <p:cNvSpPr txBox="1"/>
          <p:nvPr/>
        </p:nvSpPr>
        <p:spPr>
          <a:xfrm>
            <a:off x="325273" y="1231323"/>
            <a:ext cx="8450380"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solidFill>
                  <a:schemeClr val="accent5">
                    <a:lumMod val="50000"/>
                  </a:schemeClr>
                </a:solidFill>
              </a:rPr>
              <a:t>Superiorities of this paper:</a:t>
            </a:r>
            <a:endParaRPr lang="en-US" sz="1400" b="1" dirty="0" smtClean="0">
              <a:solidFill>
                <a:schemeClr val="accent5">
                  <a:lumMod val="50000"/>
                </a:schemeClr>
              </a:solidFill>
            </a:endParaRPr>
          </a:p>
          <a:p>
            <a:pPr marL="742950" lvl="1" indent="-285750">
              <a:buFont typeface="Wingdings" panose="05000000000000000000" pitchFamily="2" charset="2"/>
              <a:buChar char="§"/>
            </a:pPr>
            <a:r>
              <a:rPr lang="en-US" dirty="0" smtClean="0"/>
              <a:t>Using Back-propagation Network Learning to detect the emergency situation is more accurate and scientific</a:t>
            </a:r>
          </a:p>
          <a:p>
            <a:pPr marL="742950" lvl="1" indent="-285750">
              <a:buFont typeface="Wingdings" panose="05000000000000000000" pitchFamily="2" charset="2"/>
              <a:buChar char="§"/>
            </a:pPr>
            <a:r>
              <a:rPr lang="en-US" dirty="0" smtClean="0"/>
              <a:t>Using vibration sensor to detect convulsions is creative</a:t>
            </a:r>
          </a:p>
          <a:p>
            <a:pPr marL="742950" lvl="1" indent="-285750">
              <a:buFont typeface="Wingdings" panose="05000000000000000000" pitchFamily="2" charset="2"/>
              <a:buChar char="§"/>
            </a:pPr>
            <a:r>
              <a:rPr lang="en-US" dirty="0" smtClean="0"/>
              <a:t>Using both acceleration sensor and vibration sensor enhanced the accuracy</a:t>
            </a:r>
            <a:endParaRPr lang="en-US" dirty="0"/>
          </a:p>
        </p:txBody>
      </p:sp>
      <p:sp>
        <p:nvSpPr>
          <p:cNvPr id="6" name="TextBox 5"/>
          <p:cNvSpPr txBox="1"/>
          <p:nvPr/>
        </p:nvSpPr>
        <p:spPr>
          <a:xfrm>
            <a:off x="325272" y="2943077"/>
            <a:ext cx="8450381"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chemeClr val="accent5">
                    <a:lumMod val="50000"/>
                  </a:schemeClr>
                </a:solidFill>
              </a:rPr>
              <a:t>Weakness</a:t>
            </a:r>
            <a:endParaRPr lang="en-US" sz="2400" b="1" dirty="0">
              <a:solidFill>
                <a:schemeClr val="accent5">
                  <a:lumMod val="50000"/>
                </a:schemeClr>
              </a:solidFill>
            </a:endParaRPr>
          </a:p>
          <a:p>
            <a:pPr marL="742950" lvl="1" indent="-285750">
              <a:buFont typeface="Wingdings" panose="05000000000000000000" pitchFamily="2" charset="2"/>
              <a:buChar char="§"/>
            </a:pPr>
            <a:r>
              <a:rPr lang="en-US" dirty="0" smtClean="0"/>
              <a:t>Power </a:t>
            </a:r>
            <a:r>
              <a:rPr lang="en-US" dirty="0" smtClean="0"/>
              <a:t>consumption about the  </a:t>
            </a:r>
            <a:r>
              <a:rPr lang="en-US" dirty="0"/>
              <a:t>Personal Health Care Host </a:t>
            </a:r>
            <a:r>
              <a:rPr lang="en-US" dirty="0" smtClean="0"/>
              <a:t>(carried </a:t>
            </a:r>
            <a:r>
              <a:rPr lang="en-US" dirty="0"/>
              <a:t>by the </a:t>
            </a:r>
            <a:r>
              <a:rPr lang="en-US" dirty="0" smtClean="0"/>
              <a:t>patients) </a:t>
            </a:r>
            <a:r>
              <a:rPr lang="en-US" dirty="0"/>
              <a:t>is not </a:t>
            </a:r>
            <a:r>
              <a:rPr lang="en-US" dirty="0" smtClean="0"/>
              <a:t>mentioned</a:t>
            </a:r>
          </a:p>
          <a:p>
            <a:pPr marL="742950" lvl="1" indent="-285750">
              <a:buFont typeface="Wingdings" panose="05000000000000000000" pitchFamily="2" charset="2"/>
              <a:buChar char="§"/>
            </a:pPr>
            <a:r>
              <a:rPr lang="en-US" dirty="0" smtClean="0"/>
              <a:t>USB connection between </a:t>
            </a:r>
            <a:r>
              <a:rPr lang="en-US" dirty="0"/>
              <a:t>the embedded system and E-stethoscope </a:t>
            </a:r>
            <a:r>
              <a:rPr lang="en-US" dirty="0" smtClean="0"/>
              <a:t>is not very practical</a:t>
            </a:r>
          </a:p>
          <a:p>
            <a:pPr marL="742950" lvl="1" indent="-285750">
              <a:buFont typeface="Wingdings" panose="05000000000000000000" pitchFamily="2" charset="2"/>
              <a:buChar char="§"/>
            </a:pPr>
            <a:r>
              <a:rPr lang="en-US" dirty="0" smtClean="0"/>
              <a:t>The emergency codes are totally not useful or helpful</a:t>
            </a:r>
            <a:endParaRPr lang="en-US" dirty="0"/>
          </a:p>
          <a:p>
            <a:pPr marL="742950" lvl="1" indent="-285750">
              <a:buFont typeface="Wingdings" panose="05000000000000000000" pitchFamily="2" charset="2"/>
              <a:buChar char="§"/>
            </a:pPr>
            <a:r>
              <a:rPr lang="en-US" dirty="0" smtClean="0"/>
              <a:t>The accuracy </a:t>
            </a:r>
            <a:r>
              <a:rPr lang="en-US" dirty="0" smtClean="0"/>
              <a:t>about the false </a:t>
            </a:r>
            <a:r>
              <a:rPr lang="en-US" dirty="0" smtClean="0"/>
              <a:t>positive (test cases are not well covered)</a:t>
            </a:r>
            <a:endParaRPr lang="en-US" dirty="0" smtClean="0"/>
          </a:p>
        </p:txBody>
      </p:sp>
    </p:spTree>
    <p:extLst>
      <p:ext uri="{BB962C8B-B14F-4D97-AF65-F5344CB8AC3E}">
        <p14:creationId xmlns:p14="http://schemas.microsoft.com/office/powerpoint/2010/main" val="3386403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25" y="348445"/>
            <a:ext cx="8349019" cy="575053"/>
          </a:xfrm>
        </p:spPr>
        <p:txBody>
          <a:bodyPr>
            <a:noAutofit/>
          </a:bodyPr>
          <a:lstStyle/>
          <a:p>
            <a:pPr algn="l"/>
            <a:r>
              <a:rPr lang="en-US" sz="2800" b="1" dirty="0" smtClean="0">
                <a:solidFill>
                  <a:schemeClr val="tx2">
                    <a:lumMod val="75000"/>
                  </a:schemeClr>
                </a:solidFill>
              </a:rPr>
              <a:t>Experimental Results for Ubiquitous e-Health System</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25</a:t>
            </a:fld>
            <a:endParaRPr lang="en-US" dirty="0"/>
          </a:p>
        </p:txBody>
      </p:sp>
      <p:sp>
        <p:nvSpPr>
          <p:cNvPr id="17" name="Title 1"/>
          <p:cNvSpPr txBox="1">
            <a:spLocks/>
          </p:cNvSpPr>
          <p:nvPr/>
        </p:nvSpPr>
        <p:spPr>
          <a:xfrm>
            <a:off x="2466517" y="1101629"/>
            <a:ext cx="6555790" cy="43175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----Emergency Monitoring</a:t>
            </a:r>
            <a:endParaRPr lang="en-US" b="1" dirty="0">
              <a:solidFill>
                <a:schemeClr val="tx2">
                  <a:lumMod val="7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247"/>
          <a:stretch/>
        </p:blipFill>
        <p:spPr>
          <a:xfrm>
            <a:off x="369628" y="1310681"/>
            <a:ext cx="4982569" cy="158491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9235"/>
          <a:stretch/>
        </p:blipFill>
        <p:spPr>
          <a:xfrm>
            <a:off x="382139" y="3151996"/>
            <a:ext cx="4932528" cy="157725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22407"/>
          <a:stretch/>
        </p:blipFill>
        <p:spPr>
          <a:xfrm>
            <a:off x="369628" y="4866298"/>
            <a:ext cx="4945039" cy="1537487"/>
          </a:xfrm>
          <a:prstGeom prst="rect">
            <a:avLst/>
          </a:prstGeom>
        </p:spPr>
      </p:pic>
      <p:sp>
        <p:nvSpPr>
          <p:cNvPr id="10" name="TextBox 9"/>
          <p:cNvSpPr txBox="1"/>
          <p:nvPr/>
        </p:nvSpPr>
        <p:spPr>
          <a:xfrm>
            <a:off x="5744413" y="1828800"/>
            <a:ext cx="3072040" cy="830997"/>
          </a:xfrm>
          <a:prstGeom prst="rect">
            <a:avLst/>
          </a:prstGeom>
          <a:noFill/>
        </p:spPr>
        <p:txBody>
          <a:bodyPr wrap="square" rtlCol="0">
            <a:spAutoFit/>
          </a:bodyPr>
          <a:lstStyle/>
          <a:p>
            <a:r>
              <a:rPr lang="en-US" sz="1600" dirty="0" smtClean="0"/>
              <a:t>Waveform of acceleration and vibration sensors for </a:t>
            </a:r>
            <a:r>
              <a:rPr lang="en-US" sz="1600" b="1" dirty="0" smtClean="0">
                <a:solidFill>
                  <a:schemeClr val="accent2">
                    <a:lumMod val="75000"/>
                  </a:schemeClr>
                </a:solidFill>
              </a:rPr>
              <a:t>normal walking</a:t>
            </a:r>
            <a:endParaRPr lang="en-US" sz="1600" b="1" dirty="0">
              <a:solidFill>
                <a:schemeClr val="accent2">
                  <a:lumMod val="75000"/>
                </a:schemeClr>
              </a:solidFill>
            </a:endParaRPr>
          </a:p>
        </p:txBody>
      </p:sp>
      <p:sp>
        <p:nvSpPr>
          <p:cNvPr id="21" name="TextBox 20"/>
          <p:cNvSpPr txBox="1"/>
          <p:nvPr/>
        </p:nvSpPr>
        <p:spPr>
          <a:xfrm>
            <a:off x="5759197" y="3600734"/>
            <a:ext cx="3072040" cy="584775"/>
          </a:xfrm>
          <a:prstGeom prst="rect">
            <a:avLst/>
          </a:prstGeom>
          <a:noFill/>
        </p:spPr>
        <p:txBody>
          <a:bodyPr wrap="square" rtlCol="0">
            <a:spAutoFit/>
          </a:bodyPr>
          <a:lstStyle/>
          <a:p>
            <a:r>
              <a:rPr lang="en-US" sz="1600" dirty="0" smtClean="0"/>
              <a:t>Waveform of acceleration and vibration sensors for </a:t>
            </a:r>
            <a:r>
              <a:rPr lang="en-US" sz="1600" b="1" dirty="0" smtClean="0">
                <a:solidFill>
                  <a:schemeClr val="accent2">
                    <a:lumMod val="75000"/>
                  </a:schemeClr>
                </a:solidFill>
              </a:rPr>
              <a:t>convulsion</a:t>
            </a:r>
            <a:endParaRPr lang="en-US" sz="1600" b="1" dirty="0">
              <a:solidFill>
                <a:schemeClr val="accent2">
                  <a:lumMod val="75000"/>
                </a:schemeClr>
              </a:solidFill>
            </a:endParaRPr>
          </a:p>
        </p:txBody>
      </p:sp>
      <p:sp>
        <p:nvSpPr>
          <p:cNvPr id="22" name="TextBox 21"/>
          <p:cNvSpPr txBox="1"/>
          <p:nvPr/>
        </p:nvSpPr>
        <p:spPr>
          <a:xfrm>
            <a:off x="5744412" y="5225585"/>
            <a:ext cx="3072040" cy="584775"/>
          </a:xfrm>
          <a:prstGeom prst="rect">
            <a:avLst/>
          </a:prstGeom>
          <a:noFill/>
        </p:spPr>
        <p:txBody>
          <a:bodyPr wrap="square" rtlCol="0">
            <a:spAutoFit/>
          </a:bodyPr>
          <a:lstStyle/>
          <a:p>
            <a:r>
              <a:rPr lang="en-US" sz="1600" dirty="0" smtClean="0"/>
              <a:t>Waveform of acceleration and vibration sensors for </a:t>
            </a:r>
            <a:r>
              <a:rPr lang="en-US" sz="1600" b="1" dirty="0" smtClean="0">
                <a:solidFill>
                  <a:schemeClr val="accent2">
                    <a:lumMod val="75000"/>
                  </a:schemeClr>
                </a:solidFill>
              </a:rPr>
              <a:t>syncope</a:t>
            </a:r>
            <a:endParaRPr lang="en-US" sz="1600" b="1" dirty="0">
              <a:solidFill>
                <a:schemeClr val="accent2">
                  <a:lumMod val="75000"/>
                </a:schemeClr>
              </a:solidFill>
            </a:endParaRPr>
          </a:p>
        </p:txBody>
      </p:sp>
    </p:spTree>
    <p:extLst>
      <p:ext uri="{BB962C8B-B14F-4D97-AF65-F5344CB8AC3E}">
        <p14:creationId xmlns:p14="http://schemas.microsoft.com/office/powerpoint/2010/main" val="2487243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14" y="4692908"/>
            <a:ext cx="1676571" cy="1578334"/>
          </a:xfrm>
          <a:prstGeom prst="rect">
            <a:avLst/>
          </a:prstGeom>
        </p:spPr>
      </p:pic>
      <p:sp>
        <p:nvSpPr>
          <p:cNvPr id="2" name="Title 1"/>
          <p:cNvSpPr>
            <a:spLocks noGrp="1"/>
          </p:cNvSpPr>
          <p:nvPr>
            <p:ph type="title"/>
          </p:nvPr>
        </p:nvSpPr>
        <p:spPr>
          <a:xfrm>
            <a:off x="1172925" y="348445"/>
            <a:ext cx="7513875" cy="575053"/>
          </a:xfrm>
        </p:spPr>
        <p:txBody>
          <a:bodyPr>
            <a:noAutofit/>
          </a:bodyPr>
          <a:lstStyle/>
          <a:p>
            <a:pPr algn="l"/>
            <a:r>
              <a:rPr lang="en-US" sz="2800" b="1" dirty="0" smtClean="0">
                <a:solidFill>
                  <a:schemeClr val="tx2">
                    <a:lumMod val="75000"/>
                  </a:schemeClr>
                </a:solidFill>
              </a:rPr>
              <a:t>Comparison with other papers</a:t>
            </a:r>
            <a:endParaRPr lang="en-US" sz="2800"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26</a:t>
            </a:fld>
            <a:endParaRPr lang="en-US" dirty="0"/>
          </a:p>
        </p:txBody>
      </p:sp>
      <p:sp>
        <p:nvSpPr>
          <p:cNvPr id="17" name="TextBox 16"/>
          <p:cNvSpPr txBox="1"/>
          <p:nvPr/>
        </p:nvSpPr>
        <p:spPr>
          <a:xfrm>
            <a:off x="0" y="1269242"/>
            <a:ext cx="8728523" cy="31700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5">
                    <a:lumMod val="50000"/>
                  </a:schemeClr>
                </a:solidFill>
              </a:rPr>
              <a:t>G</a:t>
            </a:r>
            <a:r>
              <a:rPr lang="en-US" sz="2400" b="1" dirty="0" smtClean="0">
                <a:solidFill>
                  <a:schemeClr val="accent5">
                    <a:lumMod val="50000"/>
                  </a:schemeClr>
                </a:solidFill>
              </a:rPr>
              <a:t>ood ideas from other paper:</a:t>
            </a:r>
          </a:p>
          <a:p>
            <a:endParaRPr lang="en-US" sz="1400" b="1" dirty="0" smtClean="0">
              <a:solidFill>
                <a:schemeClr val="accent5">
                  <a:lumMod val="50000"/>
                </a:schemeClr>
              </a:solidFill>
            </a:endParaRPr>
          </a:p>
          <a:p>
            <a:pPr marL="742950" lvl="1" indent="-285750">
              <a:buFont typeface="Wingdings" panose="05000000000000000000" pitchFamily="2" charset="2"/>
              <a:buChar char="§"/>
            </a:pPr>
            <a:r>
              <a:rPr lang="en-US" dirty="0" smtClean="0"/>
              <a:t>Using </a:t>
            </a:r>
            <a:r>
              <a:rPr lang="en-US" b="1" dirty="0" smtClean="0">
                <a:solidFill>
                  <a:srgbClr val="FF0000"/>
                </a:solidFill>
              </a:rPr>
              <a:t>an independent host </a:t>
            </a:r>
            <a:r>
              <a:rPr lang="en-US" dirty="0" smtClean="0"/>
              <a:t>to collect  data from sensors and do the emergency detection to solve the power consumption problem</a:t>
            </a:r>
          </a:p>
          <a:p>
            <a:pPr marL="742950" lvl="1" indent="-285750">
              <a:buFont typeface="Wingdings" panose="05000000000000000000" pitchFamily="2" charset="2"/>
              <a:buChar char="§"/>
            </a:pPr>
            <a:r>
              <a:rPr lang="en-US" dirty="0" smtClean="0"/>
              <a:t>Using </a:t>
            </a:r>
            <a:r>
              <a:rPr lang="en-US" b="1" dirty="0" smtClean="0">
                <a:solidFill>
                  <a:srgbClr val="FF0000"/>
                </a:solidFill>
              </a:rPr>
              <a:t>heart-rate sensor </a:t>
            </a:r>
            <a:r>
              <a:rPr lang="en-US" dirty="0" smtClean="0"/>
              <a:t>rather than electronic stethoscope to be more convenient for patients to wear</a:t>
            </a:r>
          </a:p>
          <a:p>
            <a:pPr marL="742950" lvl="1" indent="-285750">
              <a:buFont typeface="Wingdings" panose="05000000000000000000" pitchFamily="2" charset="2"/>
              <a:buChar char="§"/>
            </a:pPr>
            <a:r>
              <a:rPr lang="en-US" dirty="0" smtClean="0"/>
              <a:t>Using both </a:t>
            </a:r>
            <a:r>
              <a:rPr lang="en-US" b="1" dirty="0" smtClean="0">
                <a:solidFill>
                  <a:srgbClr val="FF0000"/>
                </a:solidFill>
              </a:rPr>
              <a:t>outdoor and indoor location </a:t>
            </a:r>
            <a:r>
              <a:rPr lang="en-US" dirty="0" smtClean="0"/>
              <a:t>to get the position of a patient</a:t>
            </a:r>
          </a:p>
          <a:p>
            <a:pPr marL="742950" lvl="1" indent="-285750">
              <a:buFont typeface="Wingdings" panose="05000000000000000000" pitchFamily="2" charset="2"/>
              <a:buChar char="§"/>
            </a:pPr>
            <a:r>
              <a:rPr lang="en-US" dirty="0" smtClean="0"/>
              <a:t>Add more sensors (</a:t>
            </a:r>
            <a:r>
              <a:rPr lang="en-US" dirty="0"/>
              <a:t>gravity vector &amp; magnetic field </a:t>
            </a:r>
            <a:r>
              <a:rPr lang="en-US" dirty="0" smtClean="0"/>
              <a:t>vector)to </a:t>
            </a:r>
            <a:r>
              <a:rPr lang="en-US" b="1" dirty="0" smtClean="0">
                <a:solidFill>
                  <a:srgbClr val="FF0000"/>
                </a:solidFill>
              </a:rPr>
              <a:t>detect more emergency </a:t>
            </a:r>
            <a:r>
              <a:rPr lang="en-US" b="1" dirty="0" smtClean="0">
                <a:solidFill>
                  <a:srgbClr val="FF0000"/>
                </a:solidFill>
              </a:rPr>
              <a:t>situations</a:t>
            </a:r>
            <a:r>
              <a:rPr lang="en-US" dirty="0" smtClean="0"/>
              <a:t>, </a:t>
            </a:r>
            <a:r>
              <a:rPr lang="en-US" dirty="0" err="1" smtClean="0"/>
              <a:t>eg</a:t>
            </a:r>
            <a:r>
              <a:rPr lang="en-US" dirty="0" smtClean="0"/>
              <a:t>. fall-down issue</a:t>
            </a:r>
          </a:p>
          <a:p>
            <a:pPr marL="742950" lvl="1" indent="-285750">
              <a:buFont typeface="Wingdings" panose="05000000000000000000" pitchFamily="2" charset="2"/>
              <a:buChar char="§"/>
            </a:pPr>
            <a:r>
              <a:rPr lang="en-US" dirty="0" smtClean="0"/>
              <a:t>Having </a:t>
            </a:r>
            <a:r>
              <a:rPr lang="en-US" b="1" dirty="0" smtClean="0">
                <a:solidFill>
                  <a:srgbClr val="FF0000"/>
                </a:solidFill>
              </a:rPr>
              <a:t>a camera </a:t>
            </a:r>
            <a:r>
              <a:rPr lang="en-US" dirty="0" smtClean="0"/>
              <a:t>in the system to have  detailed info about the emergency situation</a:t>
            </a:r>
          </a:p>
          <a:p>
            <a:pPr marL="742950" lvl="1" indent="-285750">
              <a:buFont typeface="Wingdings" panose="05000000000000000000" pitchFamily="2" charset="2"/>
              <a:buChar char="§"/>
            </a:pPr>
            <a:r>
              <a:rPr lang="en-US" b="1" dirty="0" smtClean="0">
                <a:solidFill>
                  <a:srgbClr val="FF0000"/>
                </a:solidFill>
              </a:rPr>
              <a:t>Using </a:t>
            </a:r>
            <a:r>
              <a:rPr lang="en-US" b="1" dirty="0" err="1" smtClean="0">
                <a:solidFill>
                  <a:srgbClr val="FF0000"/>
                </a:solidFill>
              </a:rPr>
              <a:t>wifi</a:t>
            </a:r>
            <a:r>
              <a:rPr lang="en-US" b="1" dirty="0" smtClean="0">
                <a:solidFill>
                  <a:srgbClr val="FF0000"/>
                </a:solidFill>
              </a:rPr>
              <a:t> </a:t>
            </a:r>
            <a:r>
              <a:rPr lang="en-US" dirty="0" smtClean="0"/>
              <a:t>to transfer data when </a:t>
            </a:r>
            <a:r>
              <a:rPr lang="en-US" dirty="0" err="1" smtClean="0"/>
              <a:t>wifi</a:t>
            </a:r>
            <a:r>
              <a:rPr lang="en-US" dirty="0" smtClean="0"/>
              <a:t> signal is detected</a:t>
            </a: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50000" b="6490"/>
          <a:stretch/>
        </p:blipFill>
        <p:spPr>
          <a:xfrm>
            <a:off x="2133600" y="5047608"/>
            <a:ext cx="1713049" cy="1244728"/>
          </a:xfrm>
          <a:prstGeom prst="rect">
            <a:avLst/>
          </a:prstGeom>
        </p:spPr>
      </p:pic>
      <p:grpSp>
        <p:nvGrpSpPr>
          <p:cNvPr id="21" name="Canvas 289"/>
          <p:cNvGrpSpPr/>
          <p:nvPr/>
        </p:nvGrpSpPr>
        <p:grpSpPr>
          <a:xfrm>
            <a:off x="4145538" y="3967240"/>
            <a:ext cx="5171067" cy="2482518"/>
            <a:chOff x="0" y="0"/>
            <a:chExt cx="5486400" cy="3200400"/>
          </a:xfrm>
        </p:grpSpPr>
        <p:sp>
          <p:nvSpPr>
            <p:cNvPr id="22" name="Rectangle 21"/>
            <p:cNvSpPr/>
            <p:nvPr/>
          </p:nvSpPr>
          <p:spPr>
            <a:xfrm>
              <a:off x="0" y="0"/>
              <a:ext cx="5486400" cy="3200400"/>
            </a:xfrm>
            <a:prstGeom prst="rect">
              <a:avLst/>
            </a:prstGeom>
            <a:noFill/>
          </p:spPr>
        </p:sp>
        <p:sp>
          <p:nvSpPr>
            <p:cNvPr id="23" name="Text Box 300"/>
            <p:cNvSpPr txBox="1"/>
            <p:nvPr/>
          </p:nvSpPr>
          <p:spPr>
            <a:xfrm>
              <a:off x="2143703" y="1516828"/>
              <a:ext cx="819150"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700">
                  <a:effectLst/>
                  <a:latin typeface="Times New Roman"/>
                  <a:ea typeface="Calibri"/>
                </a:rPr>
                <a:t>Normal condition</a:t>
              </a:r>
              <a:endParaRPr lang="en-US" sz="1200">
                <a:effectLst/>
                <a:latin typeface="Times New Roman"/>
                <a:ea typeface="宋体"/>
              </a:endParaRPr>
            </a:p>
          </p:txBody>
        </p:sp>
        <p:sp>
          <p:nvSpPr>
            <p:cNvPr id="24" name="Text Box 300"/>
            <p:cNvSpPr txBox="1"/>
            <p:nvPr/>
          </p:nvSpPr>
          <p:spPr>
            <a:xfrm>
              <a:off x="569435" y="2957136"/>
              <a:ext cx="737870"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700" dirty="0">
                  <a:effectLst/>
                  <a:latin typeface="Times New Roman"/>
                  <a:ea typeface="Calibri"/>
                </a:rPr>
                <a:t>Fall condition I</a:t>
              </a:r>
              <a:endParaRPr lang="en-US" sz="1200" dirty="0">
                <a:effectLst/>
                <a:latin typeface="Times New Roman"/>
                <a:ea typeface="宋体"/>
              </a:endParaRPr>
            </a:p>
          </p:txBody>
        </p:sp>
        <p:sp>
          <p:nvSpPr>
            <p:cNvPr id="25" name="Text Box 300"/>
            <p:cNvSpPr txBox="1"/>
            <p:nvPr/>
          </p:nvSpPr>
          <p:spPr>
            <a:xfrm>
              <a:off x="2159840" y="2957136"/>
              <a:ext cx="767080"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700">
                  <a:effectLst/>
                  <a:latin typeface="Times New Roman"/>
                  <a:ea typeface="Calibri"/>
                </a:rPr>
                <a:t>Fall condition II</a:t>
              </a:r>
              <a:endParaRPr lang="en-US" sz="1200">
                <a:effectLst/>
                <a:latin typeface="Times New Roman"/>
                <a:ea typeface="宋体"/>
              </a:endParaRPr>
            </a:p>
          </p:txBody>
        </p:sp>
        <p:sp>
          <p:nvSpPr>
            <p:cNvPr id="26" name="Oval 25"/>
            <p:cNvSpPr/>
            <p:nvPr/>
          </p:nvSpPr>
          <p:spPr>
            <a:xfrm>
              <a:off x="3916307" y="1894449"/>
              <a:ext cx="946150" cy="675005"/>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宋体"/>
                <a:cs typeface="Times New Roman"/>
              </a:endParaRPr>
            </a:p>
          </p:txBody>
        </p:sp>
        <p:sp>
          <p:nvSpPr>
            <p:cNvPr id="27" name="Oval 26"/>
            <p:cNvSpPr/>
            <p:nvPr/>
          </p:nvSpPr>
          <p:spPr>
            <a:xfrm>
              <a:off x="3915784" y="2005331"/>
              <a:ext cx="946673" cy="675315"/>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8" name="Straight Connector 27"/>
            <p:cNvCxnSpPr>
              <a:stCxn id="27" idx="2"/>
              <a:endCxn id="26" idx="2"/>
            </p:cNvCxnSpPr>
            <p:nvPr/>
          </p:nvCxnSpPr>
          <p:spPr>
            <a:xfrm flipV="1">
              <a:off x="3915784" y="2231952"/>
              <a:ext cx="523" cy="111037"/>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6"/>
              <a:endCxn id="26" idx="6"/>
            </p:cNvCxnSpPr>
            <p:nvPr/>
          </p:nvCxnSpPr>
          <p:spPr>
            <a:xfrm flipV="1">
              <a:off x="4862457" y="2231952"/>
              <a:ext cx="0" cy="111037"/>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V="1">
              <a:off x="5016762" y="2199142"/>
              <a:ext cx="0" cy="30861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a:off x="3814184" y="2259105"/>
              <a:ext cx="5080" cy="19812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225437" y="2360705"/>
              <a:ext cx="183049" cy="473935"/>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593362" y="1514329"/>
              <a:ext cx="166897" cy="415285"/>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08640" y="2680646"/>
              <a:ext cx="0" cy="30615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83555" y="1608268"/>
              <a:ext cx="12650" cy="33897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96575" y="1947241"/>
              <a:ext cx="12065" cy="769065"/>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915784" y="2353447"/>
              <a:ext cx="1086522" cy="10486"/>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408486" y="1938792"/>
              <a:ext cx="166370" cy="414655"/>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 Box 300"/>
            <p:cNvSpPr txBox="1"/>
            <p:nvPr/>
          </p:nvSpPr>
          <p:spPr>
            <a:xfrm>
              <a:off x="3916307" y="2637736"/>
              <a:ext cx="27495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Calibri"/>
                </a:rPr>
                <a:t>Z</a:t>
              </a:r>
              <a:endParaRPr lang="en-US" sz="1200">
                <a:effectLst/>
                <a:latin typeface="Times New Roman"/>
                <a:ea typeface="宋体"/>
              </a:endParaRPr>
            </a:p>
          </p:txBody>
        </p:sp>
        <p:sp>
          <p:nvSpPr>
            <p:cNvPr id="40" name="Text Box 300"/>
            <p:cNvSpPr txBox="1"/>
            <p:nvPr/>
          </p:nvSpPr>
          <p:spPr>
            <a:xfrm>
              <a:off x="4470064" y="2725415"/>
              <a:ext cx="29019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Calibri"/>
                </a:rPr>
                <a:t>X</a:t>
              </a:r>
              <a:endParaRPr lang="en-US" sz="1200">
                <a:effectLst/>
                <a:latin typeface="Times New Roman"/>
                <a:ea typeface="宋体"/>
              </a:endParaRPr>
            </a:p>
          </p:txBody>
        </p:sp>
        <p:sp>
          <p:nvSpPr>
            <p:cNvPr id="41" name="Text Box 300"/>
            <p:cNvSpPr txBox="1"/>
            <p:nvPr/>
          </p:nvSpPr>
          <p:spPr>
            <a:xfrm>
              <a:off x="4946086" y="2082670"/>
              <a:ext cx="290195" cy="2425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Calibri"/>
                </a:rPr>
                <a:t>Y</a:t>
              </a:r>
              <a:endParaRPr lang="en-US" sz="1200">
                <a:effectLst/>
                <a:latin typeface="Times New Roman"/>
                <a:ea typeface="宋体"/>
              </a:endParaRPr>
            </a:p>
          </p:txBody>
        </p:sp>
        <p:grpSp>
          <p:nvGrpSpPr>
            <p:cNvPr id="42" name="Group 41"/>
            <p:cNvGrpSpPr/>
            <p:nvPr/>
          </p:nvGrpSpPr>
          <p:grpSpPr>
            <a:xfrm>
              <a:off x="1941666" y="0"/>
              <a:ext cx="1296142" cy="1514329"/>
              <a:chOff x="1941666" y="0"/>
              <a:chExt cx="1296142" cy="1514329"/>
            </a:xfrm>
          </p:grpSpPr>
          <p:grpSp>
            <p:nvGrpSpPr>
              <p:cNvPr id="74" name="Group 73"/>
              <p:cNvGrpSpPr/>
              <p:nvPr/>
            </p:nvGrpSpPr>
            <p:grpSpPr>
              <a:xfrm>
                <a:off x="1941666" y="0"/>
                <a:ext cx="1296142" cy="1514329"/>
                <a:chOff x="295746" y="228410"/>
                <a:chExt cx="1296142" cy="1514329"/>
              </a:xfrm>
            </p:grpSpPr>
            <p:cxnSp>
              <p:nvCxnSpPr>
                <p:cNvPr id="78" name="Straight Arrow Connector 77"/>
                <p:cNvCxnSpPr/>
                <p:nvPr/>
              </p:nvCxnSpPr>
              <p:spPr>
                <a:xfrm flipV="1">
                  <a:off x="897994" y="322289"/>
                  <a:ext cx="0" cy="30827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Can 78"/>
                <p:cNvSpPr/>
                <p:nvPr/>
              </p:nvSpPr>
              <p:spPr>
                <a:xfrm rot="5400000">
                  <a:off x="445957" y="889141"/>
                  <a:ext cx="914400" cy="397240"/>
                </a:xfrm>
                <a:prstGeom prst="can">
                  <a:avLst>
                    <a:gd name="adj" fmla="val 50000"/>
                  </a:avLst>
                </a:prstGeom>
                <a:solidFill>
                  <a:schemeClr val="accent6"/>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p:nvPr/>
              </p:nvCxnSpPr>
              <p:spPr>
                <a:xfrm>
                  <a:off x="992720" y="1102042"/>
                  <a:ext cx="443426" cy="0"/>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95746" y="1102042"/>
                  <a:ext cx="408791"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101777" y="720762"/>
                  <a:ext cx="215156" cy="1971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05610" y="1259883"/>
                  <a:ext cx="279698" cy="2850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9" idx="4"/>
                </p:cNvCxnSpPr>
                <p:nvPr/>
              </p:nvCxnSpPr>
              <p:spPr>
                <a:xfrm flipH="1">
                  <a:off x="897994" y="1544961"/>
                  <a:ext cx="5163" cy="19777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Text Box 300"/>
                <p:cNvSpPr txBox="1"/>
                <p:nvPr/>
              </p:nvSpPr>
              <p:spPr>
                <a:xfrm>
                  <a:off x="1244221" y="596669"/>
                  <a:ext cx="29019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Calibri"/>
                    </a:rPr>
                    <a:t>X</a:t>
                  </a:r>
                  <a:endParaRPr lang="en-US" sz="1200">
                    <a:effectLst/>
                    <a:latin typeface="Times New Roman"/>
                    <a:ea typeface="宋体"/>
                  </a:endParaRPr>
                </a:p>
              </p:txBody>
            </p:sp>
            <p:sp>
              <p:nvSpPr>
                <p:cNvPr id="86" name="Text Box 300"/>
                <p:cNvSpPr txBox="1"/>
                <p:nvPr/>
              </p:nvSpPr>
              <p:spPr>
                <a:xfrm>
                  <a:off x="1316933" y="1051369"/>
                  <a:ext cx="27495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Calibri"/>
                    </a:rPr>
                    <a:t>Z</a:t>
                  </a:r>
                  <a:endParaRPr lang="en-US" sz="1200">
                    <a:effectLst/>
                    <a:latin typeface="Times New Roman"/>
                    <a:ea typeface="宋体"/>
                  </a:endParaRPr>
                </a:p>
              </p:txBody>
            </p:sp>
            <p:sp>
              <p:nvSpPr>
                <p:cNvPr id="87" name="Text Box 300"/>
                <p:cNvSpPr txBox="1"/>
                <p:nvPr/>
              </p:nvSpPr>
              <p:spPr>
                <a:xfrm>
                  <a:off x="669473" y="228410"/>
                  <a:ext cx="29019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Y</a:t>
                  </a:r>
                  <a:endParaRPr lang="en-US" sz="1200" dirty="0">
                    <a:effectLst/>
                    <a:latin typeface="Times New Roman"/>
                    <a:ea typeface="宋体"/>
                  </a:endParaRPr>
                </a:p>
              </p:txBody>
            </p:sp>
          </p:grpSp>
          <p:cxnSp>
            <p:nvCxnSpPr>
              <p:cNvPr id="75" name="Straight Connector 74"/>
              <p:cNvCxnSpPr>
                <a:endCxn id="79" idx="4"/>
              </p:cNvCxnSpPr>
              <p:nvPr/>
            </p:nvCxnSpPr>
            <p:spPr>
              <a:xfrm>
                <a:off x="2544793" y="396659"/>
                <a:ext cx="4284" cy="91989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320211" y="873632"/>
                <a:ext cx="408305" cy="0"/>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446061" y="717882"/>
                <a:ext cx="279400" cy="28448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sp>
          <p:nvSpPr>
            <p:cNvPr id="43" name="Text Box 300"/>
            <p:cNvSpPr txBox="1"/>
            <p:nvPr/>
          </p:nvSpPr>
          <p:spPr>
            <a:xfrm>
              <a:off x="4025858" y="2958465"/>
              <a:ext cx="79692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700">
                  <a:effectLst/>
                  <a:latin typeface="Times New Roman"/>
                  <a:ea typeface="Calibri"/>
                </a:rPr>
                <a:t>Fall condition III</a:t>
              </a:r>
              <a:endParaRPr lang="en-US" sz="1200">
                <a:effectLst/>
                <a:latin typeface="Times New Roman"/>
                <a:ea typeface="宋体"/>
              </a:endParaRPr>
            </a:p>
          </p:txBody>
        </p:sp>
        <p:grpSp>
          <p:nvGrpSpPr>
            <p:cNvPr id="44" name="Group 43"/>
            <p:cNvGrpSpPr/>
            <p:nvPr/>
          </p:nvGrpSpPr>
          <p:grpSpPr>
            <a:xfrm rot="16200000">
              <a:off x="176193" y="1499177"/>
              <a:ext cx="1279495" cy="1537997"/>
              <a:chOff x="0" y="-24165"/>
              <a:chExt cx="1279603" cy="1538494"/>
            </a:xfrm>
          </p:grpSpPr>
          <p:grpSp>
            <p:nvGrpSpPr>
              <p:cNvPr id="60" name="Group 59"/>
              <p:cNvGrpSpPr/>
              <p:nvPr/>
            </p:nvGrpSpPr>
            <p:grpSpPr>
              <a:xfrm>
                <a:off x="0" y="-24165"/>
                <a:ext cx="1279603" cy="1538494"/>
                <a:chOff x="0" y="-24165"/>
                <a:chExt cx="1279603" cy="1538494"/>
              </a:xfrm>
            </p:grpSpPr>
            <p:cxnSp>
              <p:nvCxnSpPr>
                <p:cNvPr id="64" name="Straight Arrow Connector 63"/>
                <p:cNvCxnSpPr/>
                <p:nvPr/>
              </p:nvCxnSpPr>
              <p:spPr>
                <a:xfrm flipV="1">
                  <a:off x="602248" y="93879"/>
                  <a:ext cx="0" cy="30827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Can 64"/>
                <p:cNvSpPr/>
                <p:nvPr/>
              </p:nvSpPr>
              <p:spPr>
                <a:xfrm rot="5400000">
                  <a:off x="150211" y="660731"/>
                  <a:ext cx="914400" cy="397240"/>
                </a:xfrm>
                <a:prstGeom prst="can">
                  <a:avLst>
                    <a:gd name="adj" fmla="val 50000"/>
                  </a:avLst>
                </a:prstGeom>
                <a:solidFill>
                  <a:schemeClr val="accent6"/>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宋体"/>
                    <a:cs typeface="Times New Roman"/>
                  </a:endParaRPr>
                </a:p>
              </p:txBody>
            </p:sp>
            <p:cxnSp>
              <p:nvCxnSpPr>
                <p:cNvPr id="66" name="Straight Arrow Connector 65"/>
                <p:cNvCxnSpPr/>
                <p:nvPr/>
              </p:nvCxnSpPr>
              <p:spPr>
                <a:xfrm>
                  <a:off x="696974" y="873632"/>
                  <a:ext cx="443426" cy="0"/>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0" y="873632"/>
                  <a:ext cx="408791"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06031" y="492352"/>
                  <a:ext cx="215156" cy="1971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09864" y="1031473"/>
                  <a:ext cx="279698" cy="2850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02248" y="1316551"/>
                  <a:ext cx="5163" cy="19777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 Box 300"/>
                <p:cNvSpPr txBox="1"/>
                <p:nvPr/>
              </p:nvSpPr>
              <p:spPr>
                <a:xfrm rot="5400000">
                  <a:off x="948440" y="368288"/>
                  <a:ext cx="290265" cy="241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X</a:t>
                  </a:r>
                  <a:endParaRPr lang="en-US" sz="1200" dirty="0">
                    <a:effectLst/>
                    <a:latin typeface="Times New Roman"/>
                    <a:ea typeface="宋体"/>
                  </a:endParaRPr>
                </a:p>
              </p:txBody>
            </p:sp>
            <p:sp>
              <p:nvSpPr>
                <p:cNvPr id="72" name="Text Box 300"/>
                <p:cNvSpPr txBox="1"/>
                <p:nvPr/>
              </p:nvSpPr>
              <p:spPr>
                <a:xfrm rot="5400000">
                  <a:off x="1021154" y="822988"/>
                  <a:ext cx="275021" cy="241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Z</a:t>
                  </a:r>
                  <a:endParaRPr lang="en-US" sz="1200" dirty="0">
                    <a:effectLst/>
                    <a:latin typeface="Times New Roman"/>
                    <a:ea typeface="宋体"/>
                  </a:endParaRPr>
                </a:p>
              </p:txBody>
            </p:sp>
            <p:sp>
              <p:nvSpPr>
                <p:cNvPr id="73" name="Text Box 300"/>
                <p:cNvSpPr txBox="1"/>
                <p:nvPr/>
              </p:nvSpPr>
              <p:spPr>
                <a:xfrm rot="5400000">
                  <a:off x="373692" y="29"/>
                  <a:ext cx="290265" cy="241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Y</a:t>
                  </a:r>
                  <a:endParaRPr lang="en-US" sz="1200" dirty="0">
                    <a:effectLst/>
                    <a:latin typeface="Times New Roman"/>
                    <a:ea typeface="宋体"/>
                  </a:endParaRPr>
                </a:p>
              </p:txBody>
            </p:sp>
          </p:grpSp>
          <p:cxnSp>
            <p:nvCxnSpPr>
              <p:cNvPr id="61" name="Straight Connector 60"/>
              <p:cNvCxnSpPr/>
              <p:nvPr/>
            </p:nvCxnSpPr>
            <p:spPr>
              <a:xfrm>
                <a:off x="603127" y="396659"/>
                <a:ext cx="4284" cy="91989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78545" y="873632"/>
                <a:ext cx="408305" cy="0"/>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04395" y="717882"/>
                <a:ext cx="279400" cy="28448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rot="5400000">
              <a:off x="2029150" y="1561515"/>
              <a:ext cx="1279495" cy="1537998"/>
              <a:chOff x="0" y="-24166"/>
              <a:chExt cx="1279603" cy="1538495"/>
            </a:xfrm>
          </p:grpSpPr>
          <p:grpSp>
            <p:nvGrpSpPr>
              <p:cNvPr id="46" name="Group 45"/>
              <p:cNvGrpSpPr/>
              <p:nvPr/>
            </p:nvGrpSpPr>
            <p:grpSpPr>
              <a:xfrm>
                <a:off x="0" y="-24166"/>
                <a:ext cx="1279603" cy="1538495"/>
                <a:chOff x="0" y="-24166"/>
                <a:chExt cx="1279603" cy="1538495"/>
              </a:xfrm>
            </p:grpSpPr>
            <p:cxnSp>
              <p:nvCxnSpPr>
                <p:cNvPr id="50" name="Straight Arrow Connector 49"/>
                <p:cNvCxnSpPr/>
                <p:nvPr/>
              </p:nvCxnSpPr>
              <p:spPr>
                <a:xfrm flipV="1">
                  <a:off x="602248" y="93879"/>
                  <a:ext cx="0" cy="30827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Can 50"/>
                <p:cNvSpPr/>
                <p:nvPr/>
              </p:nvSpPr>
              <p:spPr>
                <a:xfrm rot="5400000">
                  <a:off x="150211" y="660731"/>
                  <a:ext cx="914400" cy="397240"/>
                </a:xfrm>
                <a:prstGeom prst="can">
                  <a:avLst>
                    <a:gd name="adj" fmla="val 50000"/>
                  </a:avLst>
                </a:prstGeom>
                <a:solidFill>
                  <a:schemeClr val="accent6"/>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宋体"/>
                    <a:cs typeface="Times New Roman"/>
                  </a:endParaRPr>
                </a:p>
              </p:txBody>
            </p:sp>
            <p:cxnSp>
              <p:nvCxnSpPr>
                <p:cNvPr id="52" name="Straight Arrow Connector 51"/>
                <p:cNvCxnSpPr/>
                <p:nvPr/>
              </p:nvCxnSpPr>
              <p:spPr>
                <a:xfrm>
                  <a:off x="696974" y="873632"/>
                  <a:ext cx="443426" cy="0"/>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0" y="873632"/>
                  <a:ext cx="408791"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806031" y="492352"/>
                  <a:ext cx="215156" cy="19717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09864" y="1031473"/>
                  <a:ext cx="279698" cy="2850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02248" y="1316551"/>
                  <a:ext cx="5163" cy="19777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 Box 300"/>
                <p:cNvSpPr txBox="1"/>
                <p:nvPr/>
              </p:nvSpPr>
              <p:spPr>
                <a:xfrm rot="16200000">
                  <a:off x="948441" y="368287"/>
                  <a:ext cx="290265" cy="241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X</a:t>
                  </a:r>
                  <a:endParaRPr lang="en-US" sz="1200" dirty="0">
                    <a:effectLst/>
                    <a:latin typeface="Times New Roman"/>
                    <a:ea typeface="宋体"/>
                  </a:endParaRPr>
                </a:p>
              </p:txBody>
            </p:sp>
            <p:sp>
              <p:nvSpPr>
                <p:cNvPr id="58" name="Text Box 300"/>
                <p:cNvSpPr txBox="1"/>
                <p:nvPr/>
              </p:nvSpPr>
              <p:spPr>
                <a:xfrm rot="16200000">
                  <a:off x="1021154" y="822988"/>
                  <a:ext cx="275021" cy="241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Z</a:t>
                  </a:r>
                  <a:endParaRPr lang="en-US" sz="1200" dirty="0">
                    <a:effectLst/>
                    <a:latin typeface="Times New Roman"/>
                    <a:ea typeface="宋体"/>
                  </a:endParaRPr>
                </a:p>
              </p:txBody>
            </p:sp>
            <p:sp>
              <p:nvSpPr>
                <p:cNvPr id="59" name="Text Box 300"/>
                <p:cNvSpPr txBox="1"/>
                <p:nvPr/>
              </p:nvSpPr>
              <p:spPr>
                <a:xfrm rot="16200000">
                  <a:off x="373692" y="28"/>
                  <a:ext cx="290265" cy="2418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Times New Roman"/>
                      <a:ea typeface="Calibri"/>
                    </a:rPr>
                    <a:t>Y</a:t>
                  </a:r>
                  <a:endParaRPr lang="en-US" sz="1200" dirty="0">
                    <a:effectLst/>
                    <a:latin typeface="Times New Roman"/>
                    <a:ea typeface="宋体"/>
                  </a:endParaRPr>
                </a:p>
              </p:txBody>
            </p:sp>
          </p:grpSp>
          <p:cxnSp>
            <p:nvCxnSpPr>
              <p:cNvPr id="47" name="Straight Connector 46"/>
              <p:cNvCxnSpPr/>
              <p:nvPr/>
            </p:nvCxnSpPr>
            <p:spPr>
              <a:xfrm>
                <a:off x="603127" y="396659"/>
                <a:ext cx="4284" cy="91989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78545" y="873632"/>
                <a:ext cx="408305" cy="0"/>
              </a:xfrm>
              <a:prstGeom prst="line">
                <a:avLst/>
              </a:prstGeom>
              <a:ln w="222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04395" y="717882"/>
                <a:ext cx="279400" cy="28448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135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
                                        </p:tgtEl>
                                      </p:cBhvr>
                                      <p:by x="50000" y="50000"/>
                                    </p:animScale>
                                  </p:childTnLst>
                                </p:cTn>
                              </p:par>
                              <p:par>
                                <p:cTn id="7" presetID="42" presetClass="path" presetSubtype="0" accel="50000" decel="50000" fill="hold" nodeType="withEffect">
                                  <p:stCondLst>
                                    <p:cond delay="0"/>
                                  </p:stCondLst>
                                  <p:childTnLst>
                                    <p:animMotion origin="layout" path="M -3.88889E-6 -4.07407E-6 L 0.33091 -0.26643 " pathEditMode="relative" rAng="0" ptsTypes="AA">
                                      <p:cBhvr>
                                        <p:cTn id="8" dur="2000" fill="hold"/>
                                        <p:tgtEl>
                                          <p:spTgt spid="21"/>
                                        </p:tgtEl>
                                        <p:attrNameLst>
                                          <p:attrName>ppt_x</p:attrName>
                                          <p:attrName>ppt_y</p:attrName>
                                        </p:attrNameLst>
                                      </p:cBhvr>
                                      <p:rCtr x="16545"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Reference </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676133" y="1295400"/>
            <a:ext cx="7904328" cy="4801314"/>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http://</a:t>
            </a:r>
            <a:r>
              <a:rPr lang="en-US" dirty="0" smtClean="0">
                <a:hlinkClick r:id="rId3"/>
              </a:rPr>
              <a:t>en.wikipedia.org/wiki/Sensitivity_and_specificity</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a:t>
            </a:r>
            <a:r>
              <a:rPr lang="en-US" dirty="0"/>
              <a:t>. Witten and E </a:t>
            </a:r>
            <a:r>
              <a:rPr lang="en-US" dirty="0" err="1"/>
              <a:t>Framk</a:t>
            </a:r>
            <a:r>
              <a:rPr lang="en-US" dirty="0"/>
              <a:t>, "Data Mining: Practical Machine Learning Tools and Techniques </a:t>
            </a:r>
            <a:r>
              <a:rPr lang="en-US" dirty="0" smtClean="0"/>
              <a:t> with </a:t>
            </a:r>
            <a:r>
              <a:rPr lang="en-US" dirty="0"/>
              <a:t>Java </a:t>
            </a:r>
            <a:r>
              <a:rPr lang="en-US" dirty="0" smtClean="0"/>
              <a:t>Implementations</a:t>
            </a:r>
            <a:r>
              <a:rPr lang="en-US" dirty="0"/>
              <a:t>", Morgan Kaufmann Publishers, 1999</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hlinkClick r:id="rId4"/>
              </a:rPr>
              <a:t>Beiye</a:t>
            </a:r>
            <a:r>
              <a:rPr lang="en-US" dirty="0">
                <a:hlinkClick r:id="rId4"/>
              </a:rPr>
              <a:t> </a:t>
            </a:r>
            <a:r>
              <a:rPr lang="en-US" dirty="0" smtClean="0">
                <a:hlinkClick r:id="rId4"/>
              </a:rPr>
              <a:t>Liu</a:t>
            </a:r>
            <a:r>
              <a:rPr lang="en-US" dirty="0" smtClean="0"/>
              <a:t>;</a:t>
            </a:r>
            <a:r>
              <a:rPr lang="en-US" dirty="0"/>
              <a:t> </a:t>
            </a:r>
            <a:r>
              <a:rPr lang="en-US" dirty="0">
                <a:hlinkClick r:id="rId5"/>
              </a:rPr>
              <a:t>Miao Hu</a:t>
            </a:r>
            <a:r>
              <a:rPr lang="en-US" dirty="0"/>
              <a:t> ; </a:t>
            </a:r>
            <a:r>
              <a:rPr lang="en-US" dirty="0" err="1">
                <a:hlinkClick r:id="rId6"/>
              </a:rPr>
              <a:t>Hai</a:t>
            </a:r>
            <a:r>
              <a:rPr lang="en-US" dirty="0">
                <a:hlinkClick r:id="rId6"/>
              </a:rPr>
              <a:t> Li</a:t>
            </a:r>
            <a:r>
              <a:rPr lang="en-US" dirty="0"/>
              <a:t> ; </a:t>
            </a:r>
            <a:r>
              <a:rPr lang="en-US" dirty="0" err="1">
                <a:hlinkClick r:id="rId7"/>
              </a:rPr>
              <a:t>Zhi</a:t>
            </a:r>
            <a:r>
              <a:rPr lang="en-US" dirty="0">
                <a:hlinkClick r:id="rId7"/>
              </a:rPr>
              <a:t>-Hong Mao</a:t>
            </a:r>
            <a:r>
              <a:rPr lang="en-US" dirty="0"/>
              <a:t>  </a:t>
            </a:r>
            <a:r>
              <a:rPr lang="en-US" dirty="0" smtClean="0"/>
              <a:t>“Digital-assisted </a:t>
            </a:r>
            <a:r>
              <a:rPr lang="en-US" dirty="0"/>
              <a:t>noise-eliminating training for </a:t>
            </a:r>
            <a:r>
              <a:rPr lang="en-US" dirty="0" err="1"/>
              <a:t>memristor</a:t>
            </a:r>
            <a:r>
              <a:rPr lang="en-US" dirty="0"/>
              <a:t> crossbar-based analog </a:t>
            </a:r>
            <a:r>
              <a:rPr lang="en-US" dirty="0" err="1"/>
              <a:t>neuromorphic</a:t>
            </a:r>
            <a:r>
              <a:rPr lang="en-US" dirty="0"/>
              <a:t> computing engine” Design Automation Conference (DAC), 2013 50th ACM / EDAC / IEEE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a:t>
            </a:r>
            <a:r>
              <a:rPr lang="en-US" dirty="0" err="1"/>
              <a:t>Baiyi</a:t>
            </a:r>
            <a:r>
              <a:rPr lang="en-US" dirty="0"/>
              <a:t> Chen; </a:t>
            </a:r>
            <a:r>
              <a:rPr lang="en-US" dirty="0" err="1"/>
              <a:t>Chengliu</a:t>
            </a:r>
            <a:r>
              <a:rPr lang="en-US" dirty="0"/>
              <a:t> Li; </a:t>
            </a:r>
            <a:r>
              <a:rPr lang="en-US" dirty="0" err="1"/>
              <a:t>Zhi</a:t>
            </a:r>
            <a:r>
              <a:rPr lang="en-US" dirty="0"/>
              <a:t>-Hong Mao “Designing a wearable computer for lifestyle evaluation</a:t>
            </a:r>
            <a:r>
              <a:rPr lang="en-US" dirty="0" smtClean="0"/>
              <a:t>” </a:t>
            </a:r>
            <a:r>
              <a:rPr lang="en-US" dirty="0">
                <a:hlinkClick r:id="rId8"/>
              </a:rPr>
              <a:t>Bioengineering Conference (NEBEC), 2012 38th Annual </a:t>
            </a:r>
            <a:r>
              <a:rPr lang="en-US" dirty="0" smtClean="0">
                <a:hlinkClick r:id="rId8"/>
              </a:rPr>
              <a:t>Northeast</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Ryu</a:t>
            </a:r>
            <a:r>
              <a:rPr lang="en-US" dirty="0" smtClean="0"/>
              <a:t> </a:t>
            </a:r>
            <a:r>
              <a:rPr lang="en-US" dirty="0" err="1"/>
              <a:t>Gyeong</a:t>
            </a:r>
            <a:r>
              <a:rPr lang="en-US" dirty="0"/>
              <a:t>-sang, “Development Trend and Prospect </a:t>
            </a:r>
            <a:r>
              <a:rPr lang="en-US" dirty="0" smtClean="0"/>
              <a:t>of Ubiquitous </a:t>
            </a:r>
            <a:r>
              <a:rPr lang="en-US" dirty="0"/>
              <a:t>Society,” Ubiquitous Research Series No. </a:t>
            </a:r>
            <a:r>
              <a:rPr lang="en-US" dirty="0" smtClean="0"/>
              <a:t>1, National </a:t>
            </a:r>
            <a:r>
              <a:rPr lang="en-US" dirty="0"/>
              <a:t>Information Society Agency, p3, </a:t>
            </a:r>
            <a:r>
              <a:rPr lang="en-US" dirty="0" smtClean="0"/>
              <a:t>2006</a:t>
            </a: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74255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2590800" cy="575053"/>
          </a:xfrm>
        </p:spPr>
        <p:txBody>
          <a:bodyPr>
            <a:normAutofit fontScale="90000"/>
          </a:bodyPr>
          <a:lstStyle/>
          <a:p>
            <a:pPr algn="l"/>
            <a:r>
              <a:rPr lang="en-US" b="1" dirty="0" smtClean="0">
                <a:solidFill>
                  <a:schemeClr val="tx2">
                    <a:lumMod val="75000"/>
                  </a:schemeClr>
                </a:solidFill>
              </a:rPr>
              <a:t>Motivation</a:t>
            </a:r>
            <a:endParaRPr lang="en-US" b="1" dirty="0">
              <a:solidFill>
                <a:schemeClr val="tx2">
                  <a:lumMod val="75000"/>
                </a:schemeClr>
              </a:solidFill>
            </a:endParaRPr>
          </a:p>
        </p:txBody>
      </p:sp>
      <p:sp>
        <p:nvSpPr>
          <p:cNvPr id="3" name="Content Placeholder 2"/>
          <p:cNvSpPr>
            <a:spLocks noGrp="1"/>
          </p:cNvSpPr>
          <p:nvPr>
            <p:ph idx="1"/>
          </p:nvPr>
        </p:nvSpPr>
        <p:spPr>
          <a:xfrm>
            <a:off x="782472" y="1600200"/>
            <a:ext cx="7675728" cy="3505200"/>
          </a:xfrm>
        </p:spPr>
        <p:txBody>
          <a:bodyPr>
            <a:normAutofit lnSpcReduction="10000"/>
          </a:bodyPr>
          <a:lstStyle/>
          <a:p>
            <a:r>
              <a:rPr lang="en-US" sz="2800" dirty="0" smtClean="0"/>
              <a:t>Rapid development of ubiquitous technology</a:t>
            </a:r>
          </a:p>
          <a:p>
            <a:r>
              <a:rPr lang="en-US" sz="2800" dirty="0" smtClean="0"/>
              <a:t>People are expecting ubiquitous technology to spread to every part of human life</a:t>
            </a:r>
          </a:p>
          <a:p>
            <a:r>
              <a:rPr lang="en-US" sz="2800" dirty="0" smtClean="0"/>
              <a:t>Increasing number of chronic disease, heart disease and other new diseases</a:t>
            </a:r>
          </a:p>
          <a:p>
            <a:r>
              <a:rPr lang="en-US" sz="2800" dirty="0" smtClean="0"/>
              <a:t>Rising death number caused by these diseases while lives can be saved if the emergences are will coped</a:t>
            </a:r>
            <a:endParaRPr lang="en-US" sz="2800" dirty="0"/>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76427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2590800" cy="575053"/>
          </a:xfrm>
        </p:spPr>
        <p:txBody>
          <a:bodyPr>
            <a:normAutofit fontScale="90000"/>
          </a:bodyPr>
          <a:lstStyle/>
          <a:p>
            <a:pPr algn="l"/>
            <a:r>
              <a:rPr lang="en-US" b="1" dirty="0" smtClean="0">
                <a:solidFill>
                  <a:schemeClr val="tx2">
                    <a:lumMod val="75000"/>
                  </a:schemeClr>
                </a:solidFill>
              </a:rPr>
              <a:t>Solution</a:t>
            </a:r>
            <a:endParaRPr lang="en-US" b="1" dirty="0">
              <a:solidFill>
                <a:schemeClr val="tx2">
                  <a:lumMod val="75000"/>
                </a:schemeClr>
              </a:solidFill>
            </a:endParaRPr>
          </a:p>
        </p:txBody>
      </p:sp>
      <p:sp>
        <p:nvSpPr>
          <p:cNvPr id="3" name="Content Placeholder 2"/>
          <p:cNvSpPr>
            <a:spLocks noGrp="1"/>
          </p:cNvSpPr>
          <p:nvPr>
            <p:ph idx="1"/>
          </p:nvPr>
        </p:nvSpPr>
        <p:spPr>
          <a:xfrm>
            <a:off x="616566" y="1295400"/>
            <a:ext cx="8018628" cy="3505200"/>
          </a:xfrm>
        </p:spPr>
        <p:txBody>
          <a:bodyPr>
            <a:normAutofit fontScale="92500"/>
          </a:bodyPr>
          <a:lstStyle/>
          <a:p>
            <a:pPr marL="0" indent="0">
              <a:buNone/>
            </a:pPr>
            <a:r>
              <a:rPr lang="en-US" sz="2800" dirty="0" smtClean="0"/>
              <a:t>This paper implemented a </a:t>
            </a:r>
            <a:r>
              <a:rPr lang="en-US" sz="2800" b="1" dirty="0" smtClean="0">
                <a:solidFill>
                  <a:schemeClr val="accent5">
                    <a:lumMod val="75000"/>
                  </a:schemeClr>
                </a:solidFill>
              </a:rPr>
              <a:t>Personal Health Care System </a:t>
            </a:r>
            <a:r>
              <a:rPr lang="en-US" sz="2800" dirty="0" smtClean="0"/>
              <a:t>(PHCS) based on Ubiquitous Sensor Network (USN)</a:t>
            </a:r>
          </a:p>
          <a:p>
            <a:pPr marL="0" indent="0">
              <a:buNone/>
            </a:pPr>
            <a:endParaRPr lang="en-US" sz="2800" dirty="0" smtClean="0"/>
          </a:p>
          <a:p>
            <a:pPr lvl="1"/>
            <a:r>
              <a:rPr lang="en-US" sz="2400" dirty="0" smtClean="0"/>
              <a:t>Monitors patients’ condition continuously</a:t>
            </a:r>
          </a:p>
          <a:p>
            <a:pPr lvl="1"/>
            <a:endParaRPr lang="en-US" sz="2400" dirty="0" smtClean="0"/>
          </a:p>
          <a:p>
            <a:pPr lvl="1"/>
            <a:r>
              <a:rPr lang="en-US" sz="2400" dirty="0" smtClean="0"/>
              <a:t>Ubiquitous Health Care System (UHCS)</a:t>
            </a:r>
          </a:p>
          <a:p>
            <a:pPr lvl="2">
              <a:buFont typeface="Wingdings" panose="05000000000000000000" pitchFamily="2" charset="2"/>
              <a:buChar char="§"/>
            </a:pPr>
            <a:r>
              <a:rPr lang="en-US" sz="2000" dirty="0" smtClean="0"/>
              <a:t>When emergency happens, sends a text message containing the emergency code and location information to the caregiver and hospital to get prompt first-aid treatment</a:t>
            </a:r>
            <a:endParaRPr lang="en-US" dirty="0" smtClean="0"/>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4</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67000"/>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970" y="5009561"/>
            <a:ext cx="933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Lang\AppData\Local\Microsoft\Windows\Temporary Internet Files\Content.IE5\PHB9COQ4\MP91021641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9585" y="4872637"/>
            <a:ext cx="1363954" cy="11882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4929541"/>
            <a:ext cx="920087" cy="913297"/>
          </a:xfrm>
          <a:prstGeom prst="rect">
            <a:avLst/>
          </a:prstGeom>
        </p:spPr>
      </p:pic>
    </p:spTree>
    <p:extLst>
      <p:ext uri="{BB962C8B-B14F-4D97-AF65-F5344CB8AC3E}">
        <p14:creationId xmlns:p14="http://schemas.microsoft.com/office/powerpoint/2010/main" val="9287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1" y="222417"/>
            <a:ext cx="8120419" cy="575053"/>
          </a:xfrm>
        </p:spPr>
        <p:txBody>
          <a:bodyPr>
            <a:noAutofit/>
          </a:bodyPr>
          <a:lstStyle/>
          <a:p>
            <a:pPr algn="l"/>
            <a:r>
              <a:rPr lang="en-US" sz="3600" b="1" dirty="0" smtClean="0">
                <a:solidFill>
                  <a:schemeClr val="tx2">
                    <a:lumMod val="75000"/>
                  </a:schemeClr>
                </a:solidFill>
              </a:rPr>
              <a:t>Design of </a:t>
            </a:r>
            <a:r>
              <a:rPr lang="en-US" sz="3600" b="1" dirty="0">
                <a:solidFill>
                  <a:schemeClr val="tx2">
                    <a:lumMod val="75000"/>
                  </a:schemeClr>
                </a:solidFill>
              </a:rPr>
              <a:t>Ubiquitous Health Care System </a:t>
            </a:r>
          </a:p>
        </p:txBody>
      </p:sp>
      <p:sp>
        <p:nvSpPr>
          <p:cNvPr id="3" name="Content Placeholder 2"/>
          <p:cNvSpPr>
            <a:spLocks noGrp="1"/>
          </p:cNvSpPr>
          <p:nvPr>
            <p:ph idx="1"/>
          </p:nvPr>
        </p:nvSpPr>
        <p:spPr>
          <a:xfrm>
            <a:off x="5209598" y="1700406"/>
            <a:ext cx="3820551" cy="4600433"/>
          </a:xfrm>
        </p:spPr>
        <p:txBody>
          <a:bodyPr>
            <a:normAutofit fontScale="77500" lnSpcReduction="20000"/>
          </a:bodyPr>
          <a:lstStyle/>
          <a:p>
            <a:pPr marL="0" indent="0">
              <a:buNone/>
            </a:pPr>
            <a:r>
              <a:rPr lang="en-US" sz="3800" b="1" dirty="0" smtClean="0">
                <a:solidFill>
                  <a:schemeClr val="accent5">
                    <a:lumMod val="75000"/>
                  </a:schemeClr>
                </a:solidFill>
              </a:rPr>
              <a:t>The structure of UHCS</a:t>
            </a:r>
          </a:p>
          <a:p>
            <a:pPr marL="0" indent="0">
              <a:buNone/>
            </a:pPr>
            <a:endParaRPr lang="en-US" sz="2100" b="1" dirty="0" smtClean="0">
              <a:solidFill>
                <a:schemeClr val="accent5">
                  <a:lumMod val="75000"/>
                </a:schemeClr>
              </a:solidFill>
            </a:endParaRPr>
          </a:p>
          <a:p>
            <a:r>
              <a:rPr lang="en-US" sz="2800" b="1" dirty="0" smtClean="0"/>
              <a:t>Personal Health Care Host</a:t>
            </a:r>
          </a:p>
          <a:p>
            <a:pPr lvl="1"/>
            <a:r>
              <a:rPr lang="en-US" sz="2400" dirty="0" smtClean="0"/>
              <a:t>Measures and analyzes data about the patient</a:t>
            </a:r>
          </a:p>
          <a:p>
            <a:r>
              <a:rPr lang="en-US" sz="2800" b="1" dirty="0" smtClean="0"/>
              <a:t>Control Center</a:t>
            </a:r>
          </a:p>
          <a:p>
            <a:pPr lvl="1"/>
            <a:r>
              <a:rPr lang="en-US" sz="2400" dirty="0" smtClean="0"/>
              <a:t>Collects patients’ condition data and stores them</a:t>
            </a:r>
          </a:p>
          <a:p>
            <a:r>
              <a:rPr lang="en-US" sz="2800" b="1" dirty="0" smtClean="0"/>
              <a:t>Ubiquitous hospital &amp; Caregiver</a:t>
            </a:r>
          </a:p>
          <a:p>
            <a:pPr lvl="1"/>
            <a:r>
              <a:rPr lang="en-US" sz="2400" dirty="0" smtClean="0"/>
              <a:t>Gets reports on patients’ conditions periodically and takes prompt actions in emergency</a:t>
            </a: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5</a:t>
            </a:fld>
            <a:endParaRPr lang="en-US" dirty="0"/>
          </a:p>
        </p:txBody>
      </p:sp>
      <p:sp>
        <p:nvSpPr>
          <p:cNvPr id="17" name="Title 1"/>
          <p:cNvSpPr txBox="1">
            <a:spLocks/>
          </p:cNvSpPr>
          <p:nvPr/>
        </p:nvSpPr>
        <p:spPr>
          <a:xfrm>
            <a:off x="1524000" y="1040570"/>
            <a:ext cx="4783540" cy="575053"/>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----System Configuration</a:t>
            </a:r>
            <a:endParaRPr lang="en-US" b="1" dirty="0">
              <a:solidFill>
                <a:schemeClr val="tx2">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 y="1650880"/>
            <a:ext cx="5202774" cy="4349124"/>
          </a:xfrm>
          <a:prstGeom prst="rect">
            <a:avLst/>
          </a:prstGeom>
        </p:spPr>
      </p:pic>
    </p:spTree>
    <p:extLst>
      <p:ext uri="{BB962C8B-B14F-4D97-AF65-F5344CB8AC3E}">
        <p14:creationId xmlns:p14="http://schemas.microsoft.com/office/powerpoint/2010/main" val="253908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6</a:t>
            </a:fld>
            <a:endParaRPr lang="en-US" dirty="0"/>
          </a:p>
        </p:txBody>
      </p:sp>
      <p:sp>
        <p:nvSpPr>
          <p:cNvPr id="17" name="Title 1"/>
          <p:cNvSpPr txBox="1">
            <a:spLocks/>
          </p:cNvSpPr>
          <p:nvPr/>
        </p:nvSpPr>
        <p:spPr>
          <a:xfrm>
            <a:off x="1483057" y="1040570"/>
            <a:ext cx="4783540" cy="575053"/>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----Core part of UHCS: PHCH</a:t>
            </a:r>
            <a:endParaRPr lang="en-US" b="1" dirty="0">
              <a:solidFill>
                <a:schemeClr val="tx2">
                  <a:lumMod val="7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161" r="76359" b="-1"/>
          <a:stretch/>
        </p:blipFill>
        <p:spPr>
          <a:xfrm>
            <a:off x="7752926" y="136184"/>
            <a:ext cx="1105747" cy="14794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672" y="1576398"/>
            <a:ext cx="7061990" cy="4598787"/>
          </a:xfrm>
          <a:prstGeom prst="rect">
            <a:avLst/>
          </a:prstGeom>
        </p:spPr>
      </p:pic>
      <p:sp>
        <p:nvSpPr>
          <p:cNvPr id="3" name="TextBox 2"/>
          <p:cNvSpPr txBox="1"/>
          <p:nvPr/>
        </p:nvSpPr>
        <p:spPr>
          <a:xfrm>
            <a:off x="2208094" y="6110226"/>
            <a:ext cx="4727812" cy="369332"/>
          </a:xfrm>
          <a:prstGeom prst="rect">
            <a:avLst/>
          </a:prstGeom>
          <a:noFill/>
        </p:spPr>
        <p:txBody>
          <a:bodyPr wrap="square" rtlCol="0">
            <a:spAutoFit/>
          </a:bodyPr>
          <a:lstStyle/>
          <a:p>
            <a:r>
              <a:rPr lang="en-US" dirty="0" smtClean="0"/>
              <a:t>Functional diagram of personal health care host</a:t>
            </a:r>
            <a:endParaRPr lang="en-US" dirty="0"/>
          </a:p>
        </p:txBody>
      </p:sp>
    </p:spTree>
    <p:extLst>
      <p:ext uri="{BB962C8B-B14F-4D97-AF65-F5344CB8AC3E}">
        <p14:creationId xmlns:p14="http://schemas.microsoft.com/office/powerpoint/2010/main" val="423617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7</a:t>
            </a:fld>
            <a:endParaRPr lang="en-US" dirty="0"/>
          </a:p>
        </p:txBody>
      </p:sp>
      <p:sp>
        <p:nvSpPr>
          <p:cNvPr id="17" name="Title 1"/>
          <p:cNvSpPr txBox="1">
            <a:spLocks/>
          </p:cNvSpPr>
          <p:nvPr/>
        </p:nvSpPr>
        <p:spPr>
          <a:xfrm>
            <a:off x="1483057" y="1040570"/>
            <a:ext cx="4783540" cy="575053"/>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----Core part of UHCS: PHCH</a:t>
            </a:r>
            <a:endParaRPr lang="en-US" b="1" dirty="0">
              <a:solidFill>
                <a:schemeClr val="tx2">
                  <a:lumMod val="7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161" r="76359" b="-1"/>
          <a:stretch/>
        </p:blipFill>
        <p:spPr>
          <a:xfrm>
            <a:off x="7752925" y="136183"/>
            <a:ext cx="1105747" cy="1479439"/>
          </a:xfrm>
          <a:prstGeom prst="rect">
            <a:avLst/>
          </a:prstGeom>
        </p:spPr>
      </p:pic>
      <p:sp>
        <p:nvSpPr>
          <p:cNvPr id="3" name="TextBox 2"/>
          <p:cNvSpPr txBox="1"/>
          <p:nvPr/>
        </p:nvSpPr>
        <p:spPr>
          <a:xfrm>
            <a:off x="368783" y="1721235"/>
            <a:ext cx="6663226" cy="4678204"/>
          </a:xfrm>
          <a:prstGeom prst="rect">
            <a:avLst/>
          </a:prstGeom>
          <a:noFill/>
        </p:spPr>
        <p:txBody>
          <a:bodyPr wrap="square" rtlCol="0">
            <a:spAutoFit/>
          </a:bodyPr>
          <a:lstStyle/>
          <a:p>
            <a:pPr marL="285750" indent="-285750">
              <a:buFont typeface="Arial" panose="020B0604020202020204" pitchFamily="34" charset="0"/>
              <a:buChar char="•"/>
            </a:pPr>
            <a:r>
              <a:rPr lang="en-US" sz="2200" b="1" dirty="0"/>
              <a:t>PHCH is built as an embedded system using Intel </a:t>
            </a:r>
            <a:r>
              <a:rPr lang="en-US" sz="2200" b="1" dirty="0" err="1"/>
              <a:t>Xscale</a:t>
            </a:r>
            <a:r>
              <a:rPr lang="en-US" sz="2200" b="1" dirty="0"/>
              <a:t> </a:t>
            </a:r>
            <a:r>
              <a:rPr lang="en-US" sz="2200" b="1" dirty="0" smtClean="0"/>
              <a:t>CPU</a:t>
            </a:r>
          </a:p>
          <a:p>
            <a:pPr marL="742950" lvl="1" indent="-285750">
              <a:buFont typeface="Wingdings" panose="05000000000000000000" pitchFamily="2" charset="2"/>
              <a:buChar char="§"/>
            </a:pPr>
            <a:r>
              <a:rPr lang="en-US" sz="1600" dirty="0"/>
              <a:t>It receives data from each module and </a:t>
            </a:r>
            <a:r>
              <a:rPr lang="en-US" sz="1600" dirty="0" smtClean="0"/>
              <a:t>sends </a:t>
            </a:r>
            <a:r>
              <a:rPr lang="en-US" sz="1600" dirty="0"/>
              <a:t>data to Control Center</a:t>
            </a:r>
          </a:p>
          <a:p>
            <a:pPr marL="285750" indent="-285750">
              <a:buFont typeface="Arial" panose="020B0604020202020204" pitchFamily="34" charset="0"/>
              <a:buChar char="•"/>
            </a:pPr>
            <a:r>
              <a:rPr lang="en-US" sz="2200" b="1" dirty="0" smtClean="0"/>
              <a:t>Electronic stethoscope module</a:t>
            </a:r>
          </a:p>
          <a:p>
            <a:pPr marL="742950" lvl="1" indent="-285750">
              <a:buFont typeface="Wingdings" panose="05000000000000000000" pitchFamily="2" charset="2"/>
              <a:buChar char="§"/>
            </a:pPr>
            <a:r>
              <a:rPr lang="en-US" sz="1600" dirty="0" smtClean="0"/>
              <a:t>Records and processes patients’ heart sound and bowel sound using an electronic stethoscope</a:t>
            </a:r>
          </a:p>
          <a:p>
            <a:pPr marL="285750" indent="-285750">
              <a:buFont typeface="Arial" panose="020B0604020202020204" pitchFamily="34" charset="0"/>
              <a:buChar char="•"/>
            </a:pPr>
            <a:r>
              <a:rPr lang="en-US" sz="2200" b="1" dirty="0" smtClean="0"/>
              <a:t>Wireless sensors </a:t>
            </a:r>
          </a:p>
          <a:p>
            <a:pPr marL="742950" lvl="1" indent="-285750">
              <a:buFont typeface="Wingdings" panose="05000000000000000000" pitchFamily="2" charset="2"/>
              <a:buChar char="§"/>
            </a:pPr>
            <a:r>
              <a:rPr lang="en-US" sz="1600" dirty="0" smtClean="0"/>
              <a:t>Monitors patient </a:t>
            </a:r>
            <a:r>
              <a:rPr lang="en-US" sz="1600" dirty="0"/>
              <a:t>condition using USN </a:t>
            </a:r>
            <a:r>
              <a:rPr lang="en-US" sz="1600" dirty="0" smtClean="0"/>
              <a:t>such </a:t>
            </a:r>
            <a:r>
              <a:rPr lang="en-US" sz="1600" dirty="0"/>
              <a:t>as accelerometers and vibration </a:t>
            </a:r>
            <a:r>
              <a:rPr lang="en-US" sz="1600" dirty="0" smtClean="0"/>
              <a:t>sensors</a:t>
            </a:r>
            <a:endParaRPr lang="en-US" sz="1600" dirty="0"/>
          </a:p>
          <a:p>
            <a:pPr marL="285750" indent="-285750">
              <a:buFont typeface="Arial" panose="020B0604020202020204" pitchFamily="34" charset="0"/>
              <a:buChar char="•"/>
            </a:pPr>
            <a:r>
              <a:rPr lang="en-US" sz="2200" b="1" dirty="0" smtClean="0"/>
              <a:t>Position tracking module (GPS)</a:t>
            </a:r>
          </a:p>
          <a:p>
            <a:pPr marL="742950" lvl="1" indent="-285750">
              <a:buFont typeface="Wingdings" panose="05000000000000000000" pitchFamily="2" charset="2"/>
              <a:buChar char="§"/>
            </a:pPr>
            <a:r>
              <a:rPr lang="en-US" sz="1600" dirty="0" smtClean="0"/>
              <a:t>Collects </a:t>
            </a:r>
            <a:r>
              <a:rPr lang="en-US" sz="1600" dirty="0"/>
              <a:t>patient location information</a:t>
            </a:r>
          </a:p>
          <a:p>
            <a:pPr marL="285750" indent="-285750">
              <a:buFont typeface="Arial" panose="020B0604020202020204" pitchFamily="34" charset="0"/>
              <a:buChar char="•"/>
            </a:pPr>
            <a:r>
              <a:rPr lang="en-US" sz="2200" b="1" dirty="0" smtClean="0"/>
              <a:t>Communication Module (CDMA)</a:t>
            </a:r>
          </a:p>
          <a:p>
            <a:pPr marL="742950" lvl="1" indent="-285750">
              <a:buFont typeface="Wingdings" panose="05000000000000000000" pitchFamily="2" charset="2"/>
              <a:buChar char="§"/>
            </a:pPr>
            <a:r>
              <a:rPr lang="en-US" sz="1600" dirty="0"/>
              <a:t>Send GPS information and patients’ emergency information to hospital and </a:t>
            </a:r>
            <a:r>
              <a:rPr lang="en-US" sz="1600" dirty="0" smtClean="0"/>
              <a:t>caregivers</a:t>
            </a:r>
          </a:p>
          <a:p>
            <a:pPr marL="285750" lvl="1" indent="-285750">
              <a:buFont typeface="Arial" panose="020B0604020202020204" pitchFamily="34" charset="0"/>
              <a:buChar char="•"/>
            </a:pPr>
            <a:r>
              <a:rPr lang="en-US" sz="2200" b="1" dirty="0" smtClean="0"/>
              <a:t>RFID</a:t>
            </a:r>
          </a:p>
          <a:p>
            <a:pPr marL="742950" lvl="1" indent="-285750">
              <a:buFont typeface="Wingdings" panose="05000000000000000000" pitchFamily="2" charset="2"/>
              <a:buChar char="§"/>
            </a:pPr>
            <a:r>
              <a:rPr lang="en-US" sz="1600" dirty="0"/>
              <a:t>Stores and </a:t>
            </a:r>
            <a:r>
              <a:rPr lang="en-US" sz="1600" dirty="0" smtClean="0"/>
              <a:t>manages </a:t>
            </a:r>
            <a:r>
              <a:rPr lang="en-US" sz="1600" dirty="0"/>
              <a:t>patients’ basic information </a:t>
            </a:r>
            <a:r>
              <a:rPr lang="en-US" sz="1600" dirty="0" smtClean="0"/>
              <a:t>in </a:t>
            </a:r>
            <a:r>
              <a:rPr lang="en-US" sz="1600" dirty="0"/>
              <a:t>a RFID tag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925" y="4311196"/>
            <a:ext cx="916104" cy="90934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246" y="3053261"/>
            <a:ext cx="1707107" cy="108116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8140" y="2214187"/>
            <a:ext cx="924217" cy="928218"/>
          </a:xfrm>
          <a:prstGeom prst="rect">
            <a:avLst/>
          </a:prstGeom>
        </p:spPr>
      </p:pic>
      <p:pic>
        <p:nvPicPr>
          <p:cNvPr id="21" name="Picture 5" descr="C:\Users\Lang\AppData\Local\Microsoft\Windows\Temporary Internet Files\Content.IE5\PHB9COQ4\MP91021641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8403" y="5288752"/>
            <a:ext cx="1363954" cy="11882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096" y="1328096"/>
            <a:ext cx="173196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6013" y="5716397"/>
            <a:ext cx="101123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51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8</a:t>
            </a:fld>
            <a:endParaRPr lang="en-US" dirty="0"/>
          </a:p>
        </p:txBody>
      </p:sp>
      <p:sp>
        <p:nvSpPr>
          <p:cNvPr id="17" name="Title 1"/>
          <p:cNvSpPr txBox="1">
            <a:spLocks/>
          </p:cNvSpPr>
          <p:nvPr/>
        </p:nvSpPr>
        <p:spPr>
          <a:xfrm>
            <a:off x="673605" y="990600"/>
            <a:ext cx="6875059" cy="762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 Implementation of Electronic stethoscope Module </a:t>
            </a:r>
            <a:endParaRPr lang="en-US" b="1" dirty="0">
              <a:solidFill>
                <a:schemeClr val="tx2">
                  <a:lumMod val="75000"/>
                </a:schemeClr>
              </a:solidFill>
            </a:endParaRPr>
          </a:p>
        </p:txBody>
      </p:sp>
      <p:sp>
        <p:nvSpPr>
          <p:cNvPr id="3" name="TextBox 2"/>
          <p:cNvSpPr txBox="1"/>
          <p:nvPr/>
        </p:nvSpPr>
        <p:spPr>
          <a:xfrm>
            <a:off x="881418" y="4583557"/>
            <a:ext cx="7162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Electronic stethoscope is connected to PHCH by USB interface and the signal is amplified over 15 times by using operational amplifier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Noises are removed using a FIR filter</a:t>
            </a:r>
            <a:endParaRPr lang="en-US" dirty="0"/>
          </a:p>
          <a:p>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588" y="1752600"/>
            <a:ext cx="6136943" cy="238843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390" y="80507"/>
            <a:ext cx="1343988" cy="1349806"/>
          </a:xfrm>
          <a:prstGeom prst="rect">
            <a:avLst/>
          </a:prstGeom>
        </p:spPr>
      </p:pic>
    </p:spTree>
    <p:extLst>
      <p:ext uri="{BB962C8B-B14F-4D97-AF65-F5344CB8AC3E}">
        <p14:creationId xmlns:p14="http://schemas.microsoft.com/office/powerpoint/2010/main" val="105444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82" y="222417"/>
            <a:ext cx="7282218" cy="575053"/>
          </a:xfrm>
        </p:spPr>
        <p:txBody>
          <a:bodyPr>
            <a:normAutofit fontScale="90000"/>
          </a:bodyPr>
          <a:lstStyle/>
          <a:p>
            <a:pPr algn="l"/>
            <a:r>
              <a:rPr lang="en-US" b="1" dirty="0" smtClean="0">
                <a:solidFill>
                  <a:schemeClr val="tx2">
                    <a:lumMod val="75000"/>
                  </a:schemeClr>
                </a:solidFill>
              </a:rPr>
              <a:t>Design of UHCS</a:t>
            </a:r>
            <a:endParaRPr lang="en-US" b="1" dirty="0">
              <a:solidFill>
                <a:schemeClr val="tx2">
                  <a:lumMod val="75000"/>
                </a:schemeClr>
              </a:solidFill>
            </a:endParaRPr>
          </a:p>
        </p:txBody>
      </p:sp>
      <p:cxnSp>
        <p:nvCxnSpPr>
          <p:cNvPr id="5" name="Straight Connector 4"/>
          <p:cNvCxnSpPr/>
          <p:nvPr/>
        </p:nvCxnSpPr>
        <p:spPr>
          <a:xfrm>
            <a:off x="0" y="9906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39588" y="736552"/>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29001"/>
            <a:ext cx="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10600" y="6175185"/>
            <a:ext cx="411707" cy="228600"/>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134772" y="348445"/>
            <a:ext cx="723900" cy="549607"/>
            <a:chOff x="152400" y="381000"/>
            <a:chExt cx="723900" cy="549607"/>
          </a:xfrm>
        </p:grpSpPr>
        <p:sp>
          <p:nvSpPr>
            <p:cNvPr id="14" name="Rectangle 13"/>
            <p:cNvSpPr/>
            <p:nvPr/>
          </p:nvSpPr>
          <p:spPr>
            <a:xfrm>
              <a:off x="342900" y="542499"/>
              <a:ext cx="533400" cy="388108"/>
            </a:xfrm>
            <a:prstGeom prst="rect">
              <a:avLst/>
            </a:prstGeom>
          </p:spPr>
          <p:style>
            <a:lnRef idx="1">
              <a:schemeClr val="accent5"/>
            </a:lnRef>
            <a:fillRef idx="1002">
              <a:schemeClr val="dk2"/>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52400" y="381000"/>
              <a:ext cx="533400" cy="355552"/>
            </a:xfrm>
            <a:prstGeom prst="rect">
              <a:avLst/>
            </a:prstGeom>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a:p>
          </p:txBody>
        </p:sp>
      </p:grpSp>
      <p:cxnSp>
        <p:nvCxnSpPr>
          <p:cNvPr id="15" name="Straight Connector 14"/>
          <p:cNvCxnSpPr/>
          <p:nvPr/>
        </p:nvCxnSpPr>
        <p:spPr>
          <a:xfrm>
            <a:off x="8458200" y="6060885"/>
            <a:ext cx="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05800" y="6289485"/>
            <a:ext cx="0" cy="568515"/>
          </a:xfrm>
          <a:prstGeom prst="line">
            <a:avLst/>
          </a:prstGeom>
        </p:spPr>
        <p:style>
          <a:lnRef idx="2">
            <a:schemeClr val="accent1"/>
          </a:lnRef>
          <a:fillRef idx="0">
            <a:schemeClr val="accent1"/>
          </a:fillRef>
          <a:effectRef idx="1">
            <a:schemeClr val="accent1"/>
          </a:effectRef>
          <a:fontRef idx="minor">
            <a:schemeClr val="tx1"/>
          </a:fontRef>
        </p:style>
      </p:cxnSp>
      <p:sp>
        <p:nvSpPr>
          <p:cNvPr id="20" name="Slide Number Placeholder 19"/>
          <p:cNvSpPr>
            <a:spLocks noGrp="1"/>
          </p:cNvSpPr>
          <p:nvPr>
            <p:ph type="sldNum" sz="quarter" idx="12"/>
          </p:nvPr>
        </p:nvSpPr>
        <p:spPr>
          <a:xfrm>
            <a:off x="6764739" y="6477000"/>
            <a:ext cx="2133600" cy="365125"/>
          </a:xfrm>
        </p:spPr>
        <p:txBody>
          <a:bodyPr/>
          <a:lstStyle/>
          <a:p>
            <a:fld id="{B6F15528-21DE-4FAA-801E-634DDDAF4B2B}" type="slidenum">
              <a:rPr lang="en-US" smtClean="0"/>
              <a:pPr/>
              <a:t>9</a:t>
            </a:fld>
            <a:endParaRPr lang="en-US" dirty="0"/>
          </a:p>
        </p:txBody>
      </p:sp>
      <p:sp>
        <p:nvSpPr>
          <p:cNvPr id="17" name="Title 1"/>
          <p:cNvSpPr txBox="1">
            <a:spLocks/>
          </p:cNvSpPr>
          <p:nvPr/>
        </p:nvSpPr>
        <p:spPr>
          <a:xfrm>
            <a:off x="990599" y="990600"/>
            <a:ext cx="8031707" cy="762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solidFill>
                  <a:schemeClr val="tx2">
                    <a:lumMod val="75000"/>
                  </a:schemeClr>
                </a:solidFill>
              </a:rPr>
              <a:t>----Implementation of Patient state monitoring module</a:t>
            </a:r>
            <a:endParaRPr lang="en-US" b="1" dirty="0">
              <a:solidFill>
                <a:schemeClr val="tx2">
                  <a:lumMod val="75000"/>
                </a:schemeClr>
              </a:solidFill>
            </a:endParaRPr>
          </a:p>
        </p:txBody>
      </p:sp>
      <p:sp>
        <p:nvSpPr>
          <p:cNvPr id="3" name="TextBox 2"/>
          <p:cNvSpPr txBox="1"/>
          <p:nvPr/>
        </p:nvSpPr>
        <p:spPr>
          <a:xfrm>
            <a:off x="881418" y="1752600"/>
            <a:ext cx="757678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Patient state monitoring module analyzes data obtained from </a:t>
            </a:r>
            <a:r>
              <a:rPr lang="en-US" dirty="0" smtClean="0"/>
              <a:t>the </a:t>
            </a:r>
            <a:r>
              <a:rPr lang="en-US" dirty="0"/>
              <a:t>s</a:t>
            </a:r>
            <a:r>
              <a:rPr lang="en-US" dirty="0" smtClean="0"/>
              <a:t>ensor </a:t>
            </a:r>
            <a:r>
              <a:rPr lang="en-US" dirty="0"/>
              <a:t>n</a:t>
            </a:r>
            <a:r>
              <a:rPr lang="en-US" dirty="0" smtClean="0"/>
              <a:t>etwork </a:t>
            </a:r>
            <a:r>
              <a:rPr lang="en-US" dirty="0" smtClean="0"/>
              <a:t>including </a:t>
            </a:r>
            <a:r>
              <a:rPr lang="en-US" b="1" dirty="0" smtClean="0">
                <a:solidFill>
                  <a:schemeClr val="accent1">
                    <a:lumMod val="50000"/>
                  </a:schemeClr>
                </a:solidFill>
              </a:rPr>
              <a:t>vibration sensor</a:t>
            </a:r>
            <a:r>
              <a:rPr lang="en-US" dirty="0" smtClean="0"/>
              <a:t>, </a:t>
            </a:r>
            <a:r>
              <a:rPr lang="en-US" b="1" dirty="0" smtClean="0">
                <a:solidFill>
                  <a:schemeClr val="accent1">
                    <a:lumMod val="50000"/>
                  </a:schemeClr>
                </a:solidFill>
              </a:rPr>
              <a:t>acceleration/inclination sensor </a:t>
            </a:r>
            <a:r>
              <a:rPr lang="en-US" dirty="0" smtClean="0"/>
              <a:t>and </a:t>
            </a:r>
            <a:r>
              <a:rPr lang="en-US" b="1" dirty="0" smtClean="0">
                <a:solidFill>
                  <a:schemeClr val="accent1">
                    <a:lumMod val="50000"/>
                  </a:schemeClr>
                </a:solidFill>
              </a:rPr>
              <a:t>temperature sensor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USN and PHCH communicate with each other through </a:t>
            </a:r>
            <a:r>
              <a:rPr lang="en-US" b="1" dirty="0" smtClean="0">
                <a:solidFill>
                  <a:schemeClr val="accent1">
                    <a:lumMod val="50000"/>
                  </a:schemeClr>
                </a:solidFill>
              </a:rPr>
              <a:t>Zigbee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module detects emergency based on received data</a:t>
            </a:r>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2" y="4082405"/>
            <a:ext cx="1925052" cy="1219200"/>
          </a:xfrm>
          <a:prstGeom prst="rect">
            <a:avLst/>
          </a:prstGeom>
        </p:spPr>
      </p:pic>
      <p:sp>
        <p:nvSpPr>
          <p:cNvPr id="6" name="TextBox 5"/>
          <p:cNvSpPr txBox="1"/>
          <p:nvPr/>
        </p:nvSpPr>
        <p:spPr>
          <a:xfrm>
            <a:off x="363941" y="5569487"/>
            <a:ext cx="1738173" cy="383985"/>
          </a:xfrm>
          <a:prstGeom prst="rect">
            <a:avLst/>
          </a:prstGeom>
          <a:noFill/>
        </p:spPr>
        <p:txBody>
          <a:bodyPr wrap="square" rtlCol="0">
            <a:spAutoFit/>
          </a:bodyPr>
          <a:lstStyle/>
          <a:p>
            <a:r>
              <a:rPr lang="en-US" dirty="0" smtClean="0"/>
              <a:t>Vibration sensor</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794" y="4271650"/>
            <a:ext cx="1151814" cy="1105233"/>
          </a:xfrm>
          <a:prstGeom prst="rect">
            <a:avLst/>
          </a:prstGeom>
        </p:spPr>
      </p:pic>
      <p:sp>
        <p:nvSpPr>
          <p:cNvPr id="22" name="TextBox 21"/>
          <p:cNvSpPr txBox="1"/>
          <p:nvPr/>
        </p:nvSpPr>
        <p:spPr>
          <a:xfrm>
            <a:off x="4458837" y="5521217"/>
            <a:ext cx="2053988" cy="383985"/>
          </a:xfrm>
          <a:prstGeom prst="rect">
            <a:avLst/>
          </a:prstGeom>
          <a:noFill/>
        </p:spPr>
        <p:txBody>
          <a:bodyPr wrap="square" rtlCol="0">
            <a:spAutoFit/>
          </a:bodyPr>
          <a:lstStyle/>
          <a:p>
            <a:r>
              <a:rPr lang="en-US" dirty="0" smtClean="0"/>
              <a:t>Temperature sensor</a:t>
            </a:r>
            <a:endParaRPr lang="en-US" dirty="0"/>
          </a:p>
        </p:txBody>
      </p:sp>
      <p:grpSp>
        <p:nvGrpSpPr>
          <p:cNvPr id="25" name="Group 24"/>
          <p:cNvGrpSpPr/>
          <p:nvPr/>
        </p:nvGrpSpPr>
        <p:grpSpPr>
          <a:xfrm>
            <a:off x="6512825" y="4037374"/>
            <a:ext cx="2303628" cy="1898187"/>
            <a:chOff x="5912070" y="4112653"/>
            <a:chExt cx="2303628" cy="1898187"/>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6190" y="4112653"/>
              <a:ext cx="1750010" cy="1264231"/>
            </a:xfrm>
            <a:prstGeom prst="rect">
              <a:avLst/>
            </a:prstGeom>
          </p:spPr>
        </p:pic>
        <p:sp>
          <p:nvSpPr>
            <p:cNvPr id="23" name="TextBox 22"/>
            <p:cNvSpPr txBox="1"/>
            <p:nvPr/>
          </p:nvSpPr>
          <p:spPr>
            <a:xfrm>
              <a:off x="5912070" y="5626855"/>
              <a:ext cx="2303628" cy="383985"/>
            </a:xfrm>
            <a:prstGeom prst="rect">
              <a:avLst/>
            </a:prstGeom>
            <a:noFill/>
          </p:spPr>
          <p:txBody>
            <a:bodyPr wrap="square" rtlCol="0">
              <a:spAutoFit/>
            </a:bodyPr>
            <a:lstStyle/>
            <a:p>
              <a:r>
                <a:rPr lang="en-US" dirty="0" smtClean="0"/>
                <a:t>Zigbee module</a:t>
              </a:r>
              <a:endParaRPr lang="en-US" dirty="0"/>
            </a:p>
          </p:txBody>
        </p:sp>
      </p:gr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4291814"/>
            <a:ext cx="1657581" cy="1009791"/>
          </a:xfrm>
          <a:prstGeom prst="rect">
            <a:avLst/>
          </a:prstGeom>
        </p:spPr>
      </p:pic>
      <p:sp>
        <p:nvSpPr>
          <p:cNvPr id="26" name="TextBox 25"/>
          <p:cNvSpPr txBox="1"/>
          <p:nvPr/>
        </p:nvSpPr>
        <p:spPr>
          <a:xfrm>
            <a:off x="2285999" y="5558902"/>
            <a:ext cx="2172837" cy="369332"/>
          </a:xfrm>
          <a:prstGeom prst="rect">
            <a:avLst/>
          </a:prstGeom>
          <a:noFill/>
        </p:spPr>
        <p:txBody>
          <a:bodyPr wrap="square" rtlCol="0">
            <a:spAutoFit/>
          </a:bodyPr>
          <a:lstStyle/>
          <a:p>
            <a:r>
              <a:rPr lang="en-US" dirty="0" smtClean="0"/>
              <a:t>Acceleration sensor</a:t>
            </a:r>
            <a:endParaRPr lang="en-US" dirty="0"/>
          </a:p>
        </p:txBody>
      </p:sp>
    </p:spTree>
    <p:extLst>
      <p:ext uri="{BB962C8B-B14F-4D97-AF65-F5344CB8AC3E}">
        <p14:creationId xmlns:p14="http://schemas.microsoft.com/office/powerpoint/2010/main" val="658603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804</TotalTime>
  <Words>2249</Words>
  <Application>Microsoft Office PowerPoint</Application>
  <PresentationFormat>On-screen Show (4:3)</PresentationFormat>
  <Paragraphs>292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Implementation of Ubiquitous Health Care System for Active Measure of Emergencies</vt:lpstr>
      <vt:lpstr>Content</vt:lpstr>
      <vt:lpstr>Motivation</vt:lpstr>
      <vt:lpstr>Solution</vt:lpstr>
      <vt:lpstr>Design of Ubiquitous Health Care System </vt:lpstr>
      <vt:lpstr>Design of UHCS</vt:lpstr>
      <vt:lpstr>Design of UHCS</vt:lpstr>
      <vt:lpstr>Design of UHCS</vt:lpstr>
      <vt:lpstr>Design of UHCS</vt:lpstr>
      <vt:lpstr>Design of UHCS</vt:lpstr>
      <vt:lpstr>Design of UHCS</vt:lpstr>
      <vt:lpstr>Design of UHCS</vt:lpstr>
      <vt:lpstr>Experimental Results for Ubiquitous e-Health System</vt:lpstr>
      <vt:lpstr>Experimental Results for Ubiquitous e-Health System</vt:lpstr>
      <vt:lpstr>Experimental Results for Ubiquitous e-Health System</vt:lpstr>
      <vt:lpstr>Back-propagation Network Learning</vt:lpstr>
      <vt:lpstr>Experimental Results for Ubiquitous e-Health System</vt:lpstr>
      <vt:lpstr>Experimental Results for Ubiquitous e-Health System</vt:lpstr>
      <vt:lpstr>Experimental Results for Ubiquitous e-Health System</vt:lpstr>
      <vt:lpstr>Sensitivity and specificity</vt:lpstr>
      <vt:lpstr>Experimental Results for Ubiquitous e-Health System</vt:lpstr>
      <vt:lpstr>Experimental Results for Ubiquitous e-Health System</vt:lpstr>
      <vt:lpstr>Conclusion</vt:lpstr>
      <vt:lpstr>My point of view</vt:lpstr>
      <vt:lpstr>Experimental Results for Ubiquitous e-Health System</vt:lpstr>
      <vt:lpstr>Comparison with other papers</vt:lpstr>
      <vt:lpstr>Reference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Ubiquitous Health Care System for Active Measure of Emergencies</dc:title>
  <dc:creator>Lang</dc:creator>
  <cp:lastModifiedBy>Lang</cp:lastModifiedBy>
  <cp:revision>115</cp:revision>
  <dcterms:created xsi:type="dcterms:W3CDTF">2006-08-16T00:00:00Z</dcterms:created>
  <dcterms:modified xsi:type="dcterms:W3CDTF">2013-11-05T05:11:21Z</dcterms:modified>
</cp:coreProperties>
</file>