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3"/>
  </p:notesMasterIdLst>
  <p:sldIdLst>
    <p:sldId id="256" r:id="rId2"/>
    <p:sldId id="257" r:id="rId3"/>
    <p:sldId id="284" r:id="rId4"/>
    <p:sldId id="261" r:id="rId5"/>
    <p:sldId id="262" r:id="rId6"/>
    <p:sldId id="267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77" r:id="rId16"/>
    <p:sldId id="278" r:id="rId17"/>
    <p:sldId id="279" r:id="rId18"/>
    <p:sldId id="280" r:id="rId19"/>
    <p:sldId id="281" r:id="rId20"/>
    <p:sldId id="283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005" autoAdjust="0"/>
  </p:normalViewPr>
  <p:slideViewPr>
    <p:cSldViewPr showGuides="1">
      <p:cViewPr>
        <p:scale>
          <a:sx n="66" d="100"/>
          <a:sy n="66" d="100"/>
        </p:scale>
        <p:origin x="-1290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3A017-A9FE-4F4D-9255-269BDB7BEC91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F011C-4D77-4A8B-B3FC-E88D6E2B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23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#page4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Specific</a:t>
            </a:r>
            <a:r>
              <a:rPr lang="en-US" baseline="0" dirty="0" smtClean="0"/>
              <a:t> knowledge representations include: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technical documents, construction plans, sheets, and experiences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human experts, and also rules and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F011C-4D77-4A8B-B3FC-E88D6E2BC7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39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this problem-solving</a:t>
            </a:r>
            <a:r>
              <a:rPr lang="en-US" baseline="0" dirty="0" smtClean="0"/>
              <a:t> session, the user inputs two findings: the exhaust color=black and the fuel type=unleaded. The system establishes the solution to the problem of what is wrong (Clogged air filter=established).</a:t>
            </a:r>
          </a:p>
          <a:p>
            <a:endParaRPr lang="en-US" baseline="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Currently, the system mostly utilizes external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reasoners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(rule engines, model-based systems, etc.) to derive solutions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F011C-4D77-4A8B-B3FC-E88D6E2BC7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39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F011C-4D77-4A8B-B3FC-E88D6E2BC7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39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knowledge bases are able to use this fact to derive new facts, that are again propagated to the broker for further distribution.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F011C-4D77-4A8B-B3FC-E88D6E2BC7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39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an effective use, the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authors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propose to seamlessly integrate the acquisition of problem-solving knowledge into the standard authoring process of the wiki.  For this reason, the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authors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embed the knowledge formalization into the edit pane of the wiki article, i.e., specialized textual markup is used to enter explicit knowledge inline with the wiki text.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Besides standard wiki markup for defining the content of text and images (see (1)), also a rule base for deriving the solution Clogged air filter is included, see (2).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possible to structure the wiki by solutions, i.e., each solution or group of related solutions defines a distinct wiki article. The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authors also recommend including the corresponding problem-solving knowledge in the articles.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definition of the terminology is an exceptional case; here, we propose to define the possible inputs and their structure on a page, that is different from the pages describing its solution’s derivation knowledge. That way, every article of a new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solu-tion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reuse the terminology for describing the problem-solving knowledge.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F011C-4D77-4A8B-B3FC-E88D6E2BC7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39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authors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two hierarchies to define the elementary facts of the diagnostic task: (User) inputs and solutions. Both hierarchies are defined by so-called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dash-trees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marker [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 denotes, that this input is defined as a Choice Input, i.e., an input with a discrete value range, where only one value can hold at a time.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 fuel consumption and Average fuel consumption are defined as Numerical Input by the marker [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right side of the markup example shows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defini-tion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solution taxonomy. With Technical problem as the root solution, we define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is-a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relations to other solutions by dashes.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see, that the dashes have different semantics for the input trees and the solutions trees; they represent the most common organization property for each hierarchy (contains vs.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subClassOf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terminology of inputs and solutions can be defined anywhere in the wiki article, but both trees have to be wrapped by the tag %% Questions ...% and %%Solutions ...%, respectively, so that the system can identify the explicit terminology definitions.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F011C-4D77-4A8B-B3FC-E88D6E2BC70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393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Ontological concepts can be simply linked by the definition of ontological properties. The annotation itself states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the annotated text phrase documents/justifies the given relation.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(All annotations are represented in the application ontology and can be queried using a SPARQL endpoint. SPARQL queries are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-bedded into the wiki text, and the results of the queries are shown in the view mode of the article.)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second-last line, we see that the text phrase “engine noises” is annotated by the property asks with the concept Engine noises as value. This annotation yields the pop-up menu shown in Fig. 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action="ppaction://hlinkfile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 where the user can enter a new finding instance related to the concept Engine noises.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F011C-4D77-4A8B-B3FC-E88D6E2BC7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39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KnowWE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provides a specialized markup for the definition of rule-based knowledge. Rules are certainly the most popular knowledge representation for building knowledge bases.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sake of simplicity, we distinguish two basic types of rules, that can be used in the wiki: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 hangingPunct="0"/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abstraction rules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deriving new instances of findings,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 </a:t>
            </a:r>
          </a:p>
          <a:p>
            <a:pPr lvl="0" hangingPunct="0"/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scoring rules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deriving a new state of a solution in-stance.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F011C-4D77-4A8B-B3FC-E88D6E2BC70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39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KnowWE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provides a specialized markup for the definition of rule-based knowledge. Rules are certainly the most popular knowledge representation for building knowledge bases.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sake of simplicity, we distinguish two basic types of rules, that can be used in the wiki: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 hangingPunct="0"/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abstraction rules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deriving new instances of findings,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 </a:t>
            </a:r>
          </a:p>
          <a:p>
            <a:pPr lvl="0" hangingPunct="0"/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scoring rules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deriving a new state of a solution in-stance.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F011C-4D77-4A8B-B3FC-E88D6E2BC70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39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F011C-4D77-4A8B-B3FC-E88D6E2BC7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39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 feature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 wiki is its ability to change and refine content in a fairly simple way: Every wiki article is presented in a web browser in the corresponding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view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user can easily modify/extend the content of the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article by changing into the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edit mode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article</a:t>
            </a:r>
          </a:p>
          <a:p>
            <a:pPr marL="228600" indent="-228600">
              <a:buAutoNum type="alphaU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Being Web-based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weakens the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single/multiple experts dilemma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because the Web lends itself to distributed work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tries to weaken the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flexibility/productivity dilemma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allows for the integration of knowledge at different levels of formality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the knowledge of the authors,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KnowWE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the first implementation of a Se-mantic Wiki that integrates strong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problem-solving knowledge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the wiki context.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wiki is extended by the possibility to capture and share strong problem-solving methods for the classification task. Thus, it not only provides interfaces for the engineering of ontologies, but also interfaces for more expressive knowledge such as rules and fault models.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F011C-4D77-4A8B-B3FC-E88D6E2BC7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39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At (1), two heuristic rules of the rule base are displayed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describe derivation knowledge of the solution.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In (2),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see an 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xample of what the authors call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inline answers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problem-solving in wikis. In (2) the text phrase “engine noises” was annotated by the corresponding concept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Engine noises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available in the knowledge base. (Note that the user selected “knocking.” As we explain in the following sections, the reasoning process of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KnowWE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enables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all registered knowledge bases contained in the wiki are notified about this new finding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suitable states of the solutions are derived.)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In the solutions pane of the wiki—see (3)—we see that the solution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 ignition timing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derived with a high certainty, whereas the alternative solution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Clogged air filter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also derived and is considered as a possible solution. Both solutions were derived on the basis of this finding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previously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entered findings.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Alternatively, the user is able to download an executable version of the knowledge base by clicking the download but-ton, see (4). Then, the knowledge base of the article is provided as download in the d3web format.  The system d3web is a freely available runtime reasoning engine.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F011C-4D77-4A8B-B3FC-E88D6E2BC7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50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saving the currently edited article, the content is saved as a standard wiki page</a:t>
            </a:r>
          </a:p>
          <a:p>
            <a:pPr marL="228600" indent="-228600"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Semantic annotations— included in the text—are identified and the domain ontology is updated accordingly.</a:t>
            </a:r>
          </a:p>
          <a:p>
            <a:pPr marL="228600" indent="-228600"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Additionally, dedicated parsers process the problem-solving knowledge found in the text into an executable knowledge base.</a:t>
            </a:r>
          </a:p>
          <a:p>
            <a:pPr marL="228600" indent="-228600">
              <a:buAutoNum type="arabicPeriod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foundational layer of all represented knowledge is the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 Ontology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used to connect the described concepts and the problem-solving knowledge elements. The functioning of the task ontology is described in the next section.</a:t>
            </a:r>
          </a:p>
          <a:p>
            <a:pPr marL="0" indent="0"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Knowledge is stored redundantly in all formats that are required by the particular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reasoners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(e.g., the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authors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 OWLIM for OWL reasoning and the d3web engine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processing the problem-solving knowledge).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F011C-4D77-4A8B-B3FC-E88D6E2BC7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39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F011C-4D77-4A8B-B3FC-E88D6E2BC7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39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igure shows the most important concepts of the task ontology: the key concept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holds a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that is assigned to an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Input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Different inputs are structured into meaningful groups by the concept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Questionnaire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Choice Input and Numeric Input define attributes with discrete (named) values and numerical value ranges, respectively. An appropriate class of values for every input is defined by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subclassing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concept Value, accordingly.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state of a solution is represented by a discrete finite value domain (Solution Value ); its current value is not entered by the user but derived by problem-solving knowledge. The value range of a solution is restricted to one of the individuals Established, Suggested, Un-defined, and Excluded.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a new knowledge engineering project the domain specialist defines the basic concepts (findings and solutions)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F011C-4D77-4A8B-B3FC-E88D6E2BC7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39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a new knowledge engineering project the domain specialist defines the basic concepts (findings and solutions)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F011C-4D77-4A8B-B3FC-E88D6E2BC7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39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F011C-4D77-4A8B-B3FC-E88D6E2BC7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39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11/21/2013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8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54533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5771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07797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4808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2399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2914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25622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62383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8893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11/21/2013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183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11/21/2013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35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228600"/>
            <a:ext cx="7543800" cy="2438400"/>
          </a:xfrm>
        </p:spPr>
        <p:txBody>
          <a:bodyPr/>
          <a:lstStyle/>
          <a:p>
            <a:r>
              <a:rPr lang="en-US" sz="4800" dirty="0" err="1" smtClean="0">
                <a:solidFill>
                  <a:schemeClr val="tx2"/>
                </a:solidFill>
              </a:rPr>
              <a:t>KnowWE</a:t>
            </a:r>
            <a:r>
              <a:rPr lang="en-US" sz="4800" dirty="0" smtClean="0">
                <a:solidFill>
                  <a:schemeClr val="tx2"/>
                </a:solidFill>
              </a:rPr>
              <a:t>: a Semantic Wiki for </a:t>
            </a:r>
            <a:r>
              <a:rPr lang="en-US" sz="4800" dirty="0">
                <a:solidFill>
                  <a:schemeClr val="tx2"/>
                </a:solidFill>
              </a:rPr>
              <a:t>K</a:t>
            </a:r>
            <a:r>
              <a:rPr lang="en-US" sz="4800" dirty="0" smtClean="0">
                <a:solidFill>
                  <a:schemeClr val="tx2"/>
                </a:solidFill>
              </a:rPr>
              <a:t>nowledge </a:t>
            </a:r>
            <a:r>
              <a:rPr lang="en-US" sz="4800" dirty="0">
                <a:solidFill>
                  <a:schemeClr val="tx2"/>
                </a:solidFill>
              </a:rPr>
              <a:t>E</a:t>
            </a:r>
            <a:r>
              <a:rPr lang="en-US" sz="4800" dirty="0" smtClean="0">
                <a:solidFill>
                  <a:schemeClr val="tx2"/>
                </a:solidFill>
              </a:rPr>
              <a:t>ngineering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200400"/>
            <a:ext cx="7543800" cy="2971800"/>
          </a:xfrm>
        </p:spPr>
        <p:txBody>
          <a:bodyPr>
            <a:normAutofit/>
          </a:bodyPr>
          <a:lstStyle/>
          <a:p>
            <a:r>
              <a:rPr lang="de-DE" sz="2400" dirty="0" smtClean="0">
                <a:solidFill>
                  <a:schemeClr val="tx2"/>
                </a:solidFill>
              </a:rPr>
              <a:t>Joachim Baumeister, Jochen </a:t>
            </a:r>
            <a:r>
              <a:rPr lang="de-DE" sz="2400" dirty="0">
                <a:solidFill>
                  <a:schemeClr val="tx2"/>
                </a:solidFill>
              </a:rPr>
              <a:t>Reutelshoefer, </a:t>
            </a:r>
            <a:r>
              <a:rPr lang="de-DE" sz="2400" dirty="0" smtClean="0">
                <a:solidFill>
                  <a:schemeClr val="tx2"/>
                </a:solidFill>
              </a:rPr>
              <a:t> </a:t>
            </a:r>
            <a:r>
              <a:rPr lang="de-DE" sz="2400" dirty="0">
                <a:solidFill>
                  <a:schemeClr val="tx2"/>
                </a:solidFill>
              </a:rPr>
              <a:t>Frank Puppe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University </a:t>
            </a:r>
            <a:r>
              <a:rPr lang="en-US" sz="2400" dirty="0">
                <a:solidFill>
                  <a:schemeClr val="tx2"/>
                </a:solidFill>
              </a:rPr>
              <a:t>of </a:t>
            </a:r>
            <a:r>
              <a:rPr lang="en-US" sz="2400" dirty="0" err="1" smtClean="0">
                <a:solidFill>
                  <a:schemeClr val="tx2"/>
                </a:solidFill>
              </a:rPr>
              <a:t>Würzburg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  <a:r>
              <a:rPr lang="en-US" sz="2400" dirty="0">
                <a:solidFill>
                  <a:schemeClr val="tx2"/>
                </a:solidFill>
              </a:rPr>
              <a:t>Institute of Computer </a:t>
            </a:r>
            <a:r>
              <a:rPr lang="en-US" sz="2400" dirty="0" smtClean="0">
                <a:solidFill>
                  <a:schemeClr val="tx2"/>
                </a:solidFill>
              </a:rPr>
              <a:t>Science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 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Presented by Guy </a:t>
            </a:r>
            <a:r>
              <a:rPr lang="en-US" sz="2400" dirty="0" err="1" smtClean="0">
                <a:solidFill>
                  <a:schemeClr val="tx2"/>
                </a:solidFill>
              </a:rPr>
              <a:t>Gadola</a:t>
            </a:r>
            <a:endParaRPr lang="de-DE" sz="2400" dirty="0" smtClean="0">
              <a:solidFill>
                <a:schemeClr val="tx2"/>
              </a:solidFill>
            </a:endParaRPr>
          </a:p>
          <a:p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8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458199" cy="556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229600" cy="8382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The Task Ontology: </a:t>
            </a:r>
            <a:r>
              <a:rPr lang="en-US" sz="3600" dirty="0">
                <a:solidFill>
                  <a:schemeClr val="tx2"/>
                </a:solidFill>
              </a:rPr>
              <a:t>Integrating problem-solving knowledge into a Semantic </a:t>
            </a:r>
            <a:r>
              <a:rPr lang="en-US" sz="3600" dirty="0" smtClean="0">
                <a:solidFill>
                  <a:schemeClr val="tx2"/>
                </a:solidFill>
              </a:rPr>
              <a:t>Wiki</a:t>
            </a:r>
            <a:endParaRPr lang="en-US" sz="3600" u="sng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0700" y="5842000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Concepts of the task ontology are depicted in </a:t>
            </a:r>
            <a:r>
              <a:rPr lang="en-US" i="1" dirty="0"/>
              <a:t>rounded rectangles</a:t>
            </a:r>
            <a:r>
              <a:rPr lang="en-US" dirty="0"/>
              <a:t>, whereas</a:t>
            </a:r>
            <a:r>
              <a:rPr lang="en-US" i="1" dirty="0"/>
              <a:t> </a:t>
            </a:r>
            <a:r>
              <a:rPr lang="en-US" dirty="0"/>
              <a:t>instances are given by </a:t>
            </a:r>
            <a:r>
              <a:rPr lang="en-US" i="1" dirty="0"/>
              <a:t>non-rounded rectangles </a:t>
            </a:r>
            <a:r>
              <a:rPr lang="en-US" dirty="0"/>
              <a:t>(</a:t>
            </a:r>
            <a:r>
              <a:rPr lang="en-US" i="1" dirty="0"/>
              <a:t>green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509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229600" cy="8382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Connecting the </a:t>
            </a:r>
            <a:r>
              <a:rPr lang="en-US" sz="3600" dirty="0" smtClean="0">
                <a:solidFill>
                  <a:schemeClr val="tx2"/>
                </a:solidFill>
              </a:rPr>
              <a:t>Application Ontology </a:t>
            </a:r>
            <a:r>
              <a:rPr lang="en-US" sz="3600" dirty="0">
                <a:solidFill>
                  <a:schemeClr val="tx2"/>
                </a:solidFill>
              </a:rPr>
              <a:t>with the </a:t>
            </a:r>
            <a:r>
              <a:rPr lang="en-US" sz="3600" dirty="0" smtClean="0">
                <a:solidFill>
                  <a:schemeClr val="tx2"/>
                </a:solidFill>
              </a:rPr>
              <a:t>Task Ontology </a:t>
            </a:r>
            <a:r>
              <a:rPr lang="en-US" sz="3600" dirty="0">
                <a:solidFill>
                  <a:schemeClr val="tx2"/>
                </a:solidFill>
              </a:rPr>
              <a:t>by </a:t>
            </a:r>
            <a:r>
              <a:rPr lang="en-US" sz="3600" dirty="0" err="1">
                <a:solidFill>
                  <a:schemeClr val="tx2"/>
                </a:solidFill>
              </a:rPr>
              <a:t>S</a:t>
            </a:r>
            <a:r>
              <a:rPr lang="en-US" sz="3600" dirty="0" err="1" smtClean="0">
                <a:solidFill>
                  <a:schemeClr val="tx2"/>
                </a:solidFill>
              </a:rPr>
              <a:t>ubclassing</a:t>
            </a:r>
            <a:endParaRPr lang="en-US" sz="3600" u="sng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286" y="1447800"/>
            <a:ext cx="6023428" cy="519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855" y="1828800"/>
            <a:ext cx="2321718" cy="8977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99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229600" cy="838200"/>
          </a:xfrm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chemeClr val="tx2"/>
                </a:solidFill>
              </a:rPr>
              <a:t>Subclassing</a:t>
            </a:r>
            <a:r>
              <a:rPr lang="en-US" sz="3600" dirty="0">
                <a:solidFill>
                  <a:schemeClr val="tx2"/>
                </a:solidFill>
              </a:rPr>
              <a:t> the </a:t>
            </a:r>
            <a:r>
              <a:rPr lang="en-US" sz="3600" dirty="0" smtClean="0">
                <a:solidFill>
                  <a:schemeClr val="tx2"/>
                </a:solidFill>
              </a:rPr>
              <a:t>Concept </a:t>
            </a:r>
            <a:r>
              <a:rPr lang="en-US" sz="3600" i="1" dirty="0">
                <a:solidFill>
                  <a:schemeClr val="tx2"/>
                </a:solidFill>
              </a:rPr>
              <a:t>Exhaust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i="1" dirty="0">
                <a:solidFill>
                  <a:schemeClr val="tx2"/>
                </a:solidFill>
              </a:rPr>
              <a:t>fumes </a:t>
            </a:r>
            <a:r>
              <a:rPr lang="en-US" sz="3600" dirty="0">
                <a:solidFill>
                  <a:schemeClr val="tx2"/>
                </a:solidFill>
              </a:rPr>
              <a:t>in the </a:t>
            </a:r>
            <a:r>
              <a:rPr lang="en-US" sz="3600" dirty="0" smtClean="0">
                <a:solidFill>
                  <a:schemeClr val="tx2"/>
                </a:solidFill>
              </a:rPr>
              <a:t>Application</a:t>
            </a:r>
            <a:r>
              <a:rPr lang="en-US" sz="3600" i="1" dirty="0" smtClean="0">
                <a:solidFill>
                  <a:schemeClr val="tx2"/>
                </a:solidFill>
              </a:rPr>
              <a:t> </a:t>
            </a:r>
            <a:r>
              <a:rPr lang="en-US" sz="3600" dirty="0">
                <a:solidFill>
                  <a:schemeClr val="tx2"/>
                </a:solidFill>
              </a:rPr>
              <a:t>O</a:t>
            </a:r>
            <a:r>
              <a:rPr lang="en-US" sz="3600" dirty="0" smtClean="0">
                <a:solidFill>
                  <a:schemeClr val="tx2"/>
                </a:solidFill>
              </a:rPr>
              <a:t>ntology</a:t>
            </a:r>
            <a:endParaRPr lang="en-US" sz="3600" u="sng" dirty="0">
              <a:solidFill>
                <a:schemeClr val="tx2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41" y="1771650"/>
            <a:ext cx="8341518" cy="322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08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229600" cy="8382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Problem-Solving Session</a:t>
            </a:r>
            <a:endParaRPr lang="en-US" sz="3600" u="sng" dirty="0">
              <a:solidFill>
                <a:schemeClr val="tx2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802" y="1447800"/>
            <a:ext cx="6842396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71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229600" cy="838200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chemeClr val="tx2"/>
                </a:solidFill>
              </a:rPr>
              <a:t>KnowWE’s</a:t>
            </a:r>
            <a:r>
              <a:rPr lang="en-US" sz="3600" dirty="0" smtClean="0">
                <a:solidFill>
                  <a:schemeClr val="tx2"/>
                </a:solidFill>
              </a:rPr>
              <a:t> Intertwining of Task and Application Ontologies: Pro and Con</a:t>
            </a:r>
            <a:endParaRPr lang="en-US" sz="3600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676400"/>
            <a:ext cx="7886700" cy="4495800"/>
          </a:xfrm>
        </p:spPr>
        <p:txBody>
          <a:bodyPr>
            <a:normAutofit/>
          </a:bodyPr>
          <a:lstStyle/>
          <a:p>
            <a:pPr marL="320040" lvl="1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Pro: Requires </a:t>
            </a:r>
            <a:r>
              <a:rPr lang="en-US" dirty="0">
                <a:solidFill>
                  <a:schemeClr val="tx2"/>
                </a:solidFill>
              </a:rPr>
              <a:t>less </a:t>
            </a:r>
            <a:r>
              <a:rPr lang="en-US" dirty="0" smtClean="0">
                <a:solidFill>
                  <a:schemeClr val="tx2"/>
                </a:solidFill>
              </a:rPr>
              <a:t>effort than approaches that use a separate </a:t>
            </a:r>
            <a:r>
              <a:rPr lang="en-US" i="1" dirty="0" smtClean="0">
                <a:solidFill>
                  <a:schemeClr val="tx2"/>
                </a:solidFill>
              </a:rPr>
              <a:t>mapping ontology </a:t>
            </a:r>
            <a:r>
              <a:rPr lang="en-US" dirty="0" smtClean="0">
                <a:solidFill>
                  <a:schemeClr val="tx2"/>
                </a:solidFill>
              </a:rPr>
              <a:t>between a </a:t>
            </a:r>
            <a:r>
              <a:rPr lang="en-US" i="1" dirty="0" smtClean="0">
                <a:solidFill>
                  <a:schemeClr val="tx2"/>
                </a:solidFill>
              </a:rPr>
              <a:t>method ontology</a:t>
            </a:r>
            <a:r>
              <a:rPr lang="en-US" dirty="0" smtClean="0">
                <a:solidFill>
                  <a:schemeClr val="tx2"/>
                </a:solidFill>
              </a:rPr>
              <a:t> and a </a:t>
            </a:r>
            <a:r>
              <a:rPr lang="en-US" i="1" dirty="0" smtClean="0">
                <a:solidFill>
                  <a:schemeClr val="tx2"/>
                </a:solidFill>
              </a:rPr>
              <a:t>domain ontology; </a:t>
            </a:r>
            <a:r>
              <a:rPr lang="en-US" dirty="0" smtClean="0">
                <a:solidFill>
                  <a:schemeClr val="tx2"/>
                </a:solidFill>
              </a:rPr>
              <a:t>The authors’ approach automatically aligns the concepts</a:t>
            </a:r>
          </a:p>
          <a:p>
            <a:pPr marL="320040" lvl="1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320040" lvl="1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Con: Limits </a:t>
            </a:r>
            <a:r>
              <a:rPr lang="en-US" dirty="0">
                <a:solidFill>
                  <a:schemeClr val="tx2"/>
                </a:solidFill>
              </a:rPr>
              <a:t>the knowledge acquisition to diagnostic </a:t>
            </a:r>
            <a:r>
              <a:rPr lang="en-US" dirty="0" smtClean="0">
                <a:solidFill>
                  <a:schemeClr val="tx2"/>
                </a:solidFill>
              </a:rPr>
              <a:t>reasoning</a:t>
            </a:r>
          </a:p>
        </p:txBody>
      </p:sp>
    </p:spTree>
    <p:extLst>
      <p:ext uri="{BB962C8B-B14F-4D97-AF65-F5344CB8AC3E}">
        <p14:creationId xmlns:p14="http://schemas.microsoft.com/office/powerpoint/2010/main" val="323677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229600" cy="8382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How New Facts Are Derived </a:t>
            </a:r>
            <a:r>
              <a:rPr lang="en-US" sz="3600" dirty="0">
                <a:solidFill>
                  <a:schemeClr val="tx2"/>
                </a:solidFill>
              </a:rPr>
              <a:t>by </a:t>
            </a:r>
            <a:r>
              <a:rPr lang="en-US" sz="3600" dirty="0" smtClean="0">
                <a:solidFill>
                  <a:schemeClr val="tx2"/>
                </a:solidFill>
              </a:rPr>
              <a:t>Problem-Solving </a:t>
            </a:r>
            <a:r>
              <a:rPr lang="en-US" sz="3600" dirty="0">
                <a:solidFill>
                  <a:schemeClr val="tx2"/>
                </a:solidFill>
              </a:rPr>
              <a:t>K</a:t>
            </a:r>
            <a:r>
              <a:rPr lang="en-US" sz="3600" dirty="0" smtClean="0">
                <a:solidFill>
                  <a:schemeClr val="tx2"/>
                </a:solidFill>
              </a:rPr>
              <a:t>nowledge</a:t>
            </a:r>
            <a:endParaRPr lang="en-US" sz="3600" u="sng" dirty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62" y="1752600"/>
            <a:ext cx="809827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23431" y="5257800"/>
            <a:ext cx="7097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en-US" dirty="0">
                <a:solidFill>
                  <a:schemeClr val="tx2"/>
                </a:solidFill>
              </a:rPr>
              <a:t>For example, the instance </a:t>
            </a:r>
            <a:r>
              <a:rPr lang="en-US" dirty="0">
                <a:solidFill>
                  <a:schemeClr val="tx2"/>
                </a:solidFill>
                <a:latin typeface="Simplex" panose="00000400000000000000" pitchFamily="2" charset="0"/>
                <a:cs typeface="Simplex" panose="00000400000000000000" pitchFamily="2" charset="0"/>
              </a:rPr>
              <a:t>Exhaust fumes = black</a:t>
            </a:r>
            <a:r>
              <a:rPr lang="en-US" dirty="0">
                <a:solidFill>
                  <a:schemeClr val="tx2"/>
                </a:solidFill>
              </a:rPr>
              <a:t> is mapped </a:t>
            </a:r>
            <a:r>
              <a:rPr lang="en-US" dirty="0" smtClean="0">
                <a:solidFill>
                  <a:schemeClr val="tx2"/>
                </a:solidFill>
              </a:rPr>
              <a:t>to the corresponding </a:t>
            </a:r>
            <a:r>
              <a:rPr lang="en-US" dirty="0">
                <a:solidFill>
                  <a:schemeClr val="tx2"/>
                </a:solidFill>
              </a:rPr>
              <a:t>knowledge base object </a:t>
            </a:r>
            <a:r>
              <a:rPr lang="en-US" dirty="0">
                <a:solidFill>
                  <a:schemeClr val="tx2"/>
                </a:solidFill>
                <a:latin typeface="Simplex" panose="00000400000000000000" pitchFamily="2" charset="0"/>
                <a:cs typeface="Simplex" panose="00000400000000000000" pitchFamily="2" charset="0"/>
              </a:rPr>
              <a:t>Exhaust </a:t>
            </a:r>
            <a:r>
              <a:rPr lang="en-US" dirty="0" smtClean="0">
                <a:solidFill>
                  <a:schemeClr val="tx2"/>
                </a:solidFill>
                <a:latin typeface="Simplex" panose="00000400000000000000" pitchFamily="2" charset="0"/>
                <a:cs typeface="Simplex" panose="00000400000000000000" pitchFamily="2" charset="0"/>
              </a:rPr>
              <a:t>fumes</a:t>
            </a:r>
            <a:r>
              <a:rPr lang="en-US" dirty="0" smtClean="0">
                <a:solidFill>
                  <a:schemeClr val="tx2"/>
                </a:solidFill>
              </a:rPr>
              <a:t> that has </a:t>
            </a:r>
            <a:r>
              <a:rPr lang="en-US" dirty="0">
                <a:solidFill>
                  <a:schemeClr val="tx2"/>
                </a:solidFill>
              </a:rPr>
              <a:t>the possible value </a:t>
            </a:r>
            <a:r>
              <a:rPr lang="en-US" dirty="0" smtClean="0">
                <a:solidFill>
                  <a:schemeClr val="tx2"/>
                </a:solidFill>
                <a:latin typeface="Simplex" panose="00000400000000000000" pitchFamily="2" charset="0"/>
                <a:cs typeface="Simplex" panose="00000400000000000000" pitchFamily="2" charset="0"/>
              </a:rPr>
              <a:t>black</a:t>
            </a:r>
            <a:r>
              <a:rPr lang="en-US" dirty="0" smtClean="0">
                <a:solidFill>
                  <a:schemeClr val="tx2"/>
                </a:solidFill>
              </a:rPr>
              <a:t>.  Based </a:t>
            </a:r>
            <a:r>
              <a:rPr lang="en-US" dirty="0">
                <a:solidFill>
                  <a:schemeClr val="tx2"/>
                </a:solidFill>
              </a:rPr>
              <a:t>on this alignment the new fact is propagated to all registered knowledge bases. </a:t>
            </a:r>
          </a:p>
        </p:txBody>
      </p:sp>
    </p:spTree>
    <p:extLst>
      <p:ext uri="{BB962C8B-B14F-4D97-AF65-F5344CB8AC3E}">
        <p14:creationId xmlns:p14="http://schemas.microsoft.com/office/powerpoint/2010/main" val="1314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Knowledge Acquisition with Textual </a:t>
            </a:r>
            <a:r>
              <a:rPr lang="en-US" sz="3600" dirty="0"/>
              <a:t>M</a:t>
            </a:r>
            <a:r>
              <a:rPr lang="en-US" sz="3600" dirty="0" smtClean="0"/>
              <a:t>arkups</a:t>
            </a:r>
            <a:endParaRPr lang="en-US" sz="3600" u="sng" dirty="0">
              <a:solidFill>
                <a:schemeClr val="tx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685800"/>
            <a:ext cx="7086600" cy="617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62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How to Define the Application Ontology</a:t>
            </a:r>
            <a:endParaRPr lang="en-US" sz="3600" u="sng" dirty="0">
              <a:solidFill>
                <a:schemeClr val="tx2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073319"/>
              </p:ext>
            </p:extLst>
          </p:nvPr>
        </p:nvGraphicFramePr>
        <p:xfrm>
          <a:off x="914400" y="1752600"/>
          <a:ext cx="7315200" cy="3086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505200"/>
              </a:tblGrid>
              <a:tr h="22098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Observations	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 Fuel [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oc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	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 unleaded	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 diesel	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 Exhaust fumes [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oc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 black		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 blue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 invisible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Technical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problem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 Clogged air filter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 Battery problem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 Flat battery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 Defect battery cell</a:t>
                      </a:r>
                      <a:endParaRPr lang="en-US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800257">
                <a:tc gridSpan="2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 Current fuel consumption [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</a:t>
                      </a:r>
                    </a:p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 Average fuel consumption [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2034" y="1110734"/>
            <a:ext cx="7331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a dash-tree in the wiki </a:t>
            </a:r>
            <a:r>
              <a:rPr lang="en-US" dirty="0"/>
              <a:t>within the edit pane of the wiki</a:t>
            </a:r>
          </a:p>
        </p:txBody>
      </p:sp>
    </p:spTree>
    <p:extLst>
      <p:ext uri="{BB962C8B-B14F-4D97-AF65-F5344CB8AC3E}">
        <p14:creationId xmlns:p14="http://schemas.microsoft.com/office/powerpoint/2010/main" val="100417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How to Define Problem-Solving Knowledge (1)</a:t>
            </a:r>
            <a:endParaRPr lang="en-US" sz="3600" u="sng" dirty="0">
              <a:solidFill>
                <a:schemeClr val="tx2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711831"/>
              </p:ext>
            </p:extLst>
          </p:nvPr>
        </p:nvGraphicFramePr>
        <p:xfrm>
          <a:off x="914400" y="1327667"/>
          <a:ext cx="7315200" cy="47244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7315200"/>
              </a:tblGrid>
              <a:tr h="4724400">
                <a:tc>
                  <a:txBody>
                    <a:bodyPr/>
                    <a:lstStyle/>
                    <a:p>
                      <a:pPr hangingPunct="0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[Bad ignition timing is a</a:t>
                      </a:r>
                    </a:p>
                    <a:p>
                      <a:pPr hangingPunct="0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technical problem </a:t>
                      </a:r>
                    </a:p>
                    <a:p>
                      <a:pPr hangingPunct="0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&lt;=&gt;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subClassOf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::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TechnicalProblem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</a:t>
                      </a:r>
                    </a:p>
                    <a:p>
                      <a:pPr hangingPunct="0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that can be solved...</a:t>
                      </a:r>
                    </a:p>
                    <a:p>
                      <a:pPr hangingPunct="0"/>
                      <a:endParaRPr lang="en-US" sz="1800" b="1" kern="1200" dirty="0" smtClean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hangingPunct="0"/>
                      <a:endParaRPr lang="en-US" sz="1800" b="1" kern="1200" dirty="0" smtClean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!! Typical Symptoms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Bad ignition timing can have multiple symptoms: For example, 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... </a:t>
                      </a:r>
                    </a:p>
                    <a:p>
                      <a:pPr hangingPunct="0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or weak acceleration. Furthermore, bad ignition timing frequently causes [engine noises &lt;=&gt; </a:t>
                      </a:r>
                      <a:r>
                        <a:rPr lang="en-US" sz="18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asks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:: Engine noises], such as ringing or knocking.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98234" y="914400"/>
            <a:ext cx="7331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Add annotations inline.</a:t>
            </a:r>
          </a:p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6953250" y="4648200"/>
            <a:ext cx="609600" cy="381000"/>
          </a:xfrm>
          <a:prstGeom prst="round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905000" y="1924050"/>
            <a:ext cx="1447800" cy="304800"/>
          </a:xfrm>
          <a:prstGeom prst="round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3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How to Define Problem-Solving Knowledge (2)</a:t>
            </a:r>
            <a:endParaRPr lang="en-US" sz="3600" u="sng" dirty="0">
              <a:solidFill>
                <a:schemeClr val="tx2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97594"/>
              </p:ext>
            </p:extLst>
          </p:nvPr>
        </p:nvGraphicFramePr>
        <p:xfrm>
          <a:off x="887267" y="3051274"/>
          <a:ext cx="8237683" cy="36576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8237683"/>
              </a:tblGrid>
              <a:tr h="3000375">
                <a:tc>
                  <a:txBody>
                    <a:bodyPr/>
                    <a:lstStyle/>
                    <a:p>
                      <a:pPr hangingPunct="0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//	Abstraction rule r1:</a:t>
                      </a:r>
                    </a:p>
                    <a:p>
                      <a:pPr hangingPunct="0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//	Fuel consumption in percent to usual consumption </a:t>
                      </a:r>
                    </a:p>
                    <a:p>
                      <a:pPr hangingPunct="0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IF	Average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fuel consumption &gt;	0 AND</a:t>
                      </a:r>
                    </a:p>
                    <a:p>
                      <a:pPr hangingPunct="0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	Current fuel consumption &gt;	0</a:t>
                      </a:r>
                    </a:p>
                    <a:p>
                      <a:pPr hangingPunct="0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THEN	Fuel Evaluation = (Current	fuel consumption /</a:t>
                      </a:r>
                    </a:p>
                    <a:p>
                      <a:pPr hangingPunct="0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		Average fuel consumption) * 100.0</a:t>
                      </a:r>
                    </a:p>
                    <a:p>
                      <a:pPr hangingPunct="0"/>
                      <a:endParaRPr lang="en-US" sz="1800" b="1" kern="1200" dirty="0" smtClean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 hangingPunct="0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//	Scoring rule r2</a:t>
                      </a:r>
                    </a:p>
                    <a:p>
                      <a:pPr hangingPunct="0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//	For an increased fuel consumption we increase the</a:t>
                      </a:r>
                    </a:p>
                    <a:p>
                      <a:pPr hangingPunct="0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//	possibility of a clogged air filter. </a:t>
                      </a:r>
                    </a:p>
                    <a:p>
                      <a:pPr hangingPunct="0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IF	Fuel Evaluation &gt; 140</a:t>
                      </a:r>
                    </a:p>
                    <a:p>
                      <a:pPr hangingPunct="0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THEN	Clogged air filter = P4</a:t>
                      </a:r>
                    </a:p>
                    <a:p>
                      <a:pPr hangingPunct="0"/>
                      <a:endParaRPr lang="en-US" sz="1800" b="1" kern="1200" dirty="0">
                        <a:solidFill>
                          <a:schemeClr val="tx2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06317" y="762000"/>
            <a:ext cx="73313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en-US" dirty="0" err="1">
                <a:solidFill>
                  <a:schemeClr val="tx2"/>
                </a:solidFill>
              </a:rPr>
              <a:t>KnowWE</a:t>
            </a:r>
            <a:r>
              <a:rPr lang="en-US" dirty="0">
                <a:solidFill>
                  <a:schemeClr val="tx2"/>
                </a:solidFill>
              </a:rPr>
              <a:t> provides a specialized markup for the definition of rule-based knowledge. Rules are certainly the most </a:t>
            </a:r>
            <a:r>
              <a:rPr lang="en-US" dirty="0" smtClean="0">
                <a:solidFill>
                  <a:schemeClr val="tx2"/>
                </a:solidFill>
              </a:rPr>
              <a:t>popular </a:t>
            </a:r>
            <a:r>
              <a:rPr lang="en-US" dirty="0">
                <a:solidFill>
                  <a:schemeClr val="tx2"/>
                </a:solidFill>
              </a:rPr>
              <a:t>knowledge representation for building knowledge bases. A rule</a:t>
            </a:r>
          </a:p>
          <a:p>
            <a:r>
              <a:rPr lang="en-US" dirty="0">
                <a:solidFill>
                  <a:schemeClr val="tx2"/>
                </a:solidFill>
              </a:rPr>
              <a:t> </a:t>
            </a:r>
          </a:p>
          <a:p>
            <a:r>
              <a:rPr lang="en-US" i="1" dirty="0" smtClean="0">
                <a:solidFill>
                  <a:schemeClr val="tx2"/>
                </a:solidFill>
              </a:rPr>
              <a:t>	r </a:t>
            </a:r>
            <a:r>
              <a:rPr lang="en-US" dirty="0">
                <a:solidFill>
                  <a:schemeClr val="tx2"/>
                </a:solidFill>
              </a:rPr>
              <a:t>=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i="1" dirty="0" err="1">
                <a:solidFill>
                  <a:schemeClr val="tx2"/>
                </a:solidFill>
              </a:rPr>
              <a:t>r.c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⇒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i="1" dirty="0" err="1">
                <a:solidFill>
                  <a:schemeClr val="tx2"/>
                </a:solidFill>
              </a:rPr>
              <a:t>r.a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 </a:t>
            </a:r>
          </a:p>
          <a:p>
            <a:r>
              <a:rPr lang="en-US" dirty="0">
                <a:solidFill>
                  <a:schemeClr val="tx2"/>
                </a:solidFill>
              </a:rPr>
              <a:t>derives facts as defined in its consequent (rule action) </a:t>
            </a:r>
            <a:r>
              <a:rPr lang="en-US" i="1" dirty="0" err="1">
                <a:solidFill>
                  <a:schemeClr val="tx2"/>
                </a:solidFill>
              </a:rPr>
              <a:t>r.a</a:t>
            </a:r>
            <a:r>
              <a:rPr lang="en-US" dirty="0">
                <a:solidFill>
                  <a:schemeClr val="tx2"/>
                </a:solidFill>
              </a:rPr>
              <a:t>, if the specified rule condition </a:t>
            </a:r>
            <a:r>
              <a:rPr lang="en-US" i="1" dirty="0" err="1">
                <a:solidFill>
                  <a:schemeClr val="tx2"/>
                </a:solidFill>
              </a:rPr>
              <a:t>r.c</a:t>
            </a:r>
            <a:r>
              <a:rPr lang="en-US" dirty="0">
                <a:solidFill>
                  <a:schemeClr val="tx2"/>
                </a:solidFill>
              </a:rPr>
              <a:t> is satisfied. </a:t>
            </a:r>
          </a:p>
        </p:txBody>
      </p:sp>
    </p:spTree>
    <p:extLst>
      <p:ext uri="{BB962C8B-B14F-4D97-AF65-F5344CB8AC3E}">
        <p14:creationId xmlns:p14="http://schemas.microsoft.com/office/powerpoint/2010/main" val="217640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620000" cy="1600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Outline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752600"/>
            <a:ext cx="7543800" cy="27432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>
                <a:solidFill>
                  <a:schemeClr val="tx2"/>
                </a:solidFill>
              </a:rPr>
              <a:t>Introduction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Two Dilemmas of Knowledge Engineering</a:t>
            </a:r>
            <a:endParaRPr lang="en-US" sz="3000" dirty="0" smtClean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Lightening the Two Dilemmas via </a:t>
            </a:r>
            <a:r>
              <a:rPr lang="en-US" sz="2800" dirty="0" err="1" smtClean="0">
                <a:solidFill>
                  <a:schemeClr val="tx2"/>
                </a:solidFill>
              </a:rPr>
              <a:t>KnowWE</a:t>
            </a:r>
            <a:endParaRPr lang="en-US" sz="2800" dirty="0" smtClean="0">
              <a:solidFill>
                <a:schemeClr val="tx2"/>
              </a:solidFill>
            </a:endParaRPr>
          </a:p>
          <a:p>
            <a:r>
              <a:rPr lang="en-US" sz="2800" dirty="0" err="1" smtClean="0">
                <a:solidFill>
                  <a:schemeClr val="tx2"/>
                </a:solidFill>
              </a:rPr>
              <a:t>KnowWE’s</a:t>
            </a:r>
            <a:r>
              <a:rPr lang="en-US" sz="2800" dirty="0" smtClean="0">
                <a:solidFill>
                  <a:schemeClr val="tx2"/>
                </a:solidFill>
              </a:rPr>
              <a:t> Workflow and Architecture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Knowledge Acquisition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Conclusion</a:t>
            </a:r>
          </a:p>
          <a:p>
            <a:endParaRPr lang="en-US" sz="3000" dirty="0" smtClean="0">
              <a:solidFill>
                <a:schemeClr val="tx2"/>
              </a:solidFill>
            </a:endParaRPr>
          </a:p>
          <a:p>
            <a:endParaRPr lang="en-US" sz="3000" dirty="0" smtClean="0">
              <a:solidFill>
                <a:schemeClr val="tx2"/>
              </a:solidFill>
            </a:endParaRPr>
          </a:p>
          <a:p>
            <a:endParaRPr lang="en-US" sz="3000" dirty="0" smtClean="0">
              <a:solidFill>
                <a:schemeClr val="tx2"/>
              </a:solidFill>
            </a:endParaRPr>
          </a:p>
          <a:p>
            <a:endParaRPr lang="en-US" sz="3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40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Conclusion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6317" y="762000"/>
            <a:ext cx="733136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endParaRPr lang="en-US" sz="2000" dirty="0" smtClean="0">
              <a:solidFill>
                <a:schemeClr val="tx2"/>
              </a:solidFill>
            </a:endParaRPr>
          </a:p>
          <a:p>
            <a:pPr hangingPunct="0"/>
            <a:r>
              <a:rPr lang="en-US" sz="2000" dirty="0" smtClean="0">
                <a:solidFill>
                  <a:schemeClr val="tx2"/>
                </a:solidFill>
              </a:rPr>
              <a:t>The authors identified two knowledge engineering dilemmas: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The </a:t>
            </a:r>
            <a:r>
              <a:rPr lang="en-US" sz="2000" i="1" dirty="0">
                <a:solidFill>
                  <a:schemeClr val="tx2"/>
                </a:solidFill>
              </a:rPr>
              <a:t>single/multiple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i="1" dirty="0">
                <a:solidFill>
                  <a:schemeClr val="tx2"/>
                </a:solidFill>
              </a:rPr>
              <a:t>domain specialists </a:t>
            </a:r>
            <a:r>
              <a:rPr lang="en-US" sz="2000" dirty="0">
                <a:solidFill>
                  <a:schemeClr val="tx2"/>
                </a:solidFill>
              </a:rPr>
              <a:t>dilemma </a:t>
            </a:r>
            <a:r>
              <a:rPr lang="en-US" sz="2000" dirty="0" smtClean="0">
                <a:solidFill>
                  <a:schemeClr val="tx2"/>
                </a:solidFill>
              </a:rPr>
              <a:t>and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the</a:t>
            </a:r>
            <a:r>
              <a:rPr lang="en-US" sz="2000" i="1" dirty="0" smtClean="0">
                <a:solidFill>
                  <a:schemeClr val="tx2"/>
                </a:solidFill>
              </a:rPr>
              <a:t> </a:t>
            </a:r>
            <a:r>
              <a:rPr lang="en-US" sz="2000" i="1" dirty="0">
                <a:solidFill>
                  <a:schemeClr val="tx2"/>
                </a:solidFill>
              </a:rPr>
              <a:t>flexibility/productivity </a:t>
            </a:r>
            <a:r>
              <a:rPr lang="en-US" sz="2000" dirty="0">
                <a:solidFill>
                  <a:schemeClr val="tx2"/>
                </a:solidFill>
              </a:rPr>
              <a:t>dilemma.</a:t>
            </a:r>
          </a:p>
          <a:p>
            <a:pPr hangingPunct="0"/>
            <a:r>
              <a:rPr lang="en-US" sz="2000" dirty="0" smtClean="0">
                <a:solidFill>
                  <a:schemeClr val="tx2"/>
                </a:solidFill>
              </a:rPr>
              <a:t>The paper claims that </a:t>
            </a:r>
            <a:r>
              <a:rPr lang="en-US" sz="2000" dirty="0">
                <a:solidFill>
                  <a:schemeClr val="tx2"/>
                </a:solidFill>
              </a:rPr>
              <a:t>a flexible Semantic Wiki tailored to </a:t>
            </a:r>
            <a:r>
              <a:rPr lang="en-US" sz="2000" dirty="0" smtClean="0">
                <a:solidFill>
                  <a:schemeClr val="tx2"/>
                </a:solidFill>
              </a:rPr>
              <a:t>knowledge </a:t>
            </a:r>
            <a:r>
              <a:rPr lang="en-US" sz="2000" dirty="0">
                <a:solidFill>
                  <a:schemeClr val="tx2"/>
                </a:solidFill>
              </a:rPr>
              <a:t>engineering tasks can help to relax these dilemmas</a:t>
            </a:r>
            <a:r>
              <a:rPr lang="en-US" sz="2000" dirty="0" smtClean="0">
                <a:solidFill>
                  <a:schemeClr val="tx2"/>
                </a:solidFill>
              </a:rPr>
              <a:t>.</a:t>
            </a:r>
          </a:p>
          <a:p>
            <a:pPr hangingPunct="0"/>
            <a:endParaRPr lang="en-US" sz="2000" dirty="0" smtClean="0">
              <a:solidFill>
                <a:schemeClr val="tx2"/>
              </a:solidFill>
            </a:endParaRPr>
          </a:p>
          <a:p>
            <a:pPr hangingPunct="0"/>
            <a:endParaRPr lang="en-US" sz="2000" dirty="0">
              <a:solidFill>
                <a:schemeClr val="tx2"/>
              </a:solidFill>
            </a:endParaRPr>
          </a:p>
          <a:p>
            <a:pPr hangingPunct="0"/>
            <a:r>
              <a:rPr lang="en-US" sz="2000" dirty="0" smtClean="0">
                <a:solidFill>
                  <a:schemeClr val="tx2"/>
                </a:solidFill>
              </a:rPr>
              <a:t>The paper introduces the </a:t>
            </a:r>
            <a:r>
              <a:rPr lang="en-US" sz="2000" dirty="0">
                <a:solidFill>
                  <a:schemeClr val="tx2"/>
                </a:solidFill>
              </a:rPr>
              <a:t>Semantic Wiki </a:t>
            </a:r>
            <a:r>
              <a:rPr lang="en-US" sz="2000" dirty="0" err="1">
                <a:solidFill>
                  <a:schemeClr val="tx2"/>
                </a:solidFill>
              </a:rPr>
              <a:t>KnowWE</a:t>
            </a:r>
            <a:r>
              <a:rPr lang="en-US" sz="2000" dirty="0">
                <a:solidFill>
                  <a:schemeClr val="tx2"/>
                </a:solidFill>
              </a:rPr>
              <a:t>, which </a:t>
            </a:r>
            <a:r>
              <a:rPr lang="en-US" sz="2000" dirty="0" smtClean="0">
                <a:solidFill>
                  <a:schemeClr val="tx2"/>
                </a:solidFill>
              </a:rPr>
              <a:t>provides the </a:t>
            </a:r>
            <a:r>
              <a:rPr lang="en-US" sz="2000" dirty="0">
                <a:solidFill>
                  <a:schemeClr val="tx2"/>
                </a:solidFill>
              </a:rPr>
              <a:t>possibility to represent and use strong problem-solving knowledge for classification tasks</a:t>
            </a:r>
            <a:r>
              <a:rPr lang="en-US" sz="2000" dirty="0" smtClean="0">
                <a:solidFill>
                  <a:schemeClr val="tx2"/>
                </a:solidFill>
              </a:rPr>
              <a:t>.</a:t>
            </a:r>
          </a:p>
          <a:p>
            <a:pPr hangingPunct="0"/>
            <a:endParaRPr lang="en-US" sz="2000" dirty="0" smtClean="0">
              <a:solidFill>
                <a:schemeClr val="tx2"/>
              </a:solidFill>
            </a:endParaRPr>
          </a:p>
          <a:p>
            <a:pPr hangingPunct="0"/>
            <a:endParaRPr lang="en-US" sz="2000" dirty="0">
              <a:solidFill>
                <a:schemeClr val="tx2"/>
              </a:solidFill>
            </a:endParaRPr>
          </a:p>
          <a:p>
            <a:pPr hangingPunct="0"/>
            <a:r>
              <a:rPr lang="en-US" sz="2000" dirty="0" smtClean="0">
                <a:solidFill>
                  <a:schemeClr val="tx2"/>
                </a:solidFill>
              </a:rPr>
              <a:t>The authors show how </a:t>
            </a:r>
            <a:r>
              <a:rPr lang="en-US" sz="2000" dirty="0">
                <a:solidFill>
                  <a:schemeClr val="tx2"/>
                </a:solidFill>
              </a:rPr>
              <a:t>classification knowledge is integrated into the semantic layer of the </a:t>
            </a:r>
            <a:r>
              <a:rPr lang="en-US" sz="2000" dirty="0" smtClean="0">
                <a:solidFill>
                  <a:schemeClr val="tx2"/>
                </a:solidFill>
              </a:rPr>
              <a:t>wiki </a:t>
            </a:r>
            <a:r>
              <a:rPr lang="en-US" sz="2000" dirty="0">
                <a:solidFill>
                  <a:schemeClr val="tx2"/>
                </a:solidFill>
              </a:rPr>
              <a:t>and </a:t>
            </a:r>
            <a:r>
              <a:rPr lang="en-US" sz="2000" dirty="0" smtClean="0">
                <a:solidFill>
                  <a:schemeClr val="tx2"/>
                </a:solidFill>
              </a:rPr>
              <a:t>described </a:t>
            </a:r>
            <a:r>
              <a:rPr lang="en-US" sz="2000" dirty="0">
                <a:solidFill>
                  <a:schemeClr val="tx2"/>
                </a:solidFill>
              </a:rPr>
              <a:t>the </a:t>
            </a:r>
            <a:r>
              <a:rPr lang="en-US" sz="2000" dirty="0" smtClean="0">
                <a:solidFill>
                  <a:schemeClr val="tx2"/>
                </a:solidFill>
              </a:rPr>
              <a:t>combined </a:t>
            </a:r>
            <a:r>
              <a:rPr lang="en-US" sz="2000" dirty="0">
                <a:solidFill>
                  <a:schemeClr val="tx2"/>
                </a:solidFill>
              </a:rPr>
              <a:t>reasoning process of the ontology with the problem-solving </a:t>
            </a:r>
            <a:r>
              <a:rPr lang="en-US" sz="2000" dirty="0" smtClean="0">
                <a:solidFill>
                  <a:schemeClr val="tx2"/>
                </a:solidFill>
              </a:rPr>
              <a:t>knowledge.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5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Acknowledgement and Reference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>
                <a:solidFill>
                  <a:schemeClr val="tx2"/>
                </a:solidFill>
              </a:rPr>
              <a:t>Thanks go to Wen Gao for switching presentation dates</a:t>
            </a:r>
          </a:p>
          <a:p>
            <a:pPr marL="0" indent="0">
              <a:buNone/>
            </a:pPr>
            <a:endParaRPr lang="en-US" sz="2600" dirty="0" smtClean="0">
              <a:solidFill>
                <a:schemeClr val="tx2"/>
              </a:solidFill>
            </a:endParaRPr>
          </a:p>
          <a:p>
            <a:r>
              <a:rPr lang="en-US" sz="2600" dirty="0" err="1">
                <a:solidFill>
                  <a:schemeClr val="tx2"/>
                </a:solidFill>
              </a:rPr>
              <a:t>Baumeister</a:t>
            </a:r>
            <a:r>
              <a:rPr lang="en-US" sz="2600" dirty="0">
                <a:solidFill>
                  <a:schemeClr val="tx2"/>
                </a:solidFill>
              </a:rPr>
              <a:t>, Joachim, </a:t>
            </a:r>
            <a:r>
              <a:rPr lang="en-US" sz="2600" dirty="0" err="1">
                <a:solidFill>
                  <a:schemeClr val="tx2"/>
                </a:solidFill>
              </a:rPr>
              <a:t>Jochen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Reutelshoefer</a:t>
            </a:r>
            <a:r>
              <a:rPr lang="en-US" sz="2600" dirty="0">
                <a:solidFill>
                  <a:schemeClr val="tx2"/>
                </a:solidFill>
              </a:rPr>
              <a:t>, and Frank </a:t>
            </a:r>
            <a:r>
              <a:rPr lang="en-US" sz="2600" dirty="0" err="1">
                <a:solidFill>
                  <a:schemeClr val="tx2"/>
                </a:solidFill>
              </a:rPr>
              <a:t>Puppe</a:t>
            </a:r>
            <a:r>
              <a:rPr lang="en-US" sz="2600" dirty="0">
                <a:solidFill>
                  <a:schemeClr val="tx2"/>
                </a:solidFill>
              </a:rPr>
              <a:t>. "</a:t>
            </a:r>
            <a:r>
              <a:rPr lang="en-US" sz="2600" dirty="0" err="1">
                <a:solidFill>
                  <a:schemeClr val="tx2"/>
                </a:solidFill>
              </a:rPr>
              <a:t>KnowWE</a:t>
            </a:r>
            <a:r>
              <a:rPr lang="en-US" sz="2600" dirty="0">
                <a:solidFill>
                  <a:schemeClr val="tx2"/>
                </a:solidFill>
              </a:rPr>
              <a:t>: a Semantic Wiki for knowledge engineering." </a:t>
            </a:r>
            <a:r>
              <a:rPr lang="en-US" sz="2600" i="1" dirty="0">
                <a:solidFill>
                  <a:schemeClr val="tx2"/>
                </a:solidFill>
              </a:rPr>
              <a:t>Applied Intelligence</a:t>
            </a:r>
            <a:r>
              <a:rPr lang="en-US" sz="2600" dirty="0">
                <a:solidFill>
                  <a:schemeClr val="tx2"/>
                </a:solidFill>
              </a:rPr>
              <a:t> 35.3 (2011): 323-344.</a:t>
            </a:r>
            <a:endParaRPr lang="en-US" sz="2600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9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45720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tx2"/>
                </a:solidFill>
              </a:rPr>
              <a:t>Intelligent Decision-Support Systems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00100" y="1143000"/>
            <a:ext cx="75438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Examples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“</a:t>
            </a:r>
            <a:r>
              <a:rPr lang="en-US" sz="2600" dirty="0" smtClean="0">
                <a:solidFill>
                  <a:schemeClr val="tx2"/>
                </a:solidFill>
              </a:rPr>
              <a:t>A Diagnostic Expert System for Structured Reports, Quality Assessment, and Training of Residents in </a:t>
            </a:r>
            <a:r>
              <a:rPr lang="en-US" sz="2600" dirty="0" err="1" smtClean="0">
                <a:solidFill>
                  <a:schemeClr val="tx2"/>
                </a:solidFill>
              </a:rPr>
              <a:t>Sonography</a:t>
            </a:r>
            <a:r>
              <a:rPr lang="en-US" sz="2600" dirty="0" smtClean="0">
                <a:solidFill>
                  <a:schemeClr val="tx2"/>
                </a:solidFill>
              </a:rPr>
              <a:t>”</a:t>
            </a:r>
          </a:p>
          <a:p>
            <a:pPr lvl="1"/>
            <a:r>
              <a:rPr lang="en-US" sz="2600" dirty="0" smtClean="0">
                <a:solidFill>
                  <a:schemeClr val="tx2"/>
                </a:solidFill>
              </a:rPr>
              <a:t>“Travel Medicine and Infectious Disease”</a:t>
            </a:r>
          </a:p>
          <a:p>
            <a:pPr lvl="1"/>
            <a:r>
              <a:rPr lang="en-US" sz="2600" dirty="0" smtClean="0">
                <a:solidFill>
                  <a:schemeClr val="tx2"/>
                </a:solidFill>
              </a:rPr>
              <a:t>“</a:t>
            </a:r>
            <a:r>
              <a:rPr lang="en-US" sz="2600" dirty="0" err="1" smtClean="0">
                <a:solidFill>
                  <a:schemeClr val="tx2"/>
                </a:solidFill>
              </a:rPr>
              <a:t>SmartCare</a:t>
            </a:r>
            <a:r>
              <a:rPr lang="en-US" sz="2600" dirty="0" smtClean="0">
                <a:solidFill>
                  <a:schemeClr val="tx2"/>
                </a:solidFill>
              </a:rPr>
              <a:t>™ -Automated Clinical Guidelines in Critical Care”</a:t>
            </a:r>
          </a:p>
          <a:p>
            <a:r>
              <a:rPr lang="en-US" b="1" dirty="0">
                <a:solidFill>
                  <a:schemeClr val="tx2"/>
                </a:solidFill>
              </a:rPr>
              <a:t>Critical </a:t>
            </a:r>
            <a:r>
              <a:rPr lang="en-US" b="1" dirty="0" smtClean="0">
                <a:solidFill>
                  <a:schemeClr val="tx2"/>
                </a:solidFill>
              </a:rPr>
              <a:t>Challenge: 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Development </a:t>
            </a:r>
            <a:r>
              <a:rPr lang="en-US" dirty="0">
                <a:solidFill>
                  <a:schemeClr val="tx2"/>
                </a:solidFill>
              </a:rPr>
              <a:t>and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Maintenance of </a:t>
            </a:r>
            <a:r>
              <a:rPr lang="en-US" dirty="0">
                <a:solidFill>
                  <a:schemeClr val="tx2"/>
                </a:solidFill>
              </a:rPr>
              <a:t>the knowledge </a:t>
            </a:r>
            <a:r>
              <a:rPr lang="en-US" dirty="0" smtClean="0">
                <a:solidFill>
                  <a:schemeClr val="tx2"/>
                </a:solidFill>
              </a:rPr>
              <a:t>bases</a:t>
            </a:r>
            <a:endParaRPr lang="en-US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sz="3000" dirty="0" smtClean="0">
              <a:solidFill>
                <a:schemeClr val="tx2"/>
              </a:solidFill>
            </a:endParaRPr>
          </a:p>
          <a:p>
            <a:pPr lvl="1"/>
            <a:endParaRPr lang="en-US" sz="2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8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229600" cy="18288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Challenge </a:t>
            </a:r>
            <a:r>
              <a:rPr lang="en-US" sz="3600" i="1" dirty="0" smtClean="0">
                <a:solidFill>
                  <a:schemeClr val="tx2"/>
                </a:solidFill>
              </a:rPr>
              <a:t>Previously </a:t>
            </a:r>
            <a:r>
              <a:rPr lang="en-US" sz="3600" dirty="0" smtClean="0">
                <a:solidFill>
                  <a:schemeClr val="tx2"/>
                </a:solidFill>
              </a:rPr>
              <a:t>Met via Comprehensive Methodologies and Corresponding Tools</a:t>
            </a:r>
            <a:endParaRPr lang="en-US" sz="3600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2362200"/>
            <a:ext cx="7543800" cy="3810000"/>
          </a:xfrm>
        </p:spPr>
        <p:txBody>
          <a:bodyPr>
            <a:normAutofit fontScale="77500" lnSpcReduction="20000"/>
          </a:bodyPr>
          <a:lstStyle/>
          <a:p>
            <a:pPr marL="320040" lvl="1" indent="0">
              <a:buNone/>
            </a:pPr>
            <a:r>
              <a:rPr lang="en-US" sz="3300" dirty="0" smtClean="0">
                <a:solidFill>
                  <a:schemeClr val="tx2"/>
                </a:solidFill>
              </a:rPr>
              <a:t>Methodologies</a:t>
            </a:r>
          </a:p>
          <a:p>
            <a:pPr lvl="1"/>
            <a:r>
              <a:rPr lang="en-US" sz="3300" dirty="0" err="1" smtClean="0">
                <a:solidFill>
                  <a:schemeClr val="tx2"/>
                </a:solidFill>
              </a:rPr>
              <a:t>CommonKADS</a:t>
            </a:r>
            <a:endParaRPr lang="en-US" sz="3300" dirty="0" smtClean="0">
              <a:solidFill>
                <a:schemeClr val="tx2"/>
              </a:solidFill>
            </a:endParaRPr>
          </a:p>
          <a:p>
            <a:pPr lvl="1"/>
            <a:r>
              <a:rPr lang="en-US" sz="3300" dirty="0">
                <a:solidFill>
                  <a:schemeClr val="tx2"/>
                </a:solidFill>
              </a:rPr>
              <a:t>T</a:t>
            </a:r>
            <a:r>
              <a:rPr lang="en-US" sz="3300" dirty="0" smtClean="0">
                <a:solidFill>
                  <a:schemeClr val="tx2"/>
                </a:solidFill>
              </a:rPr>
              <a:t>he On-To-Knowledge Methodology</a:t>
            </a:r>
          </a:p>
          <a:p>
            <a:pPr lvl="1"/>
            <a:r>
              <a:rPr lang="en-US" sz="3300" dirty="0" smtClean="0">
                <a:solidFill>
                  <a:schemeClr val="tx2"/>
                </a:solidFill>
              </a:rPr>
              <a:t>DILIGENT</a:t>
            </a:r>
          </a:p>
          <a:p>
            <a:pPr lvl="1"/>
            <a:r>
              <a:rPr lang="en-US" sz="3300" dirty="0" smtClean="0">
                <a:solidFill>
                  <a:schemeClr val="tx2"/>
                </a:solidFill>
              </a:rPr>
              <a:t>The Agile Methodology</a:t>
            </a:r>
          </a:p>
          <a:p>
            <a:pPr marL="320040" lvl="1" indent="0">
              <a:buNone/>
            </a:pPr>
            <a:r>
              <a:rPr lang="en-US" sz="3300" dirty="0" smtClean="0">
                <a:solidFill>
                  <a:schemeClr val="tx2"/>
                </a:solidFill>
              </a:rPr>
              <a:t>Tools</a:t>
            </a:r>
          </a:p>
          <a:p>
            <a:pPr lvl="1"/>
            <a:r>
              <a:rPr lang="en-US" sz="3300" dirty="0" err="1" smtClean="0">
                <a:solidFill>
                  <a:schemeClr val="tx2"/>
                </a:solidFill>
              </a:rPr>
              <a:t>OntoEdit</a:t>
            </a:r>
            <a:endParaRPr lang="en-US" sz="3300" dirty="0" smtClean="0">
              <a:solidFill>
                <a:schemeClr val="tx2"/>
              </a:solidFill>
            </a:endParaRPr>
          </a:p>
          <a:p>
            <a:pPr lvl="1"/>
            <a:r>
              <a:rPr lang="en-US" sz="3300" dirty="0" smtClean="0">
                <a:solidFill>
                  <a:schemeClr val="tx2"/>
                </a:solidFill>
              </a:rPr>
              <a:t>Protégé</a:t>
            </a:r>
          </a:p>
          <a:p>
            <a:pPr lvl="1"/>
            <a:r>
              <a:rPr lang="en-US" sz="3300" dirty="0" err="1">
                <a:solidFill>
                  <a:schemeClr val="tx2"/>
                </a:solidFill>
              </a:rPr>
              <a:t>KnowME</a:t>
            </a:r>
            <a:endParaRPr lang="en-US" sz="3300" dirty="0" smtClean="0">
              <a:solidFill>
                <a:schemeClr val="tx2"/>
              </a:solidFill>
            </a:endParaRPr>
          </a:p>
          <a:p>
            <a:pPr marL="320040" lvl="1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62275" y="43052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These tools </a:t>
            </a:r>
            <a:r>
              <a:rPr lang="en-US" b="1" dirty="0" smtClean="0">
                <a:solidFill>
                  <a:schemeClr val="accent6"/>
                </a:solidFill>
              </a:rPr>
              <a:t>limit </a:t>
            </a:r>
            <a:r>
              <a:rPr lang="en-US" b="1" dirty="0">
                <a:solidFill>
                  <a:schemeClr val="accent6"/>
                </a:solidFill>
              </a:rPr>
              <a:t>the developer </a:t>
            </a:r>
            <a:r>
              <a:rPr lang="en-US" dirty="0">
                <a:solidFill>
                  <a:schemeClr val="accent6"/>
                </a:solidFill>
              </a:rPr>
              <a:t>to a specific knowledge </a:t>
            </a:r>
            <a:r>
              <a:rPr lang="en-US" dirty="0" smtClean="0">
                <a:solidFill>
                  <a:schemeClr val="accent6"/>
                </a:solidFill>
              </a:rPr>
              <a:t>representation.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1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Two Dilemmas </a:t>
            </a:r>
            <a:r>
              <a:rPr lang="en-US" sz="3600" dirty="0">
                <a:solidFill>
                  <a:schemeClr val="tx2"/>
                </a:solidFill>
              </a:rPr>
              <a:t>of Knowledge </a:t>
            </a:r>
            <a:r>
              <a:rPr lang="en-US" sz="3600" dirty="0" smtClean="0">
                <a:solidFill>
                  <a:schemeClr val="tx2"/>
                </a:solidFill>
              </a:rPr>
              <a:t>Engineering </a:t>
            </a:r>
            <a:endParaRPr lang="en-US" sz="3600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43000"/>
            <a:ext cx="8191500" cy="5486400"/>
          </a:xfrm>
        </p:spPr>
        <p:txBody>
          <a:bodyPr>
            <a:normAutofit fontScale="92500" lnSpcReduction="20000"/>
          </a:bodyPr>
          <a:lstStyle/>
          <a:p>
            <a:pPr marL="320040" lvl="1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The Flexibility/Productivity Dilemma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Current state–of–the–art tools are often tailored to a specific knowledge representation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Thus, these tools are not sufficiently flexible to map the mental model of the domain specialists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But, if the tool is very flexible, it is difficult to use</a:t>
            </a:r>
          </a:p>
          <a:p>
            <a:pPr marL="320040" lvl="1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The Single/Multiple Experts Dilemma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The motivation and sophistication of a single domain specialist is often driving force of success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But, his or her availability is often limited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Multiple experts can share the load, but can decrease the overall quality of the formalized knowledge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Distributed collaboration is often not sufficiently supported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65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How to Lighten The Two Dilemmas </a:t>
            </a:r>
            <a:endParaRPr lang="en-US" sz="3600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43000"/>
            <a:ext cx="7886700" cy="5029200"/>
          </a:xfrm>
        </p:spPr>
        <p:txBody>
          <a:bodyPr>
            <a:normAutofit/>
          </a:bodyPr>
          <a:lstStyle/>
          <a:p>
            <a:pPr marL="320040" lvl="1" indent="0">
              <a:buNone/>
            </a:pPr>
            <a:r>
              <a:rPr lang="en-US" dirty="0">
                <a:solidFill>
                  <a:schemeClr val="tx2"/>
                </a:solidFill>
              </a:rPr>
              <a:t>Certainly, these dilemmas cannot be easily solved, but </a:t>
            </a:r>
            <a:r>
              <a:rPr lang="en-US" dirty="0" smtClean="0">
                <a:solidFill>
                  <a:schemeClr val="tx2"/>
                </a:solidFill>
              </a:rPr>
              <a:t>can be lightened </a:t>
            </a:r>
            <a:r>
              <a:rPr lang="en-US" dirty="0">
                <a:solidFill>
                  <a:schemeClr val="tx2"/>
                </a:solidFill>
              </a:rPr>
              <a:t>by the introduction </a:t>
            </a:r>
            <a:r>
              <a:rPr lang="en-US" dirty="0" smtClean="0">
                <a:solidFill>
                  <a:schemeClr val="tx2"/>
                </a:solidFill>
              </a:rPr>
              <a:t>of</a:t>
            </a:r>
          </a:p>
          <a:p>
            <a:pPr marL="777240" lvl="1" indent="-457200"/>
            <a:r>
              <a:rPr lang="en-US" dirty="0" smtClean="0">
                <a:solidFill>
                  <a:schemeClr val="tx2"/>
                </a:solidFill>
              </a:rPr>
              <a:t>agile and</a:t>
            </a:r>
          </a:p>
          <a:p>
            <a:pPr marL="777240" lvl="1" indent="-457200"/>
            <a:r>
              <a:rPr lang="en-US" dirty="0">
                <a:solidFill>
                  <a:schemeClr val="tx2"/>
                </a:solidFill>
              </a:rPr>
              <a:t>e</a:t>
            </a:r>
            <a:r>
              <a:rPr lang="en-US" dirty="0" smtClean="0">
                <a:solidFill>
                  <a:schemeClr val="tx2"/>
                </a:solidFill>
              </a:rPr>
              <a:t>xtensible</a:t>
            </a:r>
          </a:p>
          <a:p>
            <a:pPr marL="320040" lvl="1" indent="0">
              <a:buNone/>
            </a:pPr>
            <a:r>
              <a:rPr lang="en-US" dirty="0">
                <a:solidFill>
                  <a:schemeClr val="tx2"/>
                </a:solidFill>
              </a:rPr>
              <a:t>t</a:t>
            </a:r>
            <a:r>
              <a:rPr lang="en-US" dirty="0" smtClean="0">
                <a:solidFill>
                  <a:schemeClr val="tx2"/>
                </a:solidFill>
              </a:rPr>
              <a:t>ools that </a:t>
            </a:r>
            <a:r>
              <a:rPr lang="en-US" dirty="0">
                <a:solidFill>
                  <a:schemeClr val="tx2"/>
                </a:solidFill>
              </a:rPr>
              <a:t>adapt </a:t>
            </a:r>
            <a:r>
              <a:rPr lang="en-US" dirty="0" smtClean="0">
                <a:solidFill>
                  <a:schemeClr val="tx2"/>
                </a:solidFill>
              </a:rPr>
              <a:t>to </a:t>
            </a:r>
            <a:r>
              <a:rPr lang="en-US" dirty="0">
                <a:solidFill>
                  <a:schemeClr val="tx2"/>
                </a:solidFill>
              </a:rPr>
              <a:t>the present situation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pPr marL="320040" lvl="1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320040" lvl="1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One such tool is the Semantic Wiki </a:t>
            </a:r>
            <a:r>
              <a:rPr lang="en-US" b="1" dirty="0" err="1" smtClean="0">
                <a:solidFill>
                  <a:schemeClr val="tx2"/>
                </a:solidFill>
              </a:rPr>
              <a:t>KnowWE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>
                <a:solidFill>
                  <a:schemeClr val="tx2"/>
                </a:solidFill>
              </a:rPr>
              <a:t>a knowledge engineering environment for decision-support </a:t>
            </a:r>
            <a:r>
              <a:rPr lang="en-US" dirty="0" smtClean="0">
                <a:solidFill>
                  <a:schemeClr val="tx2"/>
                </a:solidFill>
              </a:rPr>
              <a:t>systems.</a:t>
            </a:r>
            <a:endParaRPr lang="en-US" dirty="0">
              <a:solidFill>
                <a:schemeClr val="tx2"/>
              </a:solidFill>
            </a:endParaRPr>
          </a:p>
          <a:p>
            <a:pPr marL="320040" lvl="1" indent="0"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54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4130"/>
            <a:ext cx="7467600" cy="660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25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16002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Transformation of W</a:t>
            </a:r>
            <a:r>
              <a:rPr lang="en-US" sz="3600" dirty="0" smtClean="0">
                <a:solidFill>
                  <a:schemeClr val="tx2"/>
                </a:solidFill>
              </a:rPr>
              <a:t>iki Articles </a:t>
            </a:r>
            <a:r>
              <a:rPr lang="en-US" sz="3600" dirty="0">
                <a:solidFill>
                  <a:schemeClr val="tx2"/>
                </a:solidFill>
              </a:rPr>
              <a:t>to </a:t>
            </a:r>
            <a:r>
              <a:rPr lang="en-US" sz="3600" dirty="0" smtClean="0">
                <a:solidFill>
                  <a:schemeClr val="tx2"/>
                </a:solidFill>
              </a:rPr>
              <a:t>Knowledge Bases: Workflow</a:t>
            </a:r>
            <a:endParaRPr lang="en-US" sz="3600" u="sng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96" y="1447800"/>
            <a:ext cx="7987407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26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229600" cy="8382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The Task Ontology</a:t>
            </a:r>
            <a:endParaRPr lang="en-US" sz="3600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143000"/>
            <a:ext cx="7886700" cy="5029200"/>
          </a:xfrm>
        </p:spPr>
        <p:txBody>
          <a:bodyPr>
            <a:normAutofit/>
          </a:bodyPr>
          <a:lstStyle/>
          <a:p>
            <a:pPr marL="320040" lvl="1" indent="0">
              <a:buNone/>
            </a:pPr>
            <a:r>
              <a:rPr lang="en-US" dirty="0">
                <a:solidFill>
                  <a:schemeClr val="tx2"/>
                </a:solidFill>
              </a:rPr>
              <a:t>The </a:t>
            </a:r>
            <a:r>
              <a:rPr lang="en-US" i="1" dirty="0">
                <a:solidFill>
                  <a:schemeClr val="tx2"/>
                </a:solidFill>
              </a:rPr>
              <a:t>task ontology</a:t>
            </a:r>
            <a:r>
              <a:rPr lang="en-US" dirty="0">
                <a:solidFill>
                  <a:schemeClr val="tx2"/>
                </a:solidFill>
              </a:rPr>
              <a:t> of </a:t>
            </a:r>
            <a:r>
              <a:rPr lang="en-US" dirty="0" err="1">
                <a:solidFill>
                  <a:schemeClr val="tx2"/>
                </a:solidFill>
              </a:rPr>
              <a:t>KnowWE</a:t>
            </a:r>
            <a:r>
              <a:rPr lang="en-US" dirty="0">
                <a:solidFill>
                  <a:schemeClr val="tx2"/>
                </a:solidFill>
              </a:rPr>
              <a:t> is the foundation of the </a:t>
            </a:r>
            <a:r>
              <a:rPr lang="en-US" dirty="0" smtClean="0">
                <a:solidFill>
                  <a:schemeClr val="tx2"/>
                </a:solidFill>
              </a:rPr>
              <a:t>system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because </a:t>
            </a:r>
            <a:r>
              <a:rPr lang="en-US" dirty="0">
                <a:solidFill>
                  <a:schemeClr val="tx2"/>
                </a:solidFill>
              </a:rPr>
              <a:t>it represents the general entities of all applications built with the system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pPr marL="320040" lvl="1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320040" lvl="1" indent="0">
              <a:buNone/>
            </a:pPr>
            <a:r>
              <a:rPr lang="en-US" dirty="0">
                <a:solidFill>
                  <a:schemeClr val="tx2"/>
                </a:solidFill>
              </a:rPr>
              <a:t>For example, it includes the </a:t>
            </a:r>
            <a:r>
              <a:rPr lang="en-US" b="1" dirty="0">
                <a:solidFill>
                  <a:schemeClr val="tx2"/>
                </a:solidFill>
              </a:rPr>
              <a:t>definitions</a:t>
            </a:r>
            <a:r>
              <a:rPr lang="en-US" dirty="0">
                <a:solidFill>
                  <a:schemeClr val="tx2"/>
                </a:solidFill>
              </a:rPr>
              <a:t> of findings and </a:t>
            </a:r>
            <a:r>
              <a:rPr lang="en-US" dirty="0" smtClean="0">
                <a:solidFill>
                  <a:schemeClr val="tx2"/>
                </a:solidFill>
              </a:rPr>
              <a:t>solutions that </a:t>
            </a:r>
            <a:r>
              <a:rPr lang="en-US" dirty="0">
                <a:solidFill>
                  <a:schemeClr val="tx2"/>
                </a:solidFill>
              </a:rPr>
              <a:t>are the basic elements of a problem-solving task, i.e., </a:t>
            </a:r>
            <a:r>
              <a:rPr lang="en-US" i="1" dirty="0">
                <a:solidFill>
                  <a:schemeClr val="tx2"/>
                </a:solidFill>
              </a:rPr>
              <a:t>findings</a:t>
            </a:r>
            <a:r>
              <a:rPr lang="en-US" dirty="0">
                <a:solidFill>
                  <a:schemeClr val="tx2"/>
                </a:solidFill>
              </a:rPr>
              <a:t> are used to </a:t>
            </a:r>
            <a:r>
              <a:rPr lang="en-US" i="1" dirty="0">
                <a:solidFill>
                  <a:schemeClr val="tx2"/>
                </a:solidFill>
              </a:rPr>
              <a:t>derive</a:t>
            </a:r>
            <a:r>
              <a:rPr lang="en-US" dirty="0">
                <a:solidFill>
                  <a:schemeClr val="tx2"/>
                </a:solidFill>
              </a:rPr>
              <a:t> particular </a:t>
            </a:r>
            <a:r>
              <a:rPr lang="en-US" i="1" dirty="0">
                <a:solidFill>
                  <a:schemeClr val="tx2"/>
                </a:solidFill>
              </a:rPr>
              <a:t>solutions</a:t>
            </a:r>
            <a:r>
              <a:rPr lang="en-US" dirty="0">
                <a:solidFill>
                  <a:schemeClr val="tx2"/>
                </a:solidFill>
              </a:rPr>
              <a:t>.</a:t>
            </a:r>
            <a:endParaRPr lang="en-US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1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1085</TotalTime>
  <Words>2160</Words>
  <Application>Microsoft Office PowerPoint</Application>
  <PresentationFormat>On-screen Show (4:3)</PresentationFormat>
  <Paragraphs>229</Paragraphs>
  <Slides>21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KnowWE: a Semantic Wiki for Knowledge Engineering</vt:lpstr>
      <vt:lpstr>Outline</vt:lpstr>
      <vt:lpstr>PowerPoint Presentation</vt:lpstr>
      <vt:lpstr>Challenge Previously Met via Comprehensive Methodologies and Corresponding Tools</vt:lpstr>
      <vt:lpstr>Two Dilemmas of Knowledge Engineering </vt:lpstr>
      <vt:lpstr>How to Lighten The Two Dilemmas </vt:lpstr>
      <vt:lpstr>PowerPoint Presentation</vt:lpstr>
      <vt:lpstr>Transformation of Wiki Articles to Knowledge Bases: Workflow</vt:lpstr>
      <vt:lpstr>The Task Ontology</vt:lpstr>
      <vt:lpstr>The Task Ontology: Integrating problem-solving knowledge into a Semantic Wiki</vt:lpstr>
      <vt:lpstr>Connecting the Application Ontology with the Task Ontology by Subclassing</vt:lpstr>
      <vt:lpstr>Subclassing the Concept Exhaust fumes in the Application Ontology</vt:lpstr>
      <vt:lpstr>Problem-Solving Session</vt:lpstr>
      <vt:lpstr>KnowWE’s Intertwining of Task and Application Ontologies: Pro and Con</vt:lpstr>
      <vt:lpstr>How New Facts Are Derived by Problem-Solving Knowledge</vt:lpstr>
      <vt:lpstr>Knowledge Acquisition with Textual Markups</vt:lpstr>
      <vt:lpstr>How to Define the Application Ontology</vt:lpstr>
      <vt:lpstr>How to Define Problem-Solving Knowledge (1)</vt:lpstr>
      <vt:lpstr>How to Define Problem-Solving Knowledge (2)</vt:lpstr>
      <vt:lpstr>Conclusion</vt:lpstr>
      <vt:lpstr>Acknowledgement and Reference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KnowWE: a Semantic Wiki for knowledge engineering</dc:title>
  <dc:creator>Guy</dc:creator>
  <cp:lastModifiedBy>Guy</cp:lastModifiedBy>
  <cp:revision>72</cp:revision>
  <dcterms:created xsi:type="dcterms:W3CDTF">2013-11-19T01:35:52Z</dcterms:created>
  <dcterms:modified xsi:type="dcterms:W3CDTF">2013-11-21T16:25:38Z</dcterms:modified>
</cp:coreProperties>
</file>