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3" r:id="rId5"/>
    <p:sldId id="261" r:id="rId6"/>
    <p:sldId id="264" r:id="rId7"/>
    <p:sldId id="265" r:id="rId8"/>
    <p:sldId id="266" r:id="rId9"/>
    <p:sldId id="272" r:id="rId10"/>
    <p:sldId id="273" r:id="rId11"/>
    <p:sldId id="267" r:id="rId12"/>
    <p:sldId id="274" r:id="rId13"/>
    <p:sldId id="268" r:id="rId14"/>
    <p:sldId id="270" r:id="rId15"/>
    <p:sldId id="271" r:id="rId16"/>
    <p:sldId id="269" r:id="rId17"/>
    <p:sldId id="258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D48138-BA7D-4ECE-9F95-C95F8CA7D7A4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B0CB24-59DF-4EBA-92ED-6456BFFF542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0668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Arial" pitchFamily="34" charset="0"/>
                <a:cs typeface="Arial" pitchFamily="34" charset="0"/>
              </a:rPr>
              <a:t>International Services and Tools for Content, Metadata and IPR Management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6673" y="3962400"/>
            <a:ext cx="7391400" cy="1951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Wen Gao</a:t>
            </a:r>
          </a:p>
          <a:p>
            <a:pPr algn="ctr">
              <a:lnSpc>
                <a:spcPct val="150000"/>
              </a:lnSpc>
            </a:pPr>
            <a:r>
              <a:rPr lang="en-US" sz="280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Department of Computer Science</a:t>
            </a:r>
          </a:p>
          <a:p>
            <a:pPr algn="ctr">
              <a:lnSpc>
                <a:spcPct val="150000"/>
              </a:lnSpc>
            </a:pPr>
            <a:r>
              <a:rPr lang="en-US" sz="280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10/24/2013</a:t>
            </a:r>
            <a:endParaRPr lang="en-US" sz="2800">
              <a:solidFill>
                <a:schemeClr val="bg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15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4637" y="152400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latin typeface="Arial" pitchFamily="34" charset="0"/>
                <a:cs typeface="Arial" pitchFamily="34" charset="0"/>
              </a:rPr>
              <a:t>3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. ECLAP Architecture and Workflow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4740" y="860286"/>
            <a:ext cx="7519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ECLAP Architecture – Three main layers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2300" y="1600200"/>
            <a:ext cx="7862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Arial" pitchFamily="34" charset="0"/>
                <a:cs typeface="Arial" pitchFamily="34" charset="0"/>
              </a:rPr>
              <a:t>(3) ECLAP Front End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2300" y="2057400"/>
            <a:ext cx="78624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1520" indent="-342900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administration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Services: management of content, users, workflow, social network, statistics and metric analysis rendering tools.</a:t>
            </a:r>
            <a:endParaRPr lang="en-US" sz="2000">
              <a:latin typeface="Arial" pitchFamily="34" charset="0"/>
              <a:cs typeface="Arial" pitchFamily="34" charset="0"/>
            </a:endParaRPr>
          </a:p>
          <a:p>
            <a:pPr marL="731520" indent="-342900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The Qualified Services: a set of tools at displosal of qualified personnel, such as the group administrators and the trusted users.</a:t>
            </a:r>
          </a:p>
          <a:p>
            <a:pPr marL="731520" indent="-342900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The End-User Services: provide support of final users’ activities on web and mobile.</a:t>
            </a:r>
          </a:p>
          <a:p>
            <a:pPr marL="731520" indent="-342900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User Generated Content: provides a service to the final users which intend to upload content on the portal. This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service is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connected to the back office ingestion service.</a:t>
            </a:r>
          </a:p>
          <a:p>
            <a:pPr marL="731520" indent="-342900">
              <a:buFont typeface="Wingdings" pitchFamily="2" charset="2"/>
              <a:buChar char="Ø"/>
            </a:pPr>
            <a:endParaRPr lang="en-US" sz="2000">
              <a:latin typeface="Arial" pitchFamily="34" charset="0"/>
              <a:cs typeface="Arial" pitchFamily="34" charset="0"/>
            </a:endParaRPr>
          </a:p>
          <a:p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51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52400" y="435114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Arial" pitchFamily="34" charset="0"/>
                <a:cs typeface="Arial" pitchFamily="34" charset="0"/>
              </a:rPr>
              <a:t>4. IPR Model and Wizard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599" y="1219200"/>
            <a:ext cx="7519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ECLAP Infrastructure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75" y="1756275"/>
            <a:ext cx="8548924" cy="4471988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442675" y="2819400"/>
            <a:ext cx="6796325" cy="3276600"/>
            <a:chOff x="442675" y="2819400"/>
            <a:chExt cx="6796325" cy="3276600"/>
          </a:xfrm>
        </p:grpSpPr>
        <p:sp>
          <p:nvSpPr>
            <p:cNvPr id="5" name="Rounded Rectangle 4"/>
            <p:cNvSpPr/>
            <p:nvPr/>
          </p:nvSpPr>
          <p:spPr>
            <a:xfrm>
              <a:off x="442675" y="4876800"/>
              <a:ext cx="6643925" cy="1219200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5" idx="0"/>
            </p:cNvCxnSpPr>
            <p:nvPr/>
          </p:nvCxnSpPr>
          <p:spPr>
            <a:xfrm flipH="1" flipV="1">
              <a:off x="3764637" y="3992269"/>
              <a:ext cx="1" cy="88453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1524000" y="2819400"/>
              <a:ext cx="5715000" cy="1172869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r>
                <a:rPr lang="en-US" smtClean="0">
                  <a:solidFill>
                    <a:schemeClr val="bg1">
                      <a:lumMod val="95000"/>
                      <a:lumOff val="5000"/>
                    </a:schemeClr>
                  </a:solidFill>
                </a:rPr>
                <a:t>The IPR managers use the IPR Wizard to formalize the IPR Models (which allows defining the permissions and restrictions, and the coherent identification of the Europeana.rights)</a:t>
              </a:r>
              <a:endParaRPr lang="en-US">
                <a:solidFill>
                  <a:schemeClr val="bg1">
                    <a:lumMod val="95000"/>
                    <a:lumOff val="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767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52400" y="435114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Arial" pitchFamily="34" charset="0"/>
                <a:cs typeface="Arial" pitchFamily="34" charset="0"/>
              </a:rPr>
              <a:t>4. IPR Model and Wizard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598" y="1371600"/>
            <a:ext cx="7519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ECLAP Infrastructure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2944" y="2057400"/>
            <a:ext cx="78624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IPR Models Definition</a:t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endParaRPr lang="en-US" sz="2000" b="0" smtClean="0">
              <a:latin typeface="Arial" pitchFamily="34" charset="0"/>
              <a:ea typeface="Cambria Math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Europeana.rights vs. Permissions and Restrictions</a:t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>Two groups:</a:t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>&gt;Publicly accessible content</a:t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>&gt;content access with some restrictions</a:t>
            </a: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Classification of Users vs. Permissions</a:t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>Permissions are associated with a specific group of users.</a:t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>The main categories are: Trusted users, CPGroup members, Public.</a:t>
            </a: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Relationships among right permissions and users’ kinds.</a:t>
            </a:r>
            <a:r>
              <a:rPr lang="en-US" sz="2000">
                <a:latin typeface="Arial" pitchFamily="34" charset="0"/>
                <a:cs typeface="Arial" pitchFamily="34" charset="0"/>
              </a:rPr>
              <a:t/>
            </a:r>
            <a:br>
              <a:rPr lang="en-US" sz="200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>IPR Logical Model: relations among user kinds; relations among permissions.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56" y="2514600"/>
            <a:ext cx="8946444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82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676264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Arial" pitchFamily="34" charset="0"/>
                <a:cs typeface="Arial" pitchFamily="34" charset="0"/>
              </a:rPr>
              <a:t>5. Trial Use Report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2301" y="1524000"/>
            <a:ext cx="7519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Statistics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9089" y="2209800"/>
            <a:ext cx="73290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It is currently in use by 31 institutions</a:t>
            </a:r>
          </a:p>
          <a:p>
            <a:pPr marL="457200" indent="-457200">
              <a:buAutoNum type="arabicParenBoth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29 workflow qualified users.(24 enrichers, 6 validators, 23 IPR users and 9 publishers).</a:t>
            </a:r>
          </a:p>
          <a:p>
            <a:pPr marL="457200" indent="-457200">
              <a:buAutoNum type="arabicParenBoth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By 2013 April, 1,036,406 workflow transitions have been handled for 173,562 content items with an average of 6 transitions per content and maximum 139 transitions for a single content.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0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0783" y="322321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Arial" pitchFamily="34" charset="0"/>
                <a:cs typeface="Arial" pitchFamily="34" charset="0"/>
              </a:rPr>
              <a:t>5. Trial Use Report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74" y="1219200"/>
            <a:ext cx="7481483" cy="53340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838200" y="2667000"/>
            <a:ext cx="7543800" cy="2133600"/>
            <a:chOff x="838200" y="2667000"/>
            <a:chExt cx="7543800" cy="2133600"/>
          </a:xfrm>
        </p:grpSpPr>
        <p:sp>
          <p:nvSpPr>
            <p:cNvPr id="3" name="Rectangle 2"/>
            <p:cNvSpPr/>
            <p:nvPr/>
          </p:nvSpPr>
          <p:spPr>
            <a:xfrm>
              <a:off x="838200" y="2667000"/>
              <a:ext cx="7543800" cy="4572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V="1">
              <a:off x="2286000" y="3124200"/>
              <a:ext cx="533400" cy="762000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433957" y="3886200"/>
              <a:ext cx="3429000" cy="9144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Back-office services: content and MetaData ingestion</a:t>
              </a:r>
              <a:endParaRPr 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838200" y="2362200"/>
            <a:ext cx="7453757" cy="457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565078" y="2819400"/>
            <a:ext cx="692722" cy="1066800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191000" y="3906982"/>
            <a:ext cx="3505200" cy="1066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Back-Office Services: MetaData analysis for assessment or automated translation</a:t>
            </a:r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782793" y="2989321"/>
            <a:ext cx="7543800" cy="2381272"/>
            <a:chOff x="782793" y="2989321"/>
            <a:chExt cx="7543800" cy="2381272"/>
          </a:xfrm>
        </p:grpSpPr>
        <p:sp>
          <p:nvSpPr>
            <p:cNvPr id="28" name="Rectangle 27"/>
            <p:cNvSpPr/>
            <p:nvPr/>
          </p:nvSpPr>
          <p:spPr>
            <a:xfrm>
              <a:off x="782793" y="2989321"/>
              <a:ext cx="7543800" cy="515879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098964" y="4343400"/>
              <a:ext cx="3771900" cy="1027193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Back-Office Services: </a:t>
              </a:r>
              <a:r>
                <a:rPr lang="en-US" smtClean="0"/>
                <a:t>Metadata validation every time content passed the metadata analysis.</a:t>
              </a:r>
              <a:endParaRPr lang="en-US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2994314" y="3505200"/>
              <a:ext cx="358486" cy="838200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727375" y="3352800"/>
            <a:ext cx="7543800" cy="2246393"/>
            <a:chOff x="727375" y="3352800"/>
            <a:chExt cx="7543800" cy="2246393"/>
          </a:xfrm>
        </p:grpSpPr>
        <p:sp>
          <p:nvSpPr>
            <p:cNvPr id="36" name="Rectangle 35"/>
            <p:cNvSpPr/>
            <p:nvPr/>
          </p:nvSpPr>
          <p:spPr>
            <a:xfrm>
              <a:off x="727375" y="3352800"/>
              <a:ext cx="7543800" cy="515879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997538" y="3868679"/>
              <a:ext cx="831262" cy="703321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1600200" y="4572000"/>
              <a:ext cx="3771900" cy="1027193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Back-Office Services: </a:t>
              </a:r>
              <a:r>
                <a:rPr lang="en-US" smtClean="0"/>
                <a:t>Content Publication: Under-approval to Published state</a:t>
              </a:r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93178" y="4715842"/>
            <a:ext cx="7561096" cy="2065958"/>
            <a:chOff x="793178" y="4715842"/>
            <a:chExt cx="7561096" cy="2065958"/>
          </a:xfrm>
        </p:grpSpPr>
        <p:sp>
          <p:nvSpPr>
            <p:cNvPr id="41" name="Rectangle 40"/>
            <p:cNvSpPr/>
            <p:nvPr/>
          </p:nvSpPr>
          <p:spPr>
            <a:xfrm>
              <a:off x="793178" y="4715842"/>
              <a:ext cx="7543800" cy="515879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810474" y="5341253"/>
              <a:ext cx="7543800" cy="515879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H="1">
              <a:off x="5372100" y="5231721"/>
              <a:ext cx="266700" cy="864279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>
              <a:off x="6229350" y="5857132"/>
              <a:ext cx="133350" cy="238868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3352799" y="6114825"/>
              <a:ext cx="4918375" cy="66697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latin typeface="+mj-lt"/>
                </a:rPr>
                <a:t>Front-office tools: 681 for enrichment and 43 for validation</a:t>
              </a:r>
              <a:endParaRPr lang="en-US">
                <a:latin typeface="+mj-lt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38200" y="1030207"/>
            <a:ext cx="7962900" cy="3134714"/>
            <a:chOff x="838200" y="1030207"/>
            <a:chExt cx="7962900" cy="3134714"/>
          </a:xfrm>
        </p:grpSpPr>
        <p:cxnSp>
          <p:nvCxnSpPr>
            <p:cNvPr id="30" name="Straight Arrow Connector 29"/>
            <p:cNvCxnSpPr/>
            <p:nvPr/>
          </p:nvCxnSpPr>
          <p:spPr>
            <a:xfrm flipV="1">
              <a:off x="7086600" y="2057400"/>
              <a:ext cx="304800" cy="1592170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838200" y="3649042"/>
              <a:ext cx="7543800" cy="515879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029200" y="1030207"/>
              <a:ext cx="3771900" cy="1027193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/>
                <a:t>IPR Wizard has been much more used than the metadata editing tool!</a:t>
              </a:r>
              <a:endParaRPr 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335388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 animBg="1"/>
      <p:bldP spid="1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47422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Arial" pitchFamily="34" charset="0"/>
                <a:cs typeface="Arial" pitchFamily="34" charset="0"/>
              </a:rPr>
              <a:t>5. Trial Use Report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872" y="1224354"/>
            <a:ext cx="5653924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045" y="4267200"/>
            <a:ext cx="5917907" cy="24164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9342" y="3067009"/>
            <a:ext cx="87346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Arial" pitchFamily="34" charset="0"/>
                <a:cs typeface="Arial" pitchFamily="34" charset="0"/>
              </a:rPr>
              <a:t>The table shows for three user types, how many IPR Models allow only play/access of the digital resources or allow the download and play of it or no permission are provided.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23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0782" y="663714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Arial" pitchFamily="34" charset="0"/>
                <a:cs typeface="Arial" pitchFamily="34" charset="0"/>
              </a:rPr>
              <a:t>6. Conclusion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364" y="1524000"/>
            <a:ext cx="78624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Discussed the requirements, design and validation of ECLAP, thus a specific Workflow Model for content aggregation and enrichment management is needed to integrate both human and automated back office activities for semantic computing.</a:t>
            </a:r>
          </a:p>
          <a:p>
            <a:pPr marL="457200" indent="-457200">
              <a:buAutoNum type="arabicParenBoth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Formalization of IPR Model and solution that allow shortening the activities of IPR resolution and avoiding the assignment of conflicting rights/permissions.</a:t>
            </a:r>
          </a:p>
          <a:p>
            <a:pPr marL="457200" indent="-457200">
              <a:buAutoNum type="arabicParenBoth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Finally, the usage analysis puts in evidence the whole activities of ECLAP on content, metadata and IPR until July 2013.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4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6673" y="615872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Arial" pitchFamily="34" charset="0"/>
                <a:cs typeface="Arial" pitchFamily="34" charset="0"/>
              </a:rPr>
              <a:t>7. References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6673" y="1752600"/>
            <a:ext cx="739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Pierfrancesco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Bellini, Ivan Bruno, Paolo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Michela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Paolucci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“Institutional Services and Tools for Content, Metadata and IPR Management”.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7455" y="28956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Antonietta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Spedalieri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Albert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Sinfreu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	Giuseppe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Sisto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Pablo Cesar,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Ishan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Vaishnavi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Dario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Melpignano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"Multimedia content management support in next generation service platforms". Proceeding of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MobiMedia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'07 Proceedings of the 3rd international conference on Mobile multimedia communications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Article No. 14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2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223388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i="1" dirty="0" smtClean="0">
                <a:latin typeface="Arial Rounded MT Bold" pitchFamily="34" charset="0"/>
                <a:cs typeface="Arial" pitchFamily="34" charset="0"/>
              </a:rPr>
              <a:t>Thank you!</a:t>
            </a:r>
            <a:endParaRPr lang="en-US" sz="8000" i="1" dirty="0">
              <a:latin typeface="Arial Rounded MT Bold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82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3600" y="615872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Outline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8964" y="1752600"/>
            <a:ext cx="7391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Related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ECLAP Architecture and Workflow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IPR Model and Wizard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Result of Trial Use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Conclusion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References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21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3600" y="615872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1. Introduction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8964" y="17526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Background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964" y="2514600"/>
            <a:ext cx="7391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Most digital libraries and museum services become rapidly obsolete and were constrained to rapidly change.</a:t>
            </a:r>
          </a:p>
          <a:p>
            <a:pPr marL="457200" indent="-457200">
              <a:buAutoNum type="arabicParenBoth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Integrated multimedia back office is urgently required for the online digital libraries and cultural heritage institutions such as ACM, and IEEE.</a:t>
            </a:r>
          </a:p>
          <a:p>
            <a:pPr marL="457200" indent="-457200">
              <a:buAutoNum type="arabicParenBoth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Content aggregators have to cope with the complexity of heterogeneous sources. Clearance and formalization of intellectual property issues need to be solved.</a:t>
            </a:r>
          </a:p>
        </p:txBody>
      </p:sp>
    </p:spTree>
    <p:extLst>
      <p:ext uri="{BB962C8B-B14F-4D97-AF65-F5344CB8AC3E}">
        <p14:creationId xmlns:p14="http://schemas.microsoft.com/office/powerpoint/2010/main" val="76027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3600" y="615872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1. Introduction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8964" y="17526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Contribution of the article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964" y="2514600"/>
            <a:ext cx="739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identification of the Content Aggregator requirements and needs, and thus the definition and realization of a distributed architecture and workflow solution satisfying them.</a:t>
            </a:r>
          </a:p>
          <a:p>
            <a:pPr marL="457200" indent="-457200">
              <a:buAutoNum type="arabicParenBoth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formalization of intellectual property rights (IPR), modeling and management for shortening the activities of IPR resolution and avoiding the assignment of conflicting right/permissions.</a:t>
            </a:r>
          </a:p>
        </p:txBody>
      </p:sp>
    </p:spTree>
    <p:extLst>
      <p:ext uri="{BB962C8B-B14F-4D97-AF65-F5344CB8AC3E}">
        <p14:creationId xmlns:p14="http://schemas.microsoft.com/office/powerpoint/2010/main" val="246456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3600" y="615872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2. Related work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2301" y="1447800"/>
            <a:ext cx="77054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Automation of Content Management and Workflow for Content Aggregators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8964" y="2514600"/>
            <a:ext cx="739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AXCP provides an integrated approach to perform both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content management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semantic computing [Bellini et al., 20011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 marL="457200" indent="-457200">
              <a:buAutoNum type="arabicParenBoth"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MmGrid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supports interactive applications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with graphics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rendering, streaming, and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tele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-immersion [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Basu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et al., 2003].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GridCast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is a service-oriented architecture for broadcasting media via IP [Harmer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etal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., 2005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].</a:t>
            </a:r>
          </a:p>
          <a:p>
            <a:pPr marL="457200" indent="-457200">
              <a:buAutoNum type="arabicParenBoth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tc.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52400" y="5376922"/>
            <a:ext cx="3048000" cy="1295400"/>
            <a:chOff x="3962400" y="5161865"/>
            <a:chExt cx="3048000" cy="1295400"/>
          </a:xfrm>
        </p:grpSpPr>
        <p:sp>
          <p:nvSpPr>
            <p:cNvPr id="3" name="Explosion 1 2"/>
            <p:cNvSpPr/>
            <p:nvPr/>
          </p:nvSpPr>
          <p:spPr>
            <a:xfrm>
              <a:off x="3962400" y="5161865"/>
              <a:ext cx="3048000" cy="1295400"/>
            </a:xfrm>
            <a:prstGeom prst="irregularSeal1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335283" y="5486400"/>
              <a:ext cx="2302233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i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Limitation</a:t>
              </a:r>
              <a:endParaRPr lang="en-US" sz="3600" b="0" i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243256" y="5372810"/>
            <a:ext cx="5486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Some important aspects such as text processing, semantic computing have not been considered 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81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5015" y="738179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2. Related work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2301" y="1447800"/>
            <a:ext cx="77054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IPR Management and Conditional Access for Cultural Heritage Content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8964" y="2514600"/>
            <a:ext cx="7391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Right clearance: identification of the rights that effectively owned by the distributors and content provider.</a:t>
            </a:r>
          </a:p>
          <a:p>
            <a:pPr marL="457200" indent="-457200">
              <a:buAutoNum type="arabicParenBoth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Formalization of the right profile: the right profiles for a given content on the web service and archives have to be defined.</a:t>
            </a:r>
          </a:p>
          <a:p>
            <a:pPr marL="457200" indent="-457200">
              <a:buAutoNum type="arabicParenBoth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Right enforcement: formalization of (2), specific technological protection solutions are used.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52400" y="5334058"/>
            <a:ext cx="3048000" cy="1295400"/>
            <a:chOff x="3962400" y="5119001"/>
            <a:chExt cx="3048000" cy="1295400"/>
          </a:xfrm>
        </p:grpSpPr>
        <p:sp>
          <p:nvSpPr>
            <p:cNvPr id="3" name="Explosion 1 2"/>
            <p:cNvSpPr/>
            <p:nvPr/>
          </p:nvSpPr>
          <p:spPr>
            <a:xfrm>
              <a:off x="3962400" y="5119001"/>
              <a:ext cx="3048000" cy="1295400"/>
            </a:xfrm>
            <a:prstGeom prst="irregularSeal1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335283" y="5343519"/>
              <a:ext cx="2302233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i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Limitation</a:t>
              </a:r>
              <a:endParaRPr lang="en-US" sz="3600" b="0" i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243256" y="5105400"/>
            <a:ext cx="5486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Far from defining the whole rules to be applied to a content.</a:t>
            </a:r>
          </a:p>
          <a:p>
            <a:pPr marL="457200" indent="-457200">
              <a:buAutoNum type="arabicParenBoth"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The complexity of technological protection solutions is increased.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43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0782" y="663714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latin typeface="Arial" pitchFamily="34" charset="0"/>
                <a:cs typeface="Arial" pitchFamily="34" charset="0"/>
              </a:rPr>
              <a:t>3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. ECLAP Architecture and Workflow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2301" y="1447801"/>
            <a:ext cx="7519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General Requirement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2944" y="2057400"/>
            <a:ext cx="78624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Ingest: acquire both metadata and content files, link them together, collect them on a storage and ingest IPR information.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Manual content enrichment: allow skilled personnel to perform it, such as metadata language translation and validation. Thus there is need to grant different authorizations to various users.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Automated activities: estimation of technical parameters, extraction of content descriptors, indexing, automated tranlations, etc.</a:t>
            </a: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Back office: cope with large amount of transactions on metadata information and activities in the back office per day. </a:t>
            </a: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Harmonization of the activities of human and automated processing.</a:t>
            </a: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IPR model formalization, assignment and verification.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54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4637" y="152400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latin typeface="Arial" pitchFamily="34" charset="0"/>
                <a:cs typeface="Arial" pitchFamily="34" charset="0"/>
              </a:rPr>
              <a:t>3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. ECLAP Architecture and Workflow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2300" y="736937"/>
            <a:ext cx="7519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ECLAP Architecture Overview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1333500"/>
            <a:ext cx="6324600" cy="532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4637" y="152400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latin typeface="Arial" pitchFamily="34" charset="0"/>
                <a:cs typeface="Arial" pitchFamily="34" charset="0"/>
              </a:rPr>
              <a:t>3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. ECLAP Architecture and Workflow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4740" y="860286"/>
            <a:ext cx="7519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ECLAP Architecture – Three main layers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2300" y="1600200"/>
            <a:ext cx="78624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ECLAP Back office.</a:t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r>
              <a:rPr lang="en-US" sz="20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smtClean="0">
                <a:latin typeface="Arial" pitchFamily="34" charset="0"/>
                <a:cs typeface="Arial" pitchFamily="34" charset="0"/>
              </a:rPr>
            </a:b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Both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Distributed storage shared with the several servers and processes.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4740" y="2057400"/>
            <a:ext cx="78624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1520" indent="-342900">
              <a:buFont typeface="Wingdings" pitchFamily="2" charset="2"/>
              <a:buChar char="Ø"/>
            </a:pPr>
            <a:r>
              <a:rPr lang="en-US" sz="2000">
                <a:latin typeface="Arial" pitchFamily="34" charset="0"/>
                <a:cs typeface="Arial" pitchFamily="34" charset="0"/>
              </a:rPr>
              <a:t>Content Processing: ingestion &amp; harvesting, production and adaptation, multilingual indexing, quality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assessment.</a:t>
            </a:r>
            <a:endParaRPr lang="en-US" sz="2000">
              <a:latin typeface="Arial" pitchFamily="34" charset="0"/>
              <a:cs typeface="Arial" pitchFamily="34" charset="0"/>
            </a:endParaRPr>
          </a:p>
          <a:p>
            <a:pPr marL="731520" indent="-342900">
              <a:buFont typeface="Wingdings" pitchFamily="2" charset="2"/>
              <a:buChar char="Ø"/>
            </a:pPr>
            <a:r>
              <a:rPr lang="en-US" sz="2000">
                <a:latin typeface="Arial" pitchFamily="34" charset="0"/>
                <a:cs typeface="Arial" pitchFamily="34" charset="0"/>
              </a:rPr>
              <a:t>Semantic Reasoning: semantic enrichment allows enriching the metadata by using natural language processing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algorithms</a:t>
            </a:r>
            <a:r>
              <a:rPr lang="en-US" sz="2000">
                <a:latin typeface="Arial" pitchFamily="34" charset="0"/>
                <a:cs typeface="Arial" pitchFamily="34" charset="0"/>
              </a:rPr>
              <a:t>; computing similarities among users and content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31520" indent="-342900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Metadata Import Export services</a:t>
            </a:r>
          </a:p>
          <a:p>
            <a:pPr marL="731520" indent="-342900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Social Network Interoperability</a:t>
            </a:r>
          </a:p>
          <a:p>
            <a:pPr marL="731520" indent="-342900">
              <a:buFont typeface="Wingdings" pitchFamily="2" charset="2"/>
              <a:buChar char="Ø"/>
            </a:pPr>
            <a:endParaRPr lang="en-US" sz="2000">
              <a:latin typeface="Arial" pitchFamily="34" charset="0"/>
              <a:cs typeface="Arial" pitchFamily="34" charset="0"/>
            </a:endParaRPr>
          </a:p>
          <a:p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73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786</TotalTime>
  <Words>989</Words>
  <Application>Microsoft Office PowerPoint</Application>
  <PresentationFormat>On-screen Show 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</dc:creator>
  <cp:lastModifiedBy>Wen</cp:lastModifiedBy>
  <cp:revision>229</cp:revision>
  <dcterms:created xsi:type="dcterms:W3CDTF">2013-10-22T22:23:03Z</dcterms:created>
  <dcterms:modified xsi:type="dcterms:W3CDTF">2013-10-24T01:26:16Z</dcterms:modified>
</cp:coreProperties>
</file>