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4"/>
  </p:notesMasterIdLst>
  <p:sldIdLst>
    <p:sldId id="256" r:id="rId2"/>
    <p:sldId id="257" r:id="rId3"/>
    <p:sldId id="258" r:id="rId4"/>
    <p:sldId id="259" r:id="rId5"/>
    <p:sldId id="260" r:id="rId6"/>
    <p:sldId id="262" r:id="rId7"/>
    <p:sldId id="261" r:id="rId8"/>
    <p:sldId id="263" r:id="rId9"/>
    <p:sldId id="264" r:id="rId10"/>
    <p:sldId id="271" r:id="rId11"/>
    <p:sldId id="275" r:id="rId12"/>
    <p:sldId id="276" r:id="rId13"/>
    <p:sldId id="281" r:id="rId14"/>
    <p:sldId id="265" r:id="rId15"/>
    <p:sldId id="266" r:id="rId16"/>
    <p:sldId id="277" r:id="rId17"/>
    <p:sldId id="278" r:id="rId18"/>
    <p:sldId id="279" r:id="rId19"/>
    <p:sldId id="280" r:id="rId20"/>
    <p:sldId id="269" r:id="rId21"/>
    <p:sldId id="270"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5" autoAdjust="0"/>
  </p:normalViewPr>
  <p:slideViewPr>
    <p:cSldViewPr snapToGrid="0" snapToObjects="1">
      <p:cViewPr varScale="1">
        <p:scale>
          <a:sx n="88" d="100"/>
          <a:sy n="88" d="100"/>
        </p:scale>
        <p:origin x="-14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FCDB0-CA43-CF45-89FB-21E73BC05988}" type="datetimeFigureOut">
              <a:rPr kumimoji="1" lang="zh-CN" altLang="en-US" smtClean="0"/>
              <a:t>10/24/13</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F5C53-C773-0345-84C1-A388E7B6EFD6}" type="slidenum">
              <a:rPr kumimoji="1" lang="zh-CN" altLang="en-US" smtClean="0"/>
              <a:t>‹#›</a:t>
            </a:fld>
            <a:endParaRPr kumimoji="1" lang="zh-CN" altLang="en-US"/>
          </a:p>
        </p:txBody>
      </p:sp>
    </p:spTree>
    <p:extLst>
      <p:ext uri="{BB962C8B-B14F-4D97-AF65-F5344CB8AC3E}">
        <p14:creationId xmlns:p14="http://schemas.microsoft.com/office/powerpoint/2010/main" val="3106851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 I am</a:t>
            </a:r>
            <a:r>
              <a:rPr kumimoji="1" lang="en-US" altLang="zh-CN" baseline="0" dirty="0" smtClean="0"/>
              <a:t> going to briefly introduce the problem that the author tries to solve and summarize the contributions, so that you can have a high level vision of what will be going on in the next 30 minutes.</a:t>
            </a:r>
          </a:p>
          <a:p>
            <a:r>
              <a:rPr kumimoji="1" lang="en-US" altLang="zh-CN" dirty="0" smtClean="0"/>
              <a:t>Next I will spend</a:t>
            </a:r>
            <a:r>
              <a:rPr kumimoji="1" lang="en-US" altLang="zh-CN" baseline="0" dirty="0" smtClean="0"/>
              <a:t> some time introducing the context, talking about SW and CC and how they will influence the future SE</a:t>
            </a:r>
          </a:p>
          <a:p>
            <a:r>
              <a:rPr kumimoji="1" lang="en-US" altLang="zh-CN" baseline="0" dirty="0" smtClean="0"/>
              <a:t>Then I will introduce a proposed innovative software development model and last part will be the conclusion</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2</a:t>
            </a:fld>
            <a:endParaRPr kumimoji="1" lang="zh-CN" altLang="en-US"/>
          </a:p>
        </p:txBody>
      </p:sp>
    </p:spTree>
    <p:extLst>
      <p:ext uri="{BB962C8B-B14F-4D97-AF65-F5344CB8AC3E}">
        <p14:creationId xmlns:p14="http://schemas.microsoft.com/office/powerpoint/2010/main" val="166700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Today we are going</a:t>
            </a:r>
            <a:r>
              <a:rPr kumimoji="1" lang="en-US" altLang="zh-CN" baseline="0" dirty="0" smtClean="0"/>
              <a:t> through a paradigm shift where traditional local application are transformed into web services. For example, we used to play games locally, but now more people are involved in online games. Which is more convenient and portable.</a:t>
            </a:r>
            <a:endParaRPr kumimoji="1" lang="en-US" altLang="zh-CN" dirty="0" smtClean="0"/>
          </a:p>
          <a:p>
            <a:r>
              <a:rPr kumimoji="1" lang="en-US" altLang="zh-CN" dirty="0" smtClean="0"/>
              <a:t>Change</a:t>
            </a:r>
            <a:r>
              <a:rPr kumimoji="1" lang="en-US" altLang="zh-CN" baseline="0" dirty="0" smtClean="0"/>
              <a:t> the way we use </a:t>
            </a:r>
            <a:r>
              <a:rPr kumimoji="1" lang="en-US" altLang="zh-CN" baseline="0" dirty="0" err="1" smtClean="0"/>
              <a:t>sw</a:t>
            </a:r>
            <a:r>
              <a:rPr kumimoji="1" lang="en-US" altLang="zh-CN" baseline="0" dirty="0" smtClean="0"/>
              <a:t>, and develop </a:t>
            </a:r>
            <a:r>
              <a:rPr kumimoji="1" lang="en-US" altLang="zh-CN" baseline="0" dirty="0" err="1" smtClean="0"/>
              <a:t>sw</a:t>
            </a:r>
            <a:endParaRPr kumimoji="1" lang="en-US" altLang="zh-CN" baseline="0" dirty="0" smtClean="0"/>
          </a:p>
          <a:p>
            <a:r>
              <a:rPr kumimoji="1" lang="en-US" altLang="zh-CN" baseline="0" dirty="0" smtClean="0"/>
              <a:t>The basic problem authors focus on is to understand the paradigm shift and adapt to it from SE perspective.</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3</a:t>
            </a:fld>
            <a:endParaRPr kumimoji="1" lang="zh-CN" altLang="en-US"/>
          </a:p>
        </p:txBody>
      </p:sp>
    </p:spTree>
    <p:extLst>
      <p:ext uri="{BB962C8B-B14F-4D97-AF65-F5344CB8AC3E}">
        <p14:creationId xmlns:p14="http://schemas.microsoft.com/office/powerpoint/2010/main" val="152796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So, the contribution</a:t>
            </a:r>
            <a:r>
              <a:rPr kumimoji="1" lang="en-US" altLang="zh-CN" baseline="0" dirty="0" smtClean="0"/>
              <a:t> of this paper is like this: </a:t>
            </a:r>
            <a:r>
              <a:rPr kumimoji="1" lang="en-US" altLang="zh-CN" dirty="0" smtClean="0"/>
              <a:t>Firstly they</a:t>
            </a:r>
            <a:r>
              <a:rPr kumimoji="1" lang="en-US" altLang="zh-CN" baseline="0" dirty="0" smtClean="0"/>
              <a:t> analyze the impact of </a:t>
            </a:r>
            <a:r>
              <a:rPr kumimoji="1" lang="en-US" altLang="zh-CN" baseline="0" dirty="0" err="1" smtClean="0"/>
              <a:t>sw</a:t>
            </a:r>
            <a:r>
              <a:rPr kumimoji="1" lang="en-US" altLang="zh-CN" baseline="0" dirty="0" smtClean="0"/>
              <a:t> and cc on se in both benefits and challenges.</a:t>
            </a:r>
          </a:p>
          <a:p>
            <a:r>
              <a:rPr kumimoji="1" lang="en-US" altLang="zh-CN" baseline="0" dirty="0" smtClean="0"/>
              <a:t>Based on this</a:t>
            </a:r>
            <a:endParaRPr kumimoji="1" lang="en-US" altLang="zh-CN" dirty="0" smtClean="0"/>
          </a:p>
          <a:p>
            <a:r>
              <a:rPr kumimoji="1" lang="en-US" altLang="zh-CN" dirty="0" smtClean="0"/>
              <a:t>Secondly, propose</a:t>
            </a:r>
            <a:r>
              <a:rPr kumimoji="1" lang="en-US" altLang="zh-CN" baseline="0" dirty="0" smtClean="0"/>
              <a:t> an agile process model that absorb the benefits as well as mitigate the challenges</a:t>
            </a:r>
          </a:p>
          <a:p>
            <a:r>
              <a:rPr kumimoji="1" lang="en-US" altLang="zh-CN" baseline="0" dirty="0" smtClean="0"/>
              <a:t>OK, now let’s look into the details of this paper</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4</a:t>
            </a:fld>
            <a:endParaRPr kumimoji="1" lang="zh-CN" altLang="en-US"/>
          </a:p>
        </p:txBody>
      </p:sp>
    </p:spTree>
    <p:extLst>
      <p:ext uri="{BB962C8B-B14F-4D97-AF65-F5344CB8AC3E}">
        <p14:creationId xmlns:p14="http://schemas.microsoft.com/office/powerpoint/2010/main" val="59863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 let’s talk about sw. At the very</a:t>
            </a:r>
            <a:r>
              <a:rPr kumimoji="1" lang="en-US" altLang="zh-CN" baseline="0" dirty="0" smtClean="0"/>
              <a:t> end of last century, the first generation of www is released. At that time, all online resources are static webpages. There is no search engines, no online games, no VOD. Now we in the second generation of www, called web 2.0. With XML, all resources can be seen as data. This feature is very important in that it makes apps interoperable. The second is interaction. This make the internet so much fun. We have </a:t>
            </a:r>
            <a:r>
              <a:rPr kumimoji="1" lang="en-US" altLang="zh-CN" baseline="0" dirty="0" err="1" smtClean="0"/>
              <a:t>fb</a:t>
            </a:r>
            <a:r>
              <a:rPr kumimoji="1" lang="en-US" altLang="zh-CN" baseline="0" dirty="0" smtClean="0"/>
              <a:t>, twitter. Are we satisfied? I think every one has such experience: when you </a:t>
            </a:r>
            <a:r>
              <a:rPr kumimoji="1" lang="en-US" altLang="zh-CN" baseline="0" dirty="0" err="1" smtClean="0"/>
              <a:t>google</a:t>
            </a:r>
            <a:r>
              <a:rPr kumimoji="1" lang="en-US" altLang="zh-CN" baseline="0" dirty="0" smtClean="0"/>
              <a:t> something, it returns to you 10s of pages. When you looked through the first few results you find they are not quite what you want and finally you gave up.</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5</a:t>
            </a:fld>
            <a:endParaRPr kumimoji="1" lang="zh-CN" altLang="en-US"/>
          </a:p>
        </p:txBody>
      </p:sp>
    </p:spTree>
    <p:extLst>
      <p:ext uri="{BB962C8B-B14F-4D97-AF65-F5344CB8AC3E}">
        <p14:creationId xmlns:p14="http://schemas.microsoft.com/office/powerpoint/2010/main" val="311138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As of 2011, there are 4.7 billion</a:t>
            </a:r>
            <a:r>
              <a:rPr kumimoji="1" lang="en-US" altLang="zh-CN" baseline="0" dirty="0" smtClean="0"/>
              <a:t> RDF triples and they are linked by 142 million RDF links</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8</a:t>
            </a:fld>
            <a:endParaRPr kumimoji="1" lang="zh-CN" altLang="en-US"/>
          </a:p>
        </p:txBody>
      </p:sp>
    </p:spTree>
    <p:extLst>
      <p:ext uri="{BB962C8B-B14F-4D97-AF65-F5344CB8AC3E}">
        <p14:creationId xmlns:p14="http://schemas.microsoft.com/office/powerpoint/2010/main" val="62102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Why do they like cc so much</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11</a:t>
            </a:fld>
            <a:endParaRPr kumimoji="1" lang="zh-CN" altLang="en-US"/>
          </a:p>
        </p:txBody>
      </p:sp>
    </p:spTree>
    <p:extLst>
      <p:ext uri="{BB962C8B-B14F-4D97-AF65-F5344CB8AC3E}">
        <p14:creationId xmlns:p14="http://schemas.microsoft.com/office/powerpoint/2010/main" val="133153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these</a:t>
            </a:r>
            <a:r>
              <a:rPr kumimoji="1" lang="en-US" altLang="zh-CN" baseline="0" dirty="0" smtClean="0"/>
              <a:t> reasons, more and more IT companies are transferring their computing to the cloud.</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12</a:t>
            </a:fld>
            <a:endParaRPr kumimoji="1" lang="zh-CN" altLang="en-US"/>
          </a:p>
        </p:txBody>
      </p:sp>
    </p:spTree>
    <p:extLst>
      <p:ext uri="{BB962C8B-B14F-4D97-AF65-F5344CB8AC3E}">
        <p14:creationId xmlns:p14="http://schemas.microsoft.com/office/powerpoint/2010/main" val="273126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observe</a:t>
            </a:r>
            <a:endParaRPr lang="zh-CN" altLang="en-US" dirty="0"/>
          </a:p>
        </p:txBody>
      </p:sp>
      <p:sp>
        <p:nvSpPr>
          <p:cNvPr id="4" name="灯片编号占位符 3"/>
          <p:cNvSpPr>
            <a:spLocks noGrp="1"/>
          </p:cNvSpPr>
          <p:nvPr>
            <p:ph type="sldNum" sz="quarter" idx="10"/>
          </p:nvPr>
        </p:nvSpPr>
        <p:spPr/>
        <p:txBody>
          <a:bodyPr/>
          <a:lstStyle/>
          <a:p>
            <a:fld id="{66DF5C53-C773-0345-84C1-A388E7B6EFD6}" type="slidenum">
              <a:rPr kumimoji="1" lang="zh-CN" altLang="en-US" smtClean="0"/>
              <a:t>14</a:t>
            </a:fld>
            <a:endParaRPr kumimoji="1" lang="zh-CN" altLang="en-US"/>
          </a:p>
        </p:txBody>
      </p:sp>
    </p:spTree>
    <p:extLst>
      <p:ext uri="{BB962C8B-B14F-4D97-AF65-F5344CB8AC3E}">
        <p14:creationId xmlns:p14="http://schemas.microsoft.com/office/powerpoint/2010/main" val="213693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Based on the analysis of</a:t>
            </a:r>
            <a:r>
              <a:rPr kumimoji="1" lang="en-US" altLang="zh-CN" baseline="0" dirty="0" smtClean="0"/>
              <a:t> the benefits and challenges of semantic web and cloud computing, the authors propose an innovative agile process model called ECP, which is an extension of XP.</a:t>
            </a:r>
            <a:endParaRPr kumimoji="1" lang="zh-CN" altLang="en-US" dirty="0"/>
          </a:p>
        </p:txBody>
      </p:sp>
      <p:sp>
        <p:nvSpPr>
          <p:cNvPr id="4" name="幻灯片编号占位符 3"/>
          <p:cNvSpPr>
            <a:spLocks noGrp="1"/>
          </p:cNvSpPr>
          <p:nvPr>
            <p:ph type="sldNum" sz="quarter" idx="10"/>
          </p:nvPr>
        </p:nvSpPr>
        <p:spPr/>
        <p:txBody>
          <a:bodyPr/>
          <a:lstStyle/>
          <a:p>
            <a:fld id="{66DF5C53-C773-0345-84C1-A388E7B6EFD6}" type="slidenum">
              <a:rPr kumimoji="1" lang="zh-CN" altLang="en-US" smtClean="0"/>
              <a:t>15</a:t>
            </a:fld>
            <a:endParaRPr kumimoji="1" lang="zh-CN" altLang="en-US"/>
          </a:p>
        </p:txBody>
      </p:sp>
    </p:spTree>
    <p:extLst>
      <p:ext uri="{BB962C8B-B14F-4D97-AF65-F5344CB8AC3E}">
        <p14:creationId xmlns:p14="http://schemas.microsoft.com/office/powerpoint/2010/main" val="251130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zh-CN" altLang="en-US" smtClean="0"/>
              <a:t>单击此处编辑母版标题样式</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p:txBody>
          <a:bodyPr/>
          <a:lstStyle/>
          <a:p>
            <a:fld id="{0A98AF03-7270-45C2-A683-C5E353EF01A5}" type="datetime4">
              <a:rPr lang="en-US" smtClean="0"/>
              <a:pPr/>
              <a:t>2013年10月24日</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zh-CN" altLang="en-US" smtClean="0"/>
              <a:t>单击此处编辑母版标题样式</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F1B69E8-23E9-4C1F-AA2B-3C5BA6EDBEAE}"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带图片)">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zh-CN" altLang="en-US" smtClean="0"/>
              <a:t>单击此处编辑母版标题样式</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BB7EAE1-CAAC-4AEF-919E-158692B1E55E}" type="datetime4">
              <a:rPr lang="en-US" smtClean="0"/>
              <a:pPr/>
              <a:t>2013年10月24日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zh-CN" altLang="en-US" smtClean="0"/>
              <a:t>单击此处编辑母版标题样式</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F1B69E8-23E9-4C1F-AA2B-3C5BA6EDBEAE}"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zh-CN" altLang="en-US" smtClean="0"/>
              <a:t>单击此处编辑母版标题样式</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8F1B69E8-23E9-4C1F-AA2B-3C5BA6EDBEAE}" type="datetimeFigureOut">
              <a:rPr lang="en-US" smtClean="0"/>
              <a:t>10/24/13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382A7F7-08BF-4252-8141-63FB96055B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kumimoji="1" lang="en-US" altLang="zh-CN" dirty="0" smtClean="0"/>
              <a:t>Software engineering on semantic web and cloud computing platform</a:t>
            </a:r>
            <a:endParaRPr kumimoji="1" lang="zh-CN" altLang="en-US" dirty="0"/>
          </a:p>
        </p:txBody>
      </p:sp>
      <p:sp>
        <p:nvSpPr>
          <p:cNvPr id="3" name="副标题 2"/>
          <p:cNvSpPr>
            <a:spLocks noGrp="1"/>
          </p:cNvSpPr>
          <p:nvPr>
            <p:ph type="subTitle" idx="1"/>
          </p:nvPr>
        </p:nvSpPr>
        <p:spPr/>
        <p:txBody>
          <a:bodyPr/>
          <a:lstStyle/>
          <a:p>
            <a:r>
              <a:rPr kumimoji="1" lang="en-US" altLang="zh-CN" dirty="0" err="1" smtClean="0"/>
              <a:t>Xiaolong</a:t>
            </a:r>
            <a:r>
              <a:rPr kumimoji="1" lang="en-US" altLang="zh-CN" dirty="0" smtClean="0"/>
              <a:t> Cui</a:t>
            </a:r>
          </a:p>
          <a:p>
            <a:r>
              <a:rPr kumimoji="1" lang="en-US" altLang="zh-CN" dirty="0" smtClean="0"/>
              <a:t>Computer Science</a:t>
            </a:r>
            <a:endParaRPr kumimoji="1" lang="zh-CN" altLang="en-US" dirty="0"/>
          </a:p>
        </p:txBody>
      </p:sp>
    </p:spTree>
    <p:extLst>
      <p:ext uri="{BB962C8B-B14F-4D97-AF65-F5344CB8AC3E}">
        <p14:creationId xmlns:p14="http://schemas.microsoft.com/office/powerpoint/2010/main" val="708919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sp>
        <p:nvSpPr>
          <p:cNvPr id="3" name="内容占位符 2"/>
          <p:cNvSpPr>
            <a:spLocks noGrp="1"/>
          </p:cNvSpPr>
          <p:nvPr>
            <p:ph idx="1"/>
          </p:nvPr>
        </p:nvSpPr>
        <p:spPr/>
        <p:txBody>
          <a:bodyPr/>
          <a:lstStyle/>
          <a:p>
            <a:r>
              <a:rPr kumimoji="1" lang="en-US" altLang="zh-CN" dirty="0" smtClean="0"/>
              <a:t>What is cloud computing?</a:t>
            </a:r>
          </a:p>
          <a:p>
            <a:pPr lvl="1"/>
            <a:r>
              <a:rPr kumimoji="1" lang="en-US" altLang="zh-CN" dirty="0" smtClean="0"/>
              <a:t>Server, storage, network, software technologies be purchased over the internet </a:t>
            </a:r>
          </a:p>
          <a:p>
            <a:pPr lvl="1"/>
            <a:r>
              <a:rPr kumimoji="1" lang="en-US" altLang="zh-CN" dirty="0" smtClean="0"/>
              <a:t>As and when required</a:t>
            </a:r>
          </a:p>
          <a:p>
            <a:pPr lvl="1"/>
            <a:r>
              <a:rPr kumimoji="1" lang="en-US" altLang="zh-CN" dirty="0" smtClean="0"/>
              <a:t>Just like utility</a:t>
            </a:r>
            <a:endParaRPr kumimoji="1" lang="zh-CN" altLang="en-US" dirty="0"/>
          </a:p>
        </p:txBody>
      </p:sp>
    </p:spTree>
    <p:extLst>
      <p:ext uri="{BB962C8B-B14F-4D97-AF65-F5344CB8AC3E}">
        <p14:creationId xmlns:p14="http://schemas.microsoft.com/office/powerpoint/2010/main" val="24280518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sp>
        <p:nvSpPr>
          <p:cNvPr id="3" name="内容占位符 2"/>
          <p:cNvSpPr>
            <a:spLocks noGrp="1"/>
          </p:cNvSpPr>
          <p:nvPr>
            <p:ph idx="1"/>
          </p:nvPr>
        </p:nvSpPr>
        <p:spPr/>
        <p:txBody>
          <a:bodyPr/>
          <a:lstStyle/>
          <a:p>
            <a:r>
              <a:rPr kumimoji="1" lang="en-US" altLang="zh-CN" dirty="0" smtClean="0"/>
              <a:t>What are the benefits</a:t>
            </a:r>
          </a:p>
          <a:p>
            <a:pPr lvl="1"/>
            <a:r>
              <a:rPr kumimoji="1" lang="en-US" altLang="zh-CN" dirty="0" smtClean="0"/>
              <a:t>No capital expenditure or complexity of maintenance </a:t>
            </a:r>
          </a:p>
          <a:p>
            <a:pPr lvl="1"/>
            <a:endParaRPr kumimoji="1" lang="zh-CN" altLang="en-US" dirty="0"/>
          </a:p>
        </p:txBody>
      </p:sp>
      <p:pic>
        <p:nvPicPr>
          <p:cNvPr id="4" name="图片 3" descr="43088_origin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89476" y="2606038"/>
            <a:ext cx="5267406" cy="3510726"/>
          </a:xfrm>
          <a:prstGeom prst="rect">
            <a:avLst/>
          </a:prstGeom>
        </p:spPr>
      </p:pic>
    </p:spTree>
    <p:extLst>
      <p:ext uri="{BB962C8B-B14F-4D97-AF65-F5344CB8AC3E}">
        <p14:creationId xmlns:p14="http://schemas.microsoft.com/office/powerpoint/2010/main" val="19888494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sp>
        <p:nvSpPr>
          <p:cNvPr id="3" name="内容占位符 2"/>
          <p:cNvSpPr>
            <a:spLocks noGrp="1"/>
          </p:cNvSpPr>
          <p:nvPr>
            <p:ph idx="1"/>
          </p:nvPr>
        </p:nvSpPr>
        <p:spPr/>
        <p:txBody>
          <a:bodyPr/>
          <a:lstStyle/>
          <a:p>
            <a:r>
              <a:rPr kumimoji="1" lang="en-US" altLang="zh-CN" dirty="0" smtClean="0"/>
              <a:t>What are the benefits</a:t>
            </a:r>
          </a:p>
          <a:p>
            <a:pPr lvl="1"/>
            <a:r>
              <a:rPr kumimoji="1" lang="en-US" altLang="zh-CN" dirty="0" smtClean="0"/>
              <a:t>No capital expenditure or complexity of maintenance</a:t>
            </a:r>
          </a:p>
          <a:p>
            <a:pPr lvl="1"/>
            <a:r>
              <a:rPr kumimoji="1" lang="en-US" altLang="zh-CN" dirty="0" smtClean="0"/>
              <a:t>Shorter time to market </a:t>
            </a:r>
          </a:p>
          <a:p>
            <a:pPr lvl="1"/>
            <a:r>
              <a:rPr kumimoji="1" lang="en-US" altLang="zh-CN" dirty="0" smtClean="0"/>
              <a:t>Scalability</a:t>
            </a:r>
          </a:p>
          <a:p>
            <a:pPr lvl="1"/>
            <a:r>
              <a:rPr kumimoji="1" lang="en-US" altLang="zh-CN" dirty="0" smtClean="0"/>
              <a:t>Flexibility</a:t>
            </a:r>
          </a:p>
          <a:p>
            <a:pPr lvl="1"/>
            <a:endParaRPr kumimoji="1" lang="en-US" altLang="zh-CN" dirty="0" smtClean="0"/>
          </a:p>
          <a:p>
            <a:pPr lvl="1"/>
            <a:endParaRPr kumimoji="1" lang="zh-CN" altLang="en-US" dirty="0"/>
          </a:p>
        </p:txBody>
      </p:sp>
    </p:spTree>
    <p:extLst>
      <p:ext uri="{BB962C8B-B14F-4D97-AF65-F5344CB8AC3E}">
        <p14:creationId xmlns:p14="http://schemas.microsoft.com/office/powerpoint/2010/main" val="12153214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sp>
        <p:nvSpPr>
          <p:cNvPr id="3" name="内容占位符 2"/>
          <p:cNvSpPr>
            <a:spLocks noGrp="1"/>
          </p:cNvSpPr>
          <p:nvPr>
            <p:ph idx="1"/>
          </p:nvPr>
        </p:nvSpPr>
        <p:spPr/>
        <p:txBody>
          <a:bodyPr/>
          <a:lstStyle/>
          <a:p>
            <a:r>
              <a:rPr kumimoji="1" lang="en-US" altLang="zh-CN" dirty="0" smtClean="0"/>
              <a:t>Delivery model</a:t>
            </a:r>
          </a:p>
          <a:p>
            <a:endParaRPr kumimoji="1" lang="zh-CN" altLang="en-US" dirty="0"/>
          </a:p>
        </p:txBody>
      </p:sp>
      <p:pic>
        <p:nvPicPr>
          <p:cNvPr id="4" name="图片 3" descr="image05.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9181" y="2146796"/>
            <a:ext cx="5700874" cy="3948854"/>
          </a:xfrm>
          <a:prstGeom prst="rect">
            <a:avLst/>
          </a:prstGeom>
        </p:spPr>
      </p:pic>
    </p:spTree>
    <p:extLst>
      <p:ext uri="{BB962C8B-B14F-4D97-AF65-F5344CB8AC3E}">
        <p14:creationId xmlns:p14="http://schemas.microsoft.com/office/powerpoint/2010/main" val="4142067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sp>
        <p:nvSpPr>
          <p:cNvPr id="3" name="内容占位符 2"/>
          <p:cNvSpPr>
            <a:spLocks noGrp="1"/>
          </p:cNvSpPr>
          <p:nvPr>
            <p:ph idx="1"/>
          </p:nvPr>
        </p:nvSpPr>
        <p:spPr/>
        <p:txBody>
          <a:bodyPr/>
          <a:lstStyle/>
          <a:p>
            <a:r>
              <a:rPr kumimoji="1" lang="en-US" altLang="zh-CN" dirty="0" smtClean="0"/>
              <a:t>Challenges</a:t>
            </a:r>
          </a:p>
          <a:p>
            <a:pPr lvl="1"/>
            <a:r>
              <a:rPr kumimoji="1" lang="en-US" altLang="zh-CN" dirty="0"/>
              <a:t>Heterogeneous platform</a:t>
            </a:r>
          </a:p>
          <a:p>
            <a:pPr lvl="1"/>
            <a:r>
              <a:rPr kumimoji="1" lang="en-US" altLang="zh-CN" dirty="0"/>
              <a:t>Distributed web services</a:t>
            </a:r>
          </a:p>
          <a:p>
            <a:pPr marL="349250" lvl="1" indent="0">
              <a:buNone/>
            </a:pPr>
            <a:endParaRPr kumimoji="1" lang="en-US" altLang="zh-CN" dirty="0"/>
          </a:p>
          <a:p>
            <a:pPr lvl="1"/>
            <a:endParaRPr kumimoji="1" lang="en-US" altLang="zh-CN" dirty="0" smtClean="0"/>
          </a:p>
          <a:p>
            <a:pPr marL="349250" lvl="1" indent="0">
              <a:buNone/>
            </a:pPr>
            <a:endParaRPr kumimoji="1" lang="en-US" altLang="zh-CN" dirty="0" smtClean="0"/>
          </a:p>
          <a:p>
            <a:r>
              <a:rPr kumimoji="1" lang="en-US" altLang="zh-CN" dirty="0" smtClean="0"/>
              <a:t>SDLC needs cloud provider in every stage</a:t>
            </a:r>
          </a:p>
          <a:p>
            <a:pPr lvl="1"/>
            <a:endParaRPr kumimoji="1" lang="en-US" altLang="zh-CN" dirty="0"/>
          </a:p>
          <a:p>
            <a:pPr lvl="1"/>
            <a:endParaRPr kumimoji="1" lang="en-US" altLang="zh-CN" dirty="0" smtClean="0"/>
          </a:p>
        </p:txBody>
      </p:sp>
      <p:sp>
        <p:nvSpPr>
          <p:cNvPr id="4" name="下箭头 3"/>
          <p:cNvSpPr/>
          <p:nvPr/>
        </p:nvSpPr>
        <p:spPr>
          <a:xfrm>
            <a:off x="3766555" y="3019165"/>
            <a:ext cx="1010187" cy="12987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400" dirty="0" smtClean="0"/>
              <a:t>Extreme Cloud Programming</a:t>
            </a:r>
            <a:endParaRPr kumimoji="1" lang="zh-CN" altLang="en-US" sz="4400" dirty="0"/>
          </a:p>
        </p:txBody>
      </p:sp>
      <p:pic>
        <p:nvPicPr>
          <p:cNvPr id="6" name="内容占位符 5" descr="Screen Shot 2013-10-21 at 4.10.29 PM.png"/>
          <p:cNvPicPr>
            <a:picLocks noGrp="1" noChangeAspect="1"/>
          </p:cNvPicPr>
          <p:nvPr>
            <p:ph idx="1"/>
          </p:nvPr>
        </p:nvPicPr>
        <p:blipFill>
          <a:blip r:embed="rId3" cstate="email">
            <a:extLst>
              <a:ext uri="{28A0092B-C50C-407E-A947-70E740481C1C}">
                <a14:useLocalDpi xmlns:a14="http://schemas.microsoft.com/office/drawing/2010/main" val="0"/>
              </a:ext>
            </a:extLst>
          </a:blip>
          <a:srcRect l="-7497" r="-7497"/>
          <a:stretch>
            <a:fillRect/>
          </a:stretch>
        </p:blipFill>
        <p:spPr>
          <a:xfrm>
            <a:off x="0" y="1751886"/>
            <a:ext cx="4501662" cy="2431217"/>
          </a:xfrm>
        </p:spPr>
      </p:pic>
      <p:pic>
        <p:nvPicPr>
          <p:cNvPr id="7" name="图片 6" descr="Screen Shot 2013-10-21 at 4.11.05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42763" y="3363344"/>
            <a:ext cx="4147906" cy="2788973"/>
          </a:xfrm>
          <a:prstGeom prst="rect">
            <a:avLst/>
          </a:prstGeom>
        </p:spPr>
      </p:pic>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400" dirty="0" smtClean="0"/>
              <a:t>Extreme Cloud Programming</a:t>
            </a:r>
            <a:endParaRPr kumimoji="1" lang="zh-CN" altLang="en-US" sz="4400" dirty="0"/>
          </a:p>
        </p:txBody>
      </p:sp>
      <p:pic>
        <p:nvPicPr>
          <p:cNvPr id="4" name="内容占位符 3" descr="Screen Shot 2013-10-21 at 4.35.19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28999" r="-28999"/>
          <a:stretch>
            <a:fillRect/>
          </a:stretch>
        </p:blipFill>
        <p:spPr>
          <a:xfrm>
            <a:off x="549275" y="1600200"/>
            <a:ext cx="8042275" cy="4343400"/>
          </a:xfrm>
        </p:spPr>
      </p:pic>
    </p:spTree>
    <p:extLst>
      <p:ext uri="{BB962C8B-B14F-4D97-AF65-F5344CB8AC3E}">
        <p14:creationId xmlns:p14="http://schemas.microsoft.com/office/powerpoint/2010/main" val="31102006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400" dirty="0" smtClean="0"/>
              <a:t>Extreme Cloud Programming</a:t>
            </a:r>
            <a:endParaRPr kumimoji="1" lang="zh-CN" altLang="en-US" sz="4400" dirty="0"/>
          </a:p>
        </p:txBody>
      </p:sp>
      <p:sp>
        <p:nvSpPr>
          <p:cNvPr id="3" name="内容占位符 2"/>
          <p:cNvSpPr>
            <a:spLocks noGrp="1"/>
          </p:cNvSpPr>
          <p:nvPr>
            <p:ph idx="1"/>
          </p:nvPr>
        </p:nvSpPr>
        <p:spPr/>
        <p:txBody>
          <a:bodyPr/>
          <a:lstStyle/>
          <a:p>
            <a:r>
              <a:rPr kumimoji="1" lang="en-US" altLang="zh-CN" dirty="0" smtClean="0"/>
              <a:t>Effort estimation of SW development </a:t>
            </a:r>
          </a:p>
          <a:p>
            <a:pPr lvl="1"/>
            <a:r>
              <a:rPr kumimoji="1" lang="en-US" altLang="zh-CN" dirty="0" smtClean="0"/>
              <a:t>Constructive cost estimation model (COCOMO)</a:t>
            </a:r>
          </a:p>
          <a:p>
            <a:pPr lvl="1"/>
            <a:endParaRPr kumimoji="1" lang="zh-CN" altLang="en-US" dirty="0"/>
          </a:p>
        </p:txBody>
      </p:sp>
      <p:pic>
        <p:nvPicPr>
          <p:cNvPr id="5" name="图片 4" descr="Screen Shot 2013-10-21 at 4.39.3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8238" y="2598532"/>
            <a:ext cx="5575687" cy="863660"/>
          </a:xfrm>
          <a:prstGeom prst="rect">
            <a:avLst/>
          </a:prstGeom>
        </p:spPr>
      </p:pic>
      <p:pic>
        <p:nvPicPr>
          <p:cNvPr id="6" name="图片 5" descr="Screen Shot 2013-10-21 at 4.40.2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8238" y="3842375"/>
            <a:ext cx="5461379" cy="1435200"/>
          </a:xfrm>
          <a:prstGeom prst="rect">
            <a:avLst/>
          </a:prstGeom>
        </p:spPr>
      </p:pic>
    </p:spTree>
    <p:extLst>
      <p:ext uri="{BB962C8B-B14F-4D97-AF65-F5344CB8AC3E}">
        <p14:creationId xmlns:p14="http://schemas.microsoft.com/office/powerpoint/2010/main" val="31102006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400" dirty="0" smtClean="0"/>
              <a:t>Extreme Cloud Programming</a:t>
            </a:r>
            <a:endParaRPr kumimoji="1" lang="zh-CN" altLang="en-US" sz="4400" dirty="0"/>
          </a:p>
        </p:txBody>
      </p:sp>
      <p:pic>
        <p:nvPicPr>
          <p:cNvPr id="5" name="内容占位符 4" descr="Screen Shot 2013-10-21 at 4.42.51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352" b="-352"/>
          <a:stretch>
            <a:fillRect/>
          </a:stretch>
        </p:blipFill>
        <p:spPr/>
      </p:pic>
    </p:spTree>
    <p:extLst>
      <p:ext uri="{BB962C8B-B14F-4D97-AF65-F5344CB8AC3E}">
        <p14:creationId xmlns:p14="http://schemas.microsoft.com/office/powerpoint/2010/main" val="7197255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400" dirty="0" smtClean="0"/>
              <a:t>Extreme Cloud Programming</a:t>
            </a:r>
            <a:endParaRPr kumimoji="1" lang="zh-CN" altLang="en-US" sz="4400" dirty="0"/>
          </a:p>
        </p:txBody>
      </p:sp>
      <p:pic>
        <p:nvPicPr>
          <p:cNvPr id="5" name="内容占位符 4" descr="Screen Shot 2013-10-21 at 4.43.23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1866" r="-1866"/>
          <a:stretch>
            <a:fillRect/>
          </a:stretch>
        </p:blipFill>
        <p:spPr/>
      </p:pic>
    </p:spTree>
    <p:extLst>
      <p:ext uri="{BB962C8B-B14F-4D97-AF65-F5344CB8AC3E}">
        <p14:creationId xmlns:p14="http://schemas.microsoft.com/office/powerpoint/2010/main" val="719725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t>Introduction</a:t>
            </a:r>
          </a:p>
          <a:p>
            <a:r>
              <a:rPr kumimoji="1" lang="en-US" altLang="zh-CN" dirty="0" smtClean="0"/>
              <a:t>Contribution</a:t>
            </a:r>
          </a:p>
          <a:p>
            <a:r>
              <a:rPr kumimoji="1" lang="en-US" altLang="zh-CN" dirty="0" smtClean="0"/>
              <a:t>Semantic Web and Cloud Computing</a:t>
            </a:r>
          </a:p>
          <a:p>
            <a:pPr lvl="1"/>
            <a:r>
              <a:rPr kumimoji="1" lang="en-US" altLang="zh-CN" dirty="0" smtClean="0"/>
              <a:t>Background</a:t>
            </a:r>
          </a:p>
          <a:p>
            <a:pPr lvl="1"/>
            <a:r>
              <a:rPr kumimoji="1" lang="en-US" altLang="zh-CN" dirty="0" smtClean="0"/>
              <a:t>Benefits</a:t>
            </a:r>
          </a:p>
          <a:p>
            <a:pPr lvl="1"/>
            <a:r>
              <a:rPr kumimoji="1" lang="en-US" altLang="zh-CN" dirty="0" smtClean="0"/>
              <a:t>Challenges</a:t>
            </a:r>
            <a:endParaRPr kumimoji="1" lang="en-US" altLang="zh-CN" dirty="0"/>
          </a:p>
          <a:p>
            <a:r>
              <a:rPr kumimoji="1" lang="en-US" altLang="zh-CN" dirty="0" smtClean="0"/>
              <a:t>Solution </a:t>
            </a:r>
          </a:p>
          <a:p>
            <a:r>
              <a:rPr kumimoji="1" lang="en-US" altLang="zh-CN" dirty="0" smtClean="0"/>
              <a:t>Conclusion</a:t>
            </a:r>
          </a:p>
        </p:txBody>
      </p:sp>
    </p:spTree>
    <p:extLst>
      <p:ext uri="{BB962C8B-B14F-4D97-AF65-F5344CB8AC3E}">
        <p14:creationId xmlns:p14="http://schemas.microsoft.com/office/powerpoint/2010/main" val="30024352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Conclusion</a:t>
            </a:r>
            <a:endParaRPr kumimoji="1" lang="zh-CN" altLang="en-US" dirty="0"/>
          </a:p>
        </p:txBody>
      </p:sp>
      <p:sp>
        <p:nvSpPr>
          <p:cNvPr id="3" name="内容占位符 2"/>
          <p:cNvSpPr>
            <a:spLocks noGrp="1"/>
          </p:cNvSpPr>
          <p:nvPr>
            <p:ph idx="1"/>
          </p:nvPr>
        </p:nvSpPr>
        <p:spPr/>
        <p:txBody>
          <a:bodyPr>
            <a:normAutofit lnSpcReduction="10000"/>
          </a:bodyPr>
          <a:lstStyle/>
          <a:p>
            <a:r>
              <a:rPr kumimoji="1" lang="en-US" altLang="zh-CN" dirty="0" smtClean="0"/>
              <a:t>Web service is a paradigm shift</a:t>
            </a:r>
          </a:p>
          <a:p>
            <a:r>
              <a:rPr kumimoji="1" lang="en-US" altLang="zh-CN" dirty="0" smtClean="0"/>
              <a:t>Automatic discovery and integration with web service will reduce the amount of work for SE</a:t>
            </a:r>
          </a:p>
          <a:p>
            <a:r>
              <a:rPr kumimoji="1" lang="en-US" altLang="zh-CN" dirty="0" smtClean="0"/>
              <a:t>SW artifacts need to be semantic web ready</a:t>
            </a:r>
          </a:p>
          <a:p>
            <a:r>
              <a:rPr kumimoji="1" lang="en-US" altLang="zh-CN" dirty="0" smtClean="0"/>
              <a:t>SW engineers need to interact with cloud providers</a:t>
            </a:r>
          </a:p>
          <a:p>
            <a:pPr marL="0" indent="0">
              <a:buNone/>
            </a:pPr>
            <a:r>
              <a:rPr kumimoji="1" lang="en-US" altLang="zh-CN" dirty="0" smtClean="0"/>
              <a:t>Reference</a:t>
            </a:r>
          </a:p>
          <a:p>
            <a:pPr lvl="1"/>
            <a:r>
              <a:rPr lang="en-US" altLang="zh-CN" sz="1200" dirty="0" err="1"/>
              <a:t>Radha</a:t>
            </a:r>
            <a:r>
              <a:rPr lang="en-US" altLang="zh-CN" sz="1200" dirty="0"/>
              <a:t> </a:t>
            </a:r>
            <a:r>
              <a:rPr lang="en-US" altLang="zh-CN" sz="1200" dirty="0" err="1" smtClean="0"/>
              <a:t>Guha</a:t>
            </a:r>
            <a:r>
              <a:rPr lang="en-US" altLang="zh-CN" sz="1200" dirty="0" smtClean="0"/>
              <a:t>, “</a:t>
            </a:r>
            <a:r>
              <a:rPr kumimoji="1" lang="en-US" altLang="zh-CN" sz="1200" dirty="0" smtClean="0"/>
              <a:t>SOFTWARE </a:t>
            </a:r>
            <a:r>
              <a:rPr kumimoji="1" lang="en-US" altLang="zh-CN" sz="1200" dirty="0"/>
              <a:t>ENGINEERING ON SEMANTIC WEB AND CLOUD COMPUTING </a:t>
            </a:r>
            <a:r>
              <a:rPr kumimoji="1" lang="en-US" altLang="zh-CN" sz="1200" dirty="0" smtClean="0"/>
              <a:t>PLATFORM”, </a:t>
            </a:r>
            <a:r>
              <a:rPr lang="en-US" altLang="zh-CN" sz="1200" dirty="0" err="1"/>
              <a:t>people.cs.pitt.edu</a:t>
            </a:r>
            <a:r>
              <a:rPr lang="en-US" altLang="zh-CN" sz="1200" dirty="0"/>
              <a:t>/~</a:t>
            </a:r>
            <a:r>
              <a:rPr lang="en-US" altLang="zh-CN" sz="1200" dirty="0" err="1"/>
              <a:t>chang</a:t>
            </a:r>
            <a:r>
              <a:rPr lang="en-US" altLang="zh-CN" sz="1200" dirty="0"/>
              <a:t>/231/y11/papers/</a:t>
            </a:r>
            <a:r>
              <a:rPr lang="en-US" altLang="zh-CN" sz="1200" b="1" dirty="0" err="1" smtClean="0"/>
              <a:t>cloudS</a:t>
            </a:r>
            <a:r>
              <a:rPr lang="en-US" altLang="zh-CN" sz="1200" dirty="0" err="1" smtClean="0"/>
              <a:t>E.pdf</a:t>
            </a:r>
            <a:r>
              <a:rPr lang="en-US" altLang="zh-CN" sz="1200" dirty="0" smtClean="0"/>
              <a:t>, 2011</a:t>
            </a:r>
            <a:r>
              <a:rPr kumimoji="1" lang="en-US" altLang="zh-CN" sz="1200" dirty="0" smtClean="0"/>
              <a:t> </a:t>
            </a:r>
            <a:endParaRPr kumimoji="1" lang="en-US" altLang="zh-CN" sz="1200" dirty="0" smtClean="0"/>
          </a:p>
          <a:p>
            <a:pPr lvl="1"/>
            <a:r>
              <a:rPr lang="en-US" altLang="zh-CN" sz="1200" dirty="0" err="1"/>
              <a:t>Guha</a:t>
            </a:r>
            <a:r>
              <a:rPr lang="en-US" altLang="zh-CN" sz="1200" dirty="0"/>
              <a:t>, R.; Al-</a:t>
            </a:r>
            <a:r>
              <a:rPr lang="en-US" altLang="zh-CN" sz="1200" dirty="0" err="1"/>
              <a:t>Dabass</a:t>
            </a:r>
            <a:r>
              <a:rPr lang="en-US" altLang="zh-CN" sz="1200" dirty="0"/>
              <a:t>, D., "Impact of Web 2.0 and Cloud Computing Platform on Software Engineering," </a:t>
            </a:r>
            <a:r>
              <a:rPr lang="en-US" altLang="zh-CN" sz="1200" i="1" dirty="0"/>
              <a:t>Electronic System Design (ISED), 2010 International Symposium on</a:t>
            </a:r>
            <a:r>
              <a:rPr lang="en-US" altLang="zh-CN" sz="1200" dirty="0"/>
              <a:t> , vol., no., pp.213,218, 20-22 Dec. </a:t>
            </a:r>
            <a:r>
              <a:rPr lang="en-US" altLang="zh-CN" sz="1200" dirty="0" smtClean="0"/>
              <a:t>2010 </a:t>
            </a:r>
            <a:r>
              <a:rPr lang="fr-FR" altLang="zh-CN" sz="1200" dirty="0" err="1" smtClean="0"/>
              <a:t>doi</a:t>
            </a:r>
            <a:r>
              <a:rPr lang="fr-FR" altLang="zh-CN" sz="1200" dirty="0"/>
              <a:t>: 10.1109/ISED.2010.48</a:t>
            </a:r>
            <a:endParaRPr kumimoji="1" lang="zh-CN" altLang="en-US" sz="1200" dirty="0"/>
          </a:p>
        </p:txBody>
      </p:sp>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pPr marL="0" indent="0">
              <a:buNone/>
            </a:pPr>
            <a:endParaRPr kumimoji="1" lang="en-US" altLang="zh-CN" dirty="0" smtClean="0">
              <a:effectLst>
                <a:glow rad="228600">
                  <a:schemeClr val="accent4">
                    <a:satMod val="175000"/>
                    <a:alpha val="40000"/>
                  </a:schemeClr>
                </a:glow>
              </a:effectLst>
            </a:endParaRPr>
          </a:p>
          <a:p>
            <a:pPr marL="0" indent="0">
              <a:buNone/>
            </a:pPr>
            <a:endParaRPr kumimoji="1" lang="en-US" altLang="zh-CN" dirty="0">
              <a:effectLst>
                <a:glow rad="228600">
                  <a:schemeClr val="accent4">
                    <a:satMod val="175000"/>
                    <a:alpha val="40000"/>
                  </a:schemeClr>
                </a:glow>
              </a:effectLst>
            </a:endParaRPr>
          </a:p>
          <a:p>
            <a:pPr marL="0" indent="0">
              <a:buNone/>
            </a:pPr>
            <a:r>
              <a:rPr kumimoji="1" lang="en-US" altLang="zh-CN" sz="6000" dirty="0" smtClean="0">
                <a:effectLst>
                  <a:glow rad="228600">
                    <a:schemeClr val="accent4">
                      <a:satMod val="175000"/>
                      <a:alpha val="40000"/>
                    </a:schemeClr>
                  </a:glow>
                </a:effectLst>
              </a:rPr>
              <a:t>       Thank you!</a:t>
            </a:r>
            <a:endParaRPr kumimoji="1" lang="zh-CN" altLang="en-US" sz="6000" dirty="0">
              <a:effectLst>
                <a:glow rad="228600">
                  <a:schemeClr val="accent4">
                    <a:satMod val="175000"/>
                    <a:alpha val="40000"/>
                  </a:schemeClr>
                </a:glow>
              </a:effectLst>
            </a:endParaRPr>
          </a:p>
        </p:txBody>
      </p:sp>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sp>
        <p:nvSpPr>
          <p:cNvPr id="3" name="内容占位符 2"/>
          <p:cNvSpPr>
            <a:spLocks noGrp="1"/>
          </p:cNvSpPr>
          <p:nvPr>
            <p:ph idx="1"/>
          </p:nvPr>
        </p:nvSpPr>
        <p:spPr/>
        <p:txBody>
          <a:bodyPr/>
          <a:lstStyle/>
          <a:p>
            <a:r>
              <a:rPr kumimoji="1" lang="en-US" altLang="zh-CN" dirty="0" smtClean="0"/>
              <a:t>Public </a:t>
            </a:r>
            <a:r>
              <a:rPr kumimoji="1" lang="en-US" altLang="zh-CN" dirty="0" err="1" smtClean="0"/>
              <a:t>vs</a:t>
            </a:r>
            <a:r>
              <a:rPr kumimoji="1" lang="en-US" altLang="zh-CN" dirty="0" smtClean="0"/>
              <a:t> Private</a:t>
            </a:r>
          </a:p>
          <a:p>
            <a:endParaRPr kumimoji="1" lang="zh-CN" altLang="en-US" dirty="0"/>
          </a:p>
        </p:txBody>
      </p:sp>
      <p:pic>
        <p:nvPicPr>
          <p:cNvPr id="4" name="图片 3" descr="pp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281" y="2433363"/>
            <a:ext cx="5524500" cy="3098800"/>
          </a:xfrm>
          <a:prstGeom prst="rect">
            <a:avLst/>
          </a:prstGeom>
        </p:spPr>
      </p:pic>
    </p:spTree>
    <p:extLst>
      <p:ext uri="{BB962C8B-B14F-4D97-AF65-F5344CB8AC3E}">
        <p14:creationId xmlns:p14="http://schemas.microsoft.com/office/powerpoint/2010/main" val="242805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Paradigm Shift</a:t>
            </a:r>
            <a:endParaRPr kumimoji="1" lang="zh-CN" altLang="en-US" dirty="0"/>
          </a:p>
        </p:txBody>
      </p:sp>
      <p:sp>
        <p:nvSpPr>
          <p:cNvPr id="3" name="内容占位符 2"/>
          <p:cNvSpPr>
            <a:spLocks noGrp="1"/>
          </p:cNvSpPr>
          <p:nvPr>
            <p:ph idx="1"/>
          </p:nvPr>
        </p:nvSpPr>
        <p:spPr/>
        <p:txBody>
          <a:bodyPr/>
          <a:lstStyle/>
          <a:p>
            <a:r>
              <a:rPr kumimoji="1" lang="en-US" altLang="zh-CN" dirty="0" smtClean="0"/>
              <a:t>Web service</a:t>
            </a:r>
          </a:p>
          <a:p>
            <a:pPr lvl="1"/>
            <a:r>
              <a:rPr kumimoji="1" lang="en-US" altLang="zh-CN" dirty="0"/>
              <a:t>Semantic web</a:t>
            </a:r>
          </a:p>
          <a:p>
            <a:pPr lvl="1"/>
            <a:r>
              <a:rPr kumimoji="1" lang="en-US" altLang="zh-CN" dirty="0"/>
              <a:t>Cloud computing</a:t>
            </a:r>
            <a:endParaRPr kumimoji="1" lang="zh-CN" altLang="en-US" dirty="0"/>
          </a:p>
          <a:p>
            <a:endParaRPr kumimoji="1" lang="en-US" altLang="zh-CN" dirty="0" smtClean="0"/>
          </a:p>
        </p:txBody>
      </p:sp>
      <p:pic>
        <p:nvPicPr>
          <p:cNvPr id="4" name="图片 3" descr="Cloud-computing-300x2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87" y="2959101"/>
            <a:ext cx="3810000" cy="2984500"/>
          </a:xfrm>
          <a:prstGeom prst="rect">
            <a:avLst/>
          </a:prstGeom>
        </p:spPr>
      </p:pic>
    </p:spTree>
    <p:extLst>
      <p:ext uri="{BB962C8B-B14F-4D97-AF65-F5344CB8AC3E}">
        <p14:creationId xmlns:p14="http://schemas.microsoft.com/office/powerpoint/2010/main" val="36962430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Contribution</a:t>
            </a:r>
            <a:endParaRPr kumimoji="1" lang="zh-CN" altLang="en-US" dirty="0"/>
          </a:p>
        </p:txBody>
      </p:sp>
      <p:sp>
        <p:nvSpPr>
          <p:cNvPr id="3" name="内容占位符 2"/>
          <p:cNvSpPr>
            <a:spLocks noGrp="1"/>
          </p:cNvSpPr>
          <p:nvPr>
            <p:ph idx="1"/>
          </p:nvPr>
        </p:nvSpPr>
        <p:spPr/>
        <p:txBody>
          <a:bodyPr/>
          <a:lstStyle/>
          <a:p>
            <a:r>
              <a:rPr kumimoji="1" lang="en-US" altLang="zh-CN" dirty="0" smtClean="0"/>
              <a:t>Analyze the impact of semantic web and CC on SE</a:t>
            </a:r>
          </a:p>
          <a:p>
            <a:pPr lvl="1"/>
            <a:r>
              <a:rPr kumimoji="1" lang="en-US" altLang="zh-CN" dirty="0"/>
              <a:t>Benefits</a:t>
            </a:r>
          </a:p>
          <a:p>
            <a:pPr lvl="1"/>
            <a:r>
              <a:rPr kumimoji="1" lang="en-US" altLang="zh-CN" dirty="0" smtClean="0"/>
              <a:t>Challenges</a:t>
            </a:r>
          </a:p>
          <a:p>
            <a:r>
              <a:rPr kumimoji="1" lang="en-US" altLang="zh-CN" dirty="0" smtClean="0"/>
              <a:t>Propose an innovative agile process model</a:t>
            </a:r>
          </a:p>
          <a:p>
            <a:pPr lvl="1"/>
            <a:r>
              <a:rPr kumimoji="1" lang="en-US" altLang="zh-CN" dirty="0" smtClean="0"/>
              <a:t>Extreme cloud programming</a:t>
            </a:r>
          </a:p>
          <a:p>
            <a:pPr lvl="1"/>
            <a:endParaRPr kumimoji="1" lang="en-US" altLang="zh-CN" dirty="0" smtClean="0"/>
          </a:p>
        </p:txBody>
      </p:sp>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Semantic Web</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Web 1.0</a:t>
            </a:r>
          </a:p>
          <a:p>
            <a:pPr lvl="1"/>
            <a:r>
              <a:rPr kumimoji="1" lang="en-US" altLang="zh-CN" dirty="0" smtClean="0"/>
              <a:t>Static webpages</a:t>
            </a:r>
          </a:p>
          <a:p>
            <a:r>
              <a:rPr kumimoji="1" lang="en-US" altLang="zh-CN" dirty="0" smtClean="0"/>
              <a:t>Web 2.0</a:t>
            </a:r>
          </a:p>
          <a:p>
            <a:pPr lvl="1"/>
            <a:r>
              <a:rPr kumimoji="1" lang="en-US" altLang="zh-CN" dirty="0"/>
              <a:t>All </a:t>
            </a:r>
            <a:r>
              <a:rPr kumimoji="1" lang="en-US" altLang="zh-CN" dirty="0" smtClean="0"/>
              <a:t>resources </a:t>
            </a:r>
            <a:r>
              <a:rPr kumimoji="1" lang="en-US" altLang="zh-CN" dirty="0"/>
              <a:t>seen as </a:t>
            </a:r>
            <a:r>
              <a:rPr kumimoji="1" lang="en-US" altLang="zh-CN" dirty="0" smtClean="0"/>
              <a:t>data</a:t>
            </a:r>
          </a:p>
          <a:p>
            <a:pPr lvl="1"/>
            <a:r>
              <a:rPr kumimoji="1" lang="en-US" altLang="zh-CN" dirty="0" smtClean="0"/>
              <a:t>Interaction</a:t>
            </a:r>
          </a:p>
          <a:p>
            <a:r>
              <a:rPr kumimoji="1" lang="en-US" altLang="zh-CN" dirty="0" smtClean="0"/>
              <a:t>Web 3.0 (Semantic web)</a:t>
            </a:r>
          </a:p>
          <a:p>
            <a:pPr lvl="1"/>
            <a:r>
              <a:rPr kumimoji="1" lang="en-US" altLang="zh-CN" dirty="0" smtClean="0"/>
              <a:t>A global database of structured, linked data</a:t>
            </a:r>
          </a:p>
          <a:p>
            <a:pPr lvl="1"/>
            <a:r>
              <a:rPr kumimoji="1" lang="en-US" altLang="zh-CN" dirty="0" smtClean="0"/>
              <a:t>Both human consumption and machine processing</a:t>
            </a:r>
          </a:p>
          <a:p>
            <a:pPr lvl="1"/>
            <a:r>
              <a:rPr kumimoji="1" lang="en-US" altLang="zh-CN" dirty="0" smtClean="0"/>
              <a:t>Intelligent information</a:t>
            </a:r>
            <a:endParaRPr kumimoji="1" lang="zh-CN" altLang="en-US" dirty="0"/>
          </a:p>
        </p:txBody>
      </p:sp>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Semantic Web</a:t>
            </a:r>
            <a:endParaRPr kumimoji="1" lang="zh-CN" altLang="en-US" dirty="0"/>
          </a:p>
        </p:txBody>
      </p:sp>
      <p:sp>
        <p:nvSpPr>
          <p:cNvPr id="3" name="内容占位符 2"/>
          <p:cNvSpPr>
            <a:spLocks noGrp="1"/>
          </p:cNvSpPr>
          <p:nvPr>
            <p:ph idx="1"/>
          </p:nvPr>
        </p:nvSpPr>
        <p:spPr>
          <a:xfrm>
            <a:off x="549274" y="1600201"/>
            <a:ext cx="8181631" cy="4343400"/>
          </a:xfrm>
        </p:spPr>
        <p:txBody>
          <a:bodyPr/>
          <a:lstStyle/>
          <a:p>
            <a:r>
              <a:rPr kumimoji="1" lang="en-US" altLang="zh-CN" dirty="0" smtClean="0"/>
              <a:t>What are the benefits?</a:t>
            </a:r>
          </a:p>
          <a:p>
            <a:pPr lvl="1"/>
            <a:r>
              <a:rPr kumimoji="1" lang="en-US" altLang="zh-CN" dirty="0" smtClean="0"/>
              <a:t>Interoperability </a:t>
            </a:r>
          </a:p>
          <a:p>
            <a:pPr lvl="1"/>
            <a:r>
              <a:rPr kumimoji="1" lang="en-US" altLang="zh-CN" dirty="0" smtClean="0"/>
              <a:t>Reuse of existing components</a:t>
            </a:r>
          </a:p>
          <a:p>
            <a:pPr lvl="1"/>
            <a:endParaRPr kumimoji="1" lang="en-US" altLang="zh-CN" dirty="0"/>
          </a:p>
          <a:p>
            <a:pPr marL="349250" lvl="1" indent="0">
              <a:buNone/>
            </a:pPr>
            <a:endParaRPr kumimoji="1" lang="en-US" altLang="zh-CN" dirty="0" smtClean="0"/>
          </a:p>
          <a:p>
            <a:r>
              <a:rPr kumimoji="1" lang="en-US" altLang="zh-CN" dirty="0" smtClean="0"/>
              <a:t>What are the challenges?</a:t>
            </a:r>
          </a:p>
          <a:p>
            <a:pPr lvl="1"/>
            <a:r>
              <a:rPr kumimoji="1" lang="en-US" altLang="zh-CN" dirty="0" smtClean="0"/>
              <a:t>Everyone has to agree on the meaning of web contents</a:t>
            </a:r>
          </a:p>
          <a:p>
            <a:pPr lvl="1"/>
            <a:r>
              <a:rPr kumimoji="1" lang="en-US" altLang="zh-CN" dirty="0" smtClean="0"/>
              <a:t>Documentation and annotation</a:t>
            </a:r>
          </a:p>
          <a:p>
            <a:pPr lvl="1"/>
            <a:endParaRPr kumimoji="1" lang="en-US" altLang="zh-CN" dirty="0" smtClean="0"/>
          </a:p>
          <a:p>
            <a:pPr lvl="1"/>
            <a:endParaRPr kumimoji="1" lang="zh-CN" altLang="en-US" dirty="0"/>
          </a:p>
        </p:txBody>
      </p:sp>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Semantic Web</a:t>
            </a:r>
            <a:endParaRPr kumimoji="1" lang="zh-CN" altLang="en-US" dirty="0"/>
          </a:p>
        </p:txBody>
      </p:sp>
      <p:sp>
        <p:nvSpPr>
          <p:cNvPr id="3" name="内容占位符 2"/>
          <p:cNvSpPr>
            <a:spLocks noGrp="1"/>
          </p:cNvSpPr>
          <p:nvPr>
            <p:ph idx="1"/>
          </p:nvPr>
        </p:nvSpPr>
        <p:spPr/>
        <p:txBody>
          <a:bodyPr/>
          <a:lstStyle/>
          <a:p>
            <a:r>
              <a:rPr kumimoji="1" lang="en-US" altLang="zh-CN" dirty="0" smtClean="0"/>
              <a:t>Protocol stack</a:t>
            </a:r>
          </a:p>
          <a:p>
            <a:endParaRPr kumimoji="1" lang="zh-CN" altLang="en-US" dirty="0"/>
          </a:p>
        </p:txBody>
      </p:sp>
      <p:pic>
        <p:nvPicPr>
          <p:cNvPr id="4" name="图片 3" descr="sw-layerc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825" y="2552701"/>
            <a:ext cx="5080000" cy="3390900"/>
          </a:xfrm>
          <a:prstGeom prst="rect">
            <a:avLst/>
          </a:prstGeom>
        </p:spPr>
      </p:pic>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Semantic Web</a:t>
            </a:r>
            <a:endParaRPr kumimoji="1" lang="zh-CN" altLang="en-US" dirty="0"/>
          </a:p>
        </p:txBody>
      </p:sp>
      <p:sp>
        <p:nvSpPr>
          <p:cNvPr id="5" name="内容占位符 4"/>
          <p:cNvSpPr>
            <a:spLocks noGrp="1"/>
          </p:cNvSpPr>
          <p:nvPr>
            <p:ph idx="1"/>
          </p:nvPr>
        </p:nvSpPr>
        <p:spPr/>
        <p:txBody>
          <a:bodyPr/>
          <a:lstStyle/>
          <a:p>
            <a:r>
              <a:rPr kumimoji="1" lang="en-US" altLang="zh-CN" dirty="0" smtClean="0"/>
              <a:t>Linking open data cloud diagram (as of 2011)</a:t>
            </a:r>
          </a:p>
          <a:p>
            <a:endParaRPr kumimoji="1" lang="zh-CN" altLang="en-US" dirty="0"/>
          </a:p>
        </p:txBody>
      </p:sp>
      <p:pic>
        <p:nvPicPr>
          <p:cNvPr id="6" name="图片 5" descr="lod-cloud_colo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58575" y="2174312"/>
            <a:ext cx="6176574" cy="4072906"/>
          </a:xfrm>
          <a:prstGeom prst="rect">
            <a:avLst/>
          </a:prstGeom>
        </p:spPr>
      </p:pic>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Cloud Computing</a:t>
            </a:r>
            <a:endParaRPr kumimoji="1" lang="zh-CN" altLang="en-US" dirty="0"/>
          </a:p>
        </p:txBody>
      </p:sp>
      <p:pic>
        <p:nvPicPr>
          <p:cNvPr id="4" name="内容占位符 3" descr="Cloud Computing - People on Clouds.jpg"/>
          <p:cNvPicPr>
            <a:picLocks noGrp="1" noChangeAspect="1"/>
          </p:cNvPicPr>
          <p:nvPr>
            <p:ph idx="1"/>
          </p:nvPr>
        </p:nvPicPr>
        <p:blipFill>
          <a:blip r:embed="rId2" cstate="email">
            <a:extLst>
              <a:ext uri="{28A0092B-C50C-407E-A947-70E740481C1C}">
                <a14:useLocalDpi xmlns:a14="http://schemas.microsoft.com/office/drawing/2010/main" val="0"/>
              </a:ext>
            </a:extLst>
          </a:blip>
          <a:srcRect l="-15470" r="-15470"/>
          <a:stretch>
            <a:fillRect/>
          </a:stretch>
        </p:blipFill>
        <p:spPr>
          <a:xfrm>
            <a:off x="1039937" y="1956536"/>
            <a:ext cx="6954974" cy="3756180"/>
          </a:xfrm>
        </p:spPr>
      </p:pic>
    </p:spTree>
    <p:extLst>
      <p:ext uri="{BB962C8B-B14F-4D97-AF65-F5344CB8AC3E}">
        <p14:creationId xmlns:p14="http://schemas.microsoft.com/office/powerpoint/2010/main" val="751682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微风">
  <a:themeElements>
    <a:clrScheme name="微风">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微风">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微风">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微风.thmx</Template>
  <TotalTime>1016</TotalTime>
  <Words>834</Words>
  <Application>Microsoft Macintosh PowerPoint</Application>
  <PresentationFormat>全屏显示(4:3)</PresentationFormat>
  <Paragraphs>115</Paragraphs>
  <Slides>22</Slides>
  <Notes>9</Notes>
  <HiddenSlides>1</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微风</vt:lpstr>
      <vt:lpstr>Software engineering on semantic web and cloud computing platform</vt:lpstr>
      <vt:lpstr>Outline</vt:lpstr>
      <vt:lpstr>Paradigm Shift</vt:lpstr>
      <vt:lpstr>Contribution</vt:lpstr>
      <vt:lpstr>Semantic Web</vt:lpstr>
      <vt:lpstr>Semantic Web</vt:lpstr>
      <vt:lpstr>Semantic Web</vt:lpstr>
      <vt:lpstr>Semantic Web</vt:lpstr>
      <vt:lpstr>Cloud Computing</vt:lpstr>
      <vt:lpstr>Cloud Computing</vt:lpstr>
      <vt:lpstr>Cloud Computing</vt:lpstr>
      <vt:lpstr>Cloud Computing</vt:lpstr>
      <vt:lpstr>Cloud Computing</vt:lpstr>
      <vt:lpstr>Cloud Computing</vt:lpstr>
      <vt:lpstr>Extreme Cloud Programming</vt:lpstr>
      <vt:lpstr>Extreme Cloud Programming</vt:lpstr>
      <vt:lpstr>Extreme Cloud Programming</vt:lpstr>
      <vt:lpstr>Extreme Cloud Programming</vt:lpstr>
      <vt:lpstr>Extreme Cloud Programming</vt:lpstr>
      <vt:lpstr>Conclusion</vt:lpstr>
      <vt:lpstr>PowerPoint 演示文稿</vt:lpstr>
      <vt:lpstr>Cloud Computing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on semantic web and cloud computing platform</dc:title>
  <dc:creator>Michael</dc:creator>
  <cp:lastModifiedBy>Michael</cp:lastModifiedBy>
  <cp:revision>34</cp:revision>
  <dcterms:created xsi:type="dcterms:W3CDTF">2013-10-21T17:54:58Z</dcterms:created>
  <dcterms:modified xsi:type="dcterms:W3CDTF">2013-10-24T13:55:41Z</dcterms:modified>
</cp:coreProperties>
</file>