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mc:PreserveAttributes="mv:*" mc:Ignorable="mv">
  <p:sldMasterIdLst>
    <p:sldMasterId id="2147483654" r:id="rId4"/>
  </p:sldMasterIdLst>
  <p:notesMasterIdLst>
    <p:notesMasterId r:id="rId5"/>
  </p:notesMasterIdLst>
  <p:sldIdLst>
    <p:sldId id="256" r:id="rId6"/>
  </p:sldIdLst>
  <p:sldSz cy="68580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arget="presProps.xml" Type="http://schemas.openxmlformats.org/officeDocument/2006/relationships/presProps" Id="rId2"/><Relationship Target="theme/theme2.xml" Type="http://schemas.openxmlformats.org/officeDocument/2006/relationships/theme" Id="rId1"/><Relationship Target="slideMasters/slideMaster1.xml" Type="http://schemas.openxmlformats.org/officeDocument/2006/relationships/slideMaster" Id="rId4"/><Relationship Target="tableStyles.xml" Type="http://schemas.openxmlformats.org/officeDocument/2006/relationships/tableStyles" Id="rId3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/Relationships>
</file>

<file path=ppt/notesMasters/_rels/notesMaster1.xml.rels><?xml version="1.0" encoding="UTF-8" standalone="yes"?><Relationships xmlns="http://schemas.openxmlformats.org/package/2006/relationships"><Relationship Target="../theme/theme1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y="685800" x="1714753"/>
            <a:ext cy="3429000" cx="34293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6" name="Shape 3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7" name="Shape 37"/>
          <p:cNvSpPr/>
          <p:nvPr>
            <p:ph idx="2" type="sldImg"/>
          </p:nvPr>
        </p:nvSpPr>
        <p:spPr>
          <a:xfrm>
            <a:off y="685800" x="1714753"/>
            <a:ext cy="3429000" cx="34293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8" name="Shape 3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7" name="Shape 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" name="Shape 8"/>
          <p:cNvSpPr/>
          <p:nvPr/>
        </p:nvSpPr>
        <p:spPr>
          <a:xfrm>
            <a:off y="0" x="0"/>
            <a:ext cy="4691399" cx="9144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cxnSp>
        <p:nvCxnSpPr>
          <p:cNvPr id="9" name="Shape 9"/>
          <p:cNvCxnSpPr/>
          <p:nvPr/>
        </p:nvCxnSpPr>
        <p:spPr>
          <a:xfrm>
            <a:off y="4662139" x="0"/>
            <a:ext cy="0" cx="9144000"/>
          </a:xfrm>
          <a:prstGeom prst="straightConnector1">
            <a:avLst/>
          </a:prstGeom>
          <a:noFill/>
          <a:ln w="57150" cap="flat">
            <a:solidFill>
              <a:srgbClr val="000000">
                <a:alpha val="14901"/>
              </a:srgbClr>
            </a:solidFill>
            <a:prstDash val="solid"/>
            <a:round/>
            <a:headEnd w="med" len="med" type="none"/>
            <a:tailEnd w="med" len="med" type="none"/>
          </a:ln>
        </p:spPr>
      </p:cxnSp>
      <p:sp>
        <p:nvSpPr>
          <p:cNvPr id="10" name="Shape 10"/>
          <p:cNvSpPr txBox="1"/>
          <p:nvPr>
            <p:ph type="ctrTitle"/>
          </p:nvPr>
        </p:nvSpPr>
        <p:spPr>
          <a:xfrm>
            <a:off y="2490375" x="685800"/>
            <a:ext cy="2198400" cx="77724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 indent="457200">
              <a:buSzPct val="100000"/>
              <a:defRPr sz="7200"/>
            </a:lvl1pPr>
            <a:lvl2pPr indent="457200">
              <a:buSzPct val="100000"/>
              <a:defRPr sz="7200"/>
            </a:lvl2pPr>
            <a:lvl3pPr indent="457200">
              <a:buSzPct val="100000"/>
              <a:defRPr sz="7200"/>
            </a:lvl3pPr>
            <a:lvl4pPr indent="457200">
              <a:buSzPct val="100000"/>
              <a:defRPr sz="7200"/>
            </a:lvl4pPr>
            <a:lvl5pPr indent="457200">
              <a:buSzPct val="100000"/>
              <a:defRPr sz="7200"/>
            </a:lvl5pPr>
            <a:lvl6pPr indent="457200">
              <a:buSzPct val="100000"/>
              <a:defRPr sz="7200"/>
            </a:lvl6pPr>
            <a:lvl7pPr indent="457200">
              <a:buSzPct val="100000"/>
              <a:defRPr sz="7200"/>
            </a:lvl7pPr>
            <a:lvl8pPr indent="457200">
              <a:buSzPct val="100000"/>
              <a:defRPr sz="7200"/>
            </a:lvl8pPr>
            <a:lvl9pPr indent="457200">
              <a:buSzPct val="100000"/>
              <a:defRPr sz="7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y="4836035" x="685800"/>
            <a:ext cy="1032599" cx="77724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marL="0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indent="1905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indent="1905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indent="1905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indent="1905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indent="1905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indent="1905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indent="1905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indent="1905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2" name="Shape 1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" name="Shape 13"/>
          <p:cNvSpPr/>
          <p:nvPr/>
        </p:nvSpPr>
        <p:spPr>
          <a:xfrm>
            <a:off y="0" x="0"/>
            <a:ext cy="1532999" cx="9144000"/>
          </a:xfrm>
          <a:prstGeom prst="rect">
            <a:avLst/>
          </a:prstGeom>
          <a:solidFill>
            <a:srgbClr val="2388DB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cxnSp>
        <p:nvCxnSpPr>
          <p:cNvPr id="14" name="Shape 14"/>
          <p:cNvCxnSpPr/>
          <p:nvPr/>
        </p:nvCxnSpPr>
        <p:spPr>
          <a:xfrm>
            <a:off y="1503833" x="0"/>
            <a:ext cy="0" cx="9144000"/>
          </a:xfrm>
          <a:prstGeom prst="straightConnector1">
            <a:avLst/>
          </a:prstGeom>
          <a:noFill/>
          <a:ln w="57150" cap="flat">
            <a:solidFill>
              <a:srgbClr val="000000">
                <a:alpha val="14901"/>
              </a:srgbClr>
            </a:solidFill>
            <a:prstDash val="solid"/>
            <a:round/>
            <a:headEnd w="med" len="med" type="none"/>
            <a:tailEnd w="med" len="med" type="none"/>
          </a:ln>
        </p:spPr>
      </p:cxnSp>
      <p:sp>
        <p:nvSpPr>
          <p:cNvPr id="15" name="Shape 1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16" name="Shape 16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17" name="Shape 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" name="Shape 18"/>
          <p:cNvSpPr/>
          <p:nvPr/>
        </p:nvSpPr>
        <p:spPr>
          <a:xfrm>
            <a:off y="0" x="0"/>
            <a:ext cy="1532999" cx="9144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cxnSp>
        <p:nvCxnSpPr>
          <p:cNvPr id="19" name="Shape 19"/>
          <p:cNvCxnSpPr/>
          <p:nvPr/>
        </p:nvCxnSpPr>
        <p:spPr>
          <a:xfrm>
            <a:off y="1503833" x="0"/>
            <a:ext cy="0" cx="9144000"/>
          </a:xfrm>
          <a:prstGeom prst="straightConnector1">
            <a:avLst/>
          </a:prstGeom>
          <a:noFill/>
          <a:ln w="57150" cap="flat">
            <a:solidFill>
              <a:srgbClr val="000000">
                <a:alpha val="14901"/>
              </a:srgbClr>
            </a:solidFill>
            <a:prstDash val="solid"/>
            <a:round/>
            <a:headEnd w="med" len="med" type="none"/>
            <a:tailEnd w="med" len="med" type="none"/>
          </a:ln>
        </p:spPr>
      </p:cxnSp>
      <p:sp>
        <p:nvSpPr>
          <p:cNvPr id="20" name="Shape 20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21" name="Shape 21"/>
          <p:cNvSpPr txBox="1"/>
          <p:nvPr>
            <p:ph idx="1" type="body"/>
          </p:nvPr>
        </p:nvSpPr>
        <p:spPr>
          <a:xfrm>
            <a:off y="1600200" x="457200"/>
            <a:ext cy="4967700" cx="39945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2" type="body"/>
          </p:nvPr>
        </p:nvSpPr>
        <p:spPr>
          <a:xfrm>
            <a:off y="1600200" x="4692273"/>
            <a:ext cy="4967700" cx="39945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3" name="Shape 2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4" name="Shape 24"/>
          <p:cNvSpPr/>
          <p:nvPr/>
        </p:nvSpPr>
        <p:spPr>
          <a:xfrm>
            <a:off y="0" x="0"/>
            <a:ext cy="1532999" cx="9144000"/>
          </a:xfrm>
          <a:prstGeom prst="rect">
            <a:avLst/>
          </a:prstGeom>
          <a:solidFill>
            <a:srgbClr val="2388DB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cxnSp>
        <p:nvCxnSpPr>
          <p:cNvPr id="25" name="Shape 25"/>
          <p:cNvCxnSpPr/>
          <p:nvPr/>
        </p:nvCxnSpPr>
        <p:spPr>
          <a:xfrm>
            <a:off y="1503833" x="0"/>
            <a:ext cy="0" cx="9144000"/>
          </a:xfrm>
          <a:prstGeom prst="straightConnector1">
            <a:avLst/>
          </a:prstGeom>
          <a:noFill/>
          <a:ln w="57150" cap="flat">
            <a:solidFill>
              <a:srgbClr val="000000">
                <a:alpha val="14901"/>
              </a:srgbClr>
            </a:solidFill>
            <a:prstDash val="solid"/>
            <a:round/>
            <a:headEnd w="med" len="med" type="none"/>
            <a:tailEnd w="med" len="med" type="none"/>
          </a:ln>
        </p:spPr>
      </p:cxnSp>
      <p:sp>
        <p:nvSpPr>
          <p:cNvPr id="26" name="Shape 26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27" name="Shape 2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8" name="Shape 28"/>
          <p:cNvSpPr txBox="1"/>
          <p:nvPr>
            <p:ph idx="1" type="body"/>
          </p:nvPr>
        </p:nvSpPr>
        <p:spPr>
          <a:xfrm>
            <a:off y="5875078" x="457200"/>
            <a:ext cy="692700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indent="-171450" marL="285750">
              <a:spcBef>
                <a:spcPts val="0"/>
              </a:spcBef>
              <a:buClr>
                <a:schemeClr val="dk2"/>
              </a:buClr>
              <a:buSzPct val="100000"/>
              <a:buNone/>
              <a:defRPr sz="1800">
                <a:solidFill>
                  <a:schemeClr val="dk2"/>
                </a:solidFill>
              </a:defRPr>
            </a:lvl1pPr>
          </a:lstStyle>
          <a:p/>
        </p:txBody>
      </p:sp>
      <p:sp>
        <p:nvSpPr>
          <p:cNvPr id="29" name="Shape 29"/>
          <p:cNvSpPr/>
          <p:nvPr/>
        </p:nvSpPr>
        <p:spPr>
          <a:xfrm>
            <a:off y="0" x="4274"/>
            <a:ext cy="5875200" cx="9144000"/>
          </a:xfrm>
          <a:prstGeom prst="rect">
            <a:avLst/>
          </a:prstGeom>
          <a:solidFill>
            <a:srgbClr val="2388DB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cxnSp>
        <p:nvCxnSpPr>
          <p:cNvPr id="30" name="Shape 30"/>
          <p:cNvCxnSpPr/>
          <p:nvPr/>
        </p:nvCxnSpPr>
        <p:spPr>
          <a:xfrm>
            <a:off y="5845828" x="0"/>
            <a:ext cy="0" cx="9144000"/>
          </a:xfrm>
          <a:prstGeom prst="straightConnector1">
            <a:avLst/>
          </a:prstGeom>
          <a:noFill/>
          <a:ln w="57150" cap="flat">
            <a:solidFill>
              <a:srgbClr val="000000">
                <a:alpha val="14901"/>
              </a:srgbClr>
            </a:solidFill>
            <a:prstDash val="solid"/>
            <a:round/>
            <a:headEnd w="med" len="med" type="none"/>
            <a:tailEnd w="med" len="med" type="none"/>
          </a:ln>
        </p:spPr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bg>
      <p:bgPr>
        <a:solidFill>
          <a:schemeClr val="dk2"/>
        </a:solidFill>
      </p:bgPr>
    </p:bg>
    <p:spTree>
      <p:nvGrpSpPr>
        <p:cNvPr id="31" name="Shape 31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2.xml" Type="http://schemas.openxmlformats.org/officeDocument/2006/relationships/slideLayout" Id="rId2"/><Relationship Target="../slideLayouts/slideLayout1.xml" Type="http://schemas.openxmlformats.org/officeDocument/2006/relationships/slideLayout" Id="rId1"/><Relationship Target="../slideLayouts/slideLayout4.xml" Type="http://schemas.openxmlformats.org/officeDocument/2006/relationships/slideLayout" Id="rId4"/><Relationship Target="../slideLayouts/slideLayout3.xml" Type="http://schemas.openxmlformats.org/officeDocument/2006/relationships/slideLayout" Id="rId3"/><Relationship Target="../slideLayouts/slideLayout6.xml" Type="http://schemas.openxmlformats.org/officeDocument/2006/relationships/slideLayout" Id="rId6"/><Relationship Target="../slideLayouts/slideLayout5.xml" Type="http://schemas.openxmlformats.org/officeDocument/2006/relationships/slideLayout" Id="rId5"/><Relationship Target="../theme/theme3.xml" Type="http://schemas.openxmlformats.org/officeDocument/2006/relationships/theme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" name="Shape 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 marL="0">
              <a:buClr>
                <a:schemeClr val="lt1"/>
              </a:buClr>
              <a:buSzPct val="100000"/>
              <a:buNone/>
              <a:defRPr b="1" sz="3600">
                <a:solidFill>
                  <a:schemeClr val="lt1"/>
                </a:solidFill>
              </a:defRPr>
            </a:lvl1pPr>
            <a:lvl2pPr indent="228600" marL="0">
              <a:buClr>
                <a:schemeClr val="lt1"/>
              </a:buClr>
              <a:buSzPct val="100000"/>
              <a:buNone/>
              <a:defRPr b="1" sz="3600">
                <a:solidFill>
                  <a:schemeClr val="lt1"/>
                </a:solidFill>
              </a:defRPr>
            </a:lvl2pPr>
            <a:lvl3pPr indent="228600" marL="0">
              <a:buClr>
                <a:schemeClr val="lt1"/>
              </a:buClr>
              <a:buSzPct val="100000"/>
              <a:buNone/>
              <a:defRPr b="1" sz="3600">
                <a:solidFill>
                  <a:schemeClr val="lt1"/>
                </a:solidFill>
              </a:defRPr>
            </a:lvl3pPr>
            <a:lvl4pPr indent="228600" marL="0">
              <a:buClr>
                <a:schemeClr val="lt1"/>
              </a:buClr>
              <a:buSzPct val="100000"/>
              <a:buNone/>
              <a:defRPr b="1" sz="3600">
                <a:solidFill>
                  <a:schemeClr val="lt1"/>
                </a:solidFill>
              </a:defRPr>
            </a:lvl4pPr>
            <a:lvl5pPr indent="228600" marL="0">
              <a:buClr>
                <a:schemeClr val="lt1"/>
              </a:buClr>
              <a:buSzPct val="100000"/>
              <a:buNone/>
              <a:defRPr b="1" sz="3600">
                <a:solidFill>
                  <a:schemeClr val="lt1"/>
                </a:solidFill>
              </a:defRPr>
            </a:lvl5pPr>
            <a:lvl6pPr indent="228600" marL="0">
              <a:buClr>
                <a:schemeClr val="lt1"/>
              </a:buClr>
              <a:buSzPct val="100000"/>
              <a:buNone/>
              <a:defRPr b="1" sz="3600">
                <a:solidFill>
                  <a:schemeClr val="lt1"/>
                </a:solidFill>
              </a:defRPr>
            </a:lvl6pPr>
            <a:lvl7pPr indent="228600" marL="0">
              <a:buClr>
                <a:schemeClr val="lt1"/>
              </a:buClr>
              <a:buSzPct val="100000"/>
              <a:buNone/>
              <a:defRPr b="1" sz="3600">
                <a:solidFill>
                  <a:schemeClr val="lt1"/>
                </a:solidFill>
              </a:defRPr>
            </a:lvl7pPr>
            <a:lvl8pPr indent="228600" marL="0">
              <a:buClr>
                <a:schemeClr val="lt1"/>
              </a:buClr>
              <a:buSzPct val="100000"/>
              <a:buNone/>
              <a:defRPr b="1" sz="3600">
                <a:solidFill>
                  <a:schemeClr val="lt1"/>
                </a:solidFill>
              </a:defRPr>
            </a:lvl8pPr>
            <a:lvl9pPr indent="228600" marL="0">
              <a:buClr>
                <a:schemeClr val="lt1"/>
              </a:buClr>
              <a:buSzPct val="100000"/>
              <a:buNone/>
              <a:defRPr b="1"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indent="-152400" marL="342900">
              <a:spcBef>
                <a:spcPts val="600"/>
              </a:spcBef>
              <a:buClr>
                <a:schemeClr val="dk1"/>
              </a:buClr>
              <a:buSzPct val="100000"/>
              <a:defRPr sz="3000">
                <a:solidFill>
                  <a:schemeClr val="dk1"/>
                </a:solidFill>
              </a:defRPr>
            </a:lvl1pPr>
            <a:lvl2pPr indent="-133350" marL="742950"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2pPr>
            <a:lvl3pPr indent="-76200" marL="1143000"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3pPr>
            <a:lvl4pPr indent="-114300" marL="16002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4pPr>
            <a:lvl5pPr indent="-114300" marL="20574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5pPr>
            <a:lvl6pPr indent="-114300" marL="25146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6pPr>
            <a:lvl7pPr indent="-114300" marL="29718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7pPr>
            <a:lvl8pPr indent="-114300" marL="34290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8pPr>
            <a:lvl9pPr indent="-114300" marL="38862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0.jpg" Type="http://schemas.openxmlformats.org/officeDocument/2006/relationships/image" Id="rId3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2" name="Shape 3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algn="ctr" rtl="0" lvl="0">
              <a:lnSpc>
                <a:spcPct val="120000"/>
              </a:lnSpc>
              <a:spcBef>
                <a:spcPts val="1000"/>
              </a:spcBef>
              <a:spcAft>
                <a:spcPts val="200"/>
              </a:spcAft>
              <a:buNone/>
            </a:pPr>
            <a:r>
              <a:rPr b="0" sz="2200" lang="en">
                <a:solidFill>
                  <a:srgbClr val="F3F3F3"/>
                </a:solidFill>
                <a:latin typeface="Trebuchet MS"/>
                <a:ea typeface="Trebuchet MS"/>
                <a:cs typeface="Trebuchet MS"/>
                <a:sym typeface="Trebuchet MS"/>
              </a:rPr>
              <a:t>Leap Motion Gesture Recognition And Rock-paper-scissors game</a:t>
            </a:r>
          </a:p>
        </p:txBody>
      </p:sp>
      <p:sp>
        <p:nvSpPr>
          <p:cNvPr id="34" name="Shape 34"/>
          <p:cNvSpPr txBox="1"/>
          <p:nvPr>
            <p:ph idx="1" type="body"/>
          </p:nvPr>
        </p:nvSpPr>
        <p:spPr>
          <a:xfrm>
            <a:off y="1600200" x="457200"/>
            <a:ext cy="4967700" cx="50823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42900" marL="45720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b="1" sz="1800" lang="en"/>
              <a:t>Milestone 2</a:t>
            </a:r>
          </a:p>
          <a:p>
            <a:pPr rtl="0" lvl="0">
              <a:lnSpc>
                <a:spcPct val="115000"/>
              </a:lnSpc>
              <a:spcBef>
                <a:spcPts val="0"/>
              </a:spcBef>
              <a:buNone/>
            </a:pPr>
            <a:r>
              <a:rPr sz="1800" lang="en"/>
              <a:t>	Preliminary algorithm to recognize hand shape: Based on several video frame and relative coordinates to tell which shape is( rock, paper, scissor)</a:t>
            </a:r>
          </a:p>
          <a:p>
            <a:r>
              <a:t/>
            </a:r>
          </a:p>
          <a:p>
            <a:pPr rtl="0" lvl="0">
              <a:lnSpc>
                <a:spcPct val="115000"/>
              </a:lnSpc>
              <a:spcBef>
                <a:spcPts val="0"/>
              </a:spcBef>
              <a:buNone/>
            </a:pPr>
            <a:r>
              <a:rPr sz="1800" lang="en"/>
              <a:t>	A simple UI for two player to play against each other. The program will recognize two hand shape and tell the winner.  </a:t>
            </a:r>
          </a:p>
          <a:p>
            <a:r>
              <a:t/>
            </a:r>
          </a:p>
          <a:p>
            <a:r>
              <a:t/>
            </a:r>
          </a:p>
          <a:p>
            <a:pPr rtl="0" lvl="0" indent="-342900" marL="45720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b="1" sz="1800" lang="en"/>
              <a:t>Following work</a:t>
            </a:r>
          </a:p>
          <a:p>
            <a:pPr rtl="0" lvl="0">
              <a:buNone/>
            </a:pPr>
            <a:r>
              <a:rPr sz="1800" lang="en"/>
              <a:t>	</a:t>
            </a:r>
            <a:r>
              <a:rPr sz="1800" lang="en">
                <a:latin typeface="Georgia"/>
                <a:ea typeface="Georgia"/>
                <a:cs typeface="Georgia"/>
                <a:sym typeface="Georgia"/>
              </a:rPr>
              <a:t>Tune up the algorithm and verify the algorithm the Developer's SIS testbed.</a:t>
            </a:r>
          </a:p>
        </p:txBody>
      </p:sp>
      <p:sp>
        <p:nvSpPr>
          <p:cNvPr id="35" name="Shape 35"/>
          <p:cNvSpPr/>
          <p:nvPr/>
        </p:nvSpPr>
        <p:spPr>
          <a:xfrm>
            <a:off y="1738625" x="5459975"/>
            <a:ext cy="2918650" cx="360450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xmlns:r="http://schemas.openxmlformats.org/officeDocument/2006/relationships" name="biz">
  <a:themeElements>
    <a:clrScheme name="Custom 233">
      <a:dk1>
        <a:srgbClr val="000000"/>
      </a:dk1>
      <a:lt1>
        <a:srgbClr val="FFFFFF"/>
      </a:lt1>
      <a:dk2>
        <a:srgbClr val="2388DB"/>
      </a:dk2>
      <a:lt2>
        <a:srgbClr val="BBD7F8"/>
      </a:lt2>
      <a:accent1>
        <a:srgbClr val="80B606"/>
      </a:accent1>
      <a:accent2>
        <a:srgbClr val="E29F1D"/>
      </a:accent2>
      <a:accent3>
        <a:srgbClr val="1D6FB2"/>
      </a:accent3>
      <a:accent4>
        <a:srgbClr val="3FAC98"/>
      </a:accent4>
      <a:accent5>
        <a:srgbClr val="5B57BB"/>
      </a:accent5>
      <a:accent6>
        <a:srgbClr val="D1505E"/>
      </a:accent6>
      <a:hlink>
        <a:srgbClr val="185DA2"/>
      </a:hlink>
      <a:folHlink>
        <a:srgbClr val="00487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