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3" r:id="rId2"/>
    <p:sldId id="264" r:id="rId3"/>
    <p:sldId id="265" r:id="rId4"/>
    <p:sldId id="266" r:id="rId5"/>
    <p:sldId id="267" r:id="rId6"/>
    <p:sldId id="269" r:id="rId7"/>
    <p:sldId id="270" r:id="rId8"/>
    <p:sldId id="268" r:id="rId9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12/3/2013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324" y="348445"/>
            <a:ext cx="2286001" cy="52074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---- Ping Lang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729" y="1079452"/>
            <a:ext cx="7107071" cy="6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Super Component of </a:t>
            </a:r>
            <a:r>
              <a:rPr lang="en-US" sz="3500" b="1" dirty="0">
                <a:solidFill>
                  <a:schemeClr val="accent5">
                    <a:lumMod val="75000"/>
                  </a:schemeClr>
                </a:solidFill>
              </a:rPr>
              <a:t>Blood Sugar </a:t>
            </a: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Monitor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9588" y="736552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-29001"/>
            <a:ext cx="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10600" y="6175185"/>
            <a:ext cx="411707" cy="228600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4772" y="348445"/>
            <a:ext cx="723900" cy="549607"/>
            <a:chOff x="152400" y="381000"/>
            <a:chExt cx="723900" cy="549607"/>
          </a:xfrm>
        </p:grpSpPr>
        <p:sp>
          <p:nvSpPr>
            <p:cNvPr id="14" name="Rectangle 13"/>
            <p:cNvSpPr/>
            <p:nvPr/>
          </p:nvSpPr>
          <p:spPr>
            <a:xfrm>
              <a:off x="342900" y="542499"/>
              <a:ext cx="533400" cy="3881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1002">
              <a:schemeClr val="dk2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381000"/>
              <a:ext cx="533400" cy="3555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458200" y="6060885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05800" y="6289485"/>
            <a:ext cx="0" cy="5685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64739" y="64770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28382" y="374817"/>
            <a:ext cx="5910618" cy="575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Term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Project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73" y="1905000"/>
            <a:ext cx="8414980" cy="36933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Description: </a:t>
            </a:r>
            <a:r>
              <a:rPr lang="en-US" dirty="0" smtClean="0"/>
              <a:t>Monitoring patients blood sugar, based on different </a:t>
            </a:r>
            <a:r>
              <a:rPr lang="en-US" dirty="0" smtClean="0"/>
              <a:t> knowledge bases, </a:t>
            </a:r>
            <a:r>
              <a:rPr lang="en-US" dirty="0" smtClean="0"/>
              <a:t>to generate a customized alert &amp; alert </a:t>
            </a:r>
            <a:r>
              <a:rPr lang="en-US" dirty="0" smtClean="0"/>
              <a:t>messages.</a:t>
            </a:r>
            <a:endParaRPr lang="en-US" dirty="0" smtClean="0"/>
          </a:p>
          <a:p>
            <a:endParaRPr lang="en-US" sz="1200" dirty="0" smtClean="0"/>
          </a:p>
          <a:p>
            <a:endParaRPr lang="en-US" sz="1200" dirty="0" smtClean="0"/>
          </a:p>
          <a:p>
            <a:r>
              <a:rPr lang="en-US" b="1" dirty="0" smtClean="0"/>
              <a:t>Deliverables: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Different data patterns for different people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--- Done with different kb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A</a:t>
            </a:r>
            <a:r>
              <a:rPr lang="en-US" dirty="0" smtClean="0"/>
              <a:t>lgorithm(s) to detect blood sugar alert </a:t>
            </a:r>
            <a:r>
              <a:rPr lang="en-US" dirty="0" smtClean="0">
                <a:solidFill>
                  <a:srgbClr val="FF0000"/>
                </a:solidFill>
              </a:rPr>
              <a:t>---- </a:t>
            </a:r>
            <a:r>
              <a:rPr lang="en-US" dirty="0" smtClean="0">
                <a:solidFill>
                  <a:srgbClr val="FF0000"/>
                </a:solidFill>
              </a:rPr>
              <a:t>Done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 smtClean="0"/>
              <a:t>Different alert messages to inform patients to have further medical examination </a:t>
            </a:r>
            <a:r>
              <a:rPr lang="en-US" dirty="0" smtClean="0">
                <a:solidFill>
                  <a:srgbClr val="FF0000"/>
                </a:solidFill>
              </a:rPr>
              <a:t>----- </a:t>
            </a:r>
            <a:r>
              <a:rPr lang="en-US" dirty="0" smtClean="0">
                <a:solidFill>
                  <a:srgbClr val="FF0000"/>
                </a:solidFill>
              </a:rPr>
              <a:t>Done</a:t>
            </a:r>
            <a:endParaRPr lang="en-US" dirty="0" smtClean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Using HealthCare SIS test bed to replace the  regular component with the super </a:t>
            </a:r>
            <a:r>
              <a:rPr lang="en-US" dirty="0" smtClean="0"/>
              <a:t>component </a:t>
            </a:r>
            <a:r>
              <a:rPr lang="en-US" dirty="0" smtClean="0">
                <a:solidFill>
                  <a:srgbClr val="FF0000"/>
                </a:solidFill>
              </a:rPr>
              <a:t>---- </a:t>
            </a:r>
            <a:r>
              <a:rPr lang="en-US" dirty="0" smtClean="0">
                <a:solidFill>
                  <a:srgbClr val="FF0000"/>
                </a:solidFill>
              </a:rPr>
              <a:t>Done</a:t>
            </a:r>
            <a:endParaRPr lang="en-US" dirty="0">
              <a:solidFill>
                <a:srgbClr val="FF0000"/>
              </a:solidFill>
            </a:endParaRP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dirty="0"/>
              <a:t>Demo to show different </a:t>
            </a:r>
            <a:r>
              <a:rPr lang="en-US" dirty="0" smtClean="0"/>
              <a:t>outputs </a:t>
            </a:r>
            <a:r>
              <a:rPr lang="en-US" dirty="0"/>
              <a:t>based on different inputs (using different algorithms) </a:t>
            </a:r>
            <a:r>
              <a:rPr lang="en-US" dirty="0" smtClean="0"/>
              <a:t> </a:t>
            </a:r>
            <a:r>
              <a:rPr lang="en-US" dirty="0" smtClean="0">
                <a:solidFill>
                  <a:srgbClr val="FF0000"/>
                </a:solidFill>
              </a:rPr>
              <a:t>----- </a:t>
            </a:r>
            <a:r>
              <a:rPr lang="en-US" dirty="0" smtClean="0">
                <a:solidFill>
                  <a:srgbClr val="FF0000"/>
                </a:solidFill>
              </a:rPr>
              <a:t>Done using different knowledge bases</a:t>
            </a:r>
            <a:endParaRPr lang="en-US" dirty="0">
              <a:solidFill>
                <a:srgbClr val="FF0000"/>
              </a:solidFill>
            </a:endParaRPr>
          </a:p>
          <a:p>
            <a:endParaRPr lang="en-US" sz="1200" dirty="0" smtClean="0"/>
          </a:p>
        </p:txBody>
      </p:sp>
    </p:spTree>
    <p:extLst>
      <p:ext uri="{BB962C8B-B14F-4D97-AF65-F5344CB8AC3E}">
        <p14:creationId xmlns:p14="http://schemas.microsoft.com/office/powerpoint/2010/main" val="108424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324" y="348445"/>
            <a:ext cx="2286001" cy="52074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---- Ping Lang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729" y="1079452"/>
            <a:ext cx="7107071" cy="6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Super Component of </a:t>
            </a:r>
            <a:r>
              <a:rPr lang="en-US" sz="3500" b="1" dirty="0">
                <a:solidFill>
                  <a:schemeClr val="accent5">
                    <a:lumMod val="75000"/>
                  </a:schemeClr>
                </a:solidFill>
              </a:rPr>
              <a:t>Blood Sugar </a:t>
            </a: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Monitor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9588" y="736552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-29001"/>
            <a:ext cx="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10600" y="6175185"/>
            <a:ext cx="411707" cy="228600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4772" y="348445"/>
            <a:ext cx="723900" cy="549607"/>
            <a:chOff x="152400" y="381000"/>
            <a:chExt cx="723900" cy="549607"/>
          </a:xfrm>
        </p:grpSpPr>
        <p:sp>
          <p:nvSpPr>
            <p:cNvPr id="14" name="Rectangle 13"/>
            <p:cNvSpPr/>
            <p:nvPr/>
          </p:nvSpPr>
          <p:spPr>
            <a:xfrm>
              <a:off x="342900" y="542499"/>
              <a:ext cx="533400" cy="3881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1002">
              <a:schemeClr val="dk2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381000"/>
              <a:ext cx="533400" cy="3555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458200" y="6060885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05800" y="6289485"/>
            <a:ext cx="0" cy="5685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64739" y="64770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28382" y="374817"/>
            <a:ext cx="5910618" cy="575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Term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Project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73" y="1596450"/>
            <a:ext cx="8414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Diabetes patients &amp; Normal people blood glucose level ranges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90600" y="1965782"/>
            <a:ext cx="7239000" cy="434913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75473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324" y="348445"/>
            <a:ext cx="2286001" cy="52074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---- Ping Lang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729" y="1079452"/>
            <a:ext cx="7107071" cy="6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Super Component of </a:t>
            </a:r>
            <a:r>
              <a:rPr lang="en-US" sz="3500" b="1" dirty="0">
                <a:solidFill>
                  <a:schemeClr val="accent5">
                    <a:lumMod val="75000"/>
                  </a:schemeClr>
                </a:solidFill>
              </a:rPr>
              <a:t>Blood Sugar </a:t>
            </a: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Monitor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9588" y="736552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-29001"/>
            <a:ext cx="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10600" y="6175185"/>
            <a:ext cx="411707" cy="228600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4772" y="348445"/>
            <a:ext cx="723900" cy="549607"/>
            <a:chOff x="152400" y="381000"/>
            <a:chExt cx="723900" cy="549607"/>
          </a:xfrm>
        </p:grpSpPr>
        <p:sp>
          <p:nvSpPr>
            <p:cNvPr id="14" name="Rectangle 13"/>
            <p:cNvSpPr/>
            <p:nvPr/>
          </p:nvSpPr>
          <p:spPr>
            <a:xfrm>
              <a:off x="342900" y="542499"/>
              <a:ext cx="533400" cy="3881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1002">
              <a:schemeClr val="dk2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381000"/>
              <a:ext cx="533400" cy="3555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458200" y="6060885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05800" y="6289485"/>
            <a:ext cx="0" cy="5685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64739" y="64770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28382" y="374817"/>
            <a:ext cx="5910618" cy="575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Term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Project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73" y="1596450"/>
            <a:ext cx="8414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Super Components </a:t>
            </a:r>
            <a:r>
              <a:rPr lang="en-US" dirty="0" smtClean="0"/>
              <a:t>Design:</a:t>
            </a:r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2278" y="2411578"/>
            <a:ext cx="7243788" cy="28257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1200965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324" y="348445"/>
            <a:ext cx="2286001" cy="52074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---- Ping Lang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729" y="1079452"/>
            <a:ext cx="7107071" cy="6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Super Component of </a:t>
            </a:r>
            <a:r>
              <a:rPr lang="en-US" sz="3500" b="1" dirty="0">
                <a:solidFill>
                  <a:schemeClr val="accent5">
                    <a:lumMod val="75000"/>
                  </a:schemeClr>
                </a:solidFill>
              </a:rPr>
              <a:t>Blood Sugar </a:t>
            </a: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Monitor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9588" y="736552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-29001"/>
            <a:ext cx="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10600" y="6175185"/>
            <a:ext cx="411707" cy="228600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4772" y="348445"/>
            <a:ext cx="723900" cy="549607"/>
            <a:chOff x="152400" y="381000"/>
            <a:chExt cx="723900" cy="549607"/>
          </a:xfrm>
        </p:grpSpPr>
        <p:sp>
          <p:nvSpPr>
            <p:cNvPr id="14" name="Rectangle 13"/>
            <p:cNvSpPr/>
            <p:nvPr/>
          </p:nvSpPr>
          <p:spPr>
            <a:xfrm>
              <a:off x="342900" y="542499"/>
              <a:ext cx="533400" cy="3881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1002">
              <a:schemeClr val="dk2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381000"/>
              <a:ext cx="533400" cy="3555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458200" y="6060885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05800" y="6289485"/>
            <a:ext cx="0" cy="5685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64739" y="64770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28382" y="374817"/>
            <a:ext cx="5910618" cy="575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Term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Project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73" y="1596450"/>
            <a:ext cx="8414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Super Components </a:t>
            </a:r>
            <a:r>
              <a:rPr lang="en-US" dirty="0" smtClean="0"/>
              <a:t>Design for normal people:</a:t>
            </a:r>
            <a:endParaRPr 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93929" y="2135188"/>
            <a:ext cx="7182469" cy="40399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9133516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324" y="348445"/>
            <a:ext cx="2286001" cy="52074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---- Ping Lang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729" y="1079452"/>
            <a:ext cx="7107071" cy="6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Super Component of </a:t>
            </a:r>
            <a:r>
              <a:rPr lang="en-US" sz="3500" b="1" dirty="0">
                <a:solidFill>
                  <a:schemeClr val="accent5">
                    <a:lumMod val="75000"/>
                  </a:schemeClr>
                </a:solidFill>
              </a:rPr>
              <a:t>Blood Sugar </a:t>
            </a: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Monitor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9588" y="736552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-29001"/>
            <a:ext cx="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10600" y="6175185"/>
            <a:ext cx="411707" cy="228600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4772" y="348445"/>
            <a:ext cx="723900" cy="549607"/>
            <a:chOff x="152400" y="381000"/>
            <a:chExt cx="723900" cy="549607"/>
          </a:xfrm>
        </p:grpSpPr>
        <p:sp>
          <p:nvSpPr>
            <p:cNvPr id="14" name="Rectangle 13"/>
            <p:cNvSpPr/>
            <p:nvPr/>
          </p:nvSpPr>
          <p:spPr>
            <a:xfrm>
              <a:off x="342900" y="542499"/>
              <a:ext cx="533400" cy="3881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1002">
              <a:schemeClr val="dk2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381000"/>
              <a:ext cx="533400" cy="3555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458200" y="6060885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05800" y="6289485"/>
            <a:ext cx="0" cy="5685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64739" y="64770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28382" y="374817"/>
            <a:ext cx="5910618" cy="575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Term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Project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73" y="1596450"/>
            <a:ext cx="8414980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Super Components </a:t>
            </a:r>
            <a:r>
              <a:rPr lang="en-US" dirty="0" smtClean="0"/>
              <a:t>Design for </a:t>
            </a:r>
            <a:r>
              <a:rPr lang="en-US" dirty="0"/>
              <a:t>Gestation</a:t>
            </a:r>
            <a:r>
              <a:rPr lang="en-US" dirty="0" smtClean="0"/>
              <a:t>:</a:t>
            </a:r>
          </a:p>
          <a:p>
            <a:pPr lvl="0"/>
            <a:endParaRPr lang="en-US" dirty="0" smtClean="0"/>
          </a:p>
          <a:p>
            <a:pPr lvl="0"/>
            <a:r>
              <a:rPr lang="en-US" dirty="0" smtClean="0"/>
              <a:t>Pre-test:</a:t>
            </a:r>
            <a:endParaRPr lang="en-US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18809" y="2748887"/>
            <a:ext cx="7306382" cy="24384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8668183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324" y="348445"/>
            <a:ext cx="2286001" cy="52074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---- Ping Lang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729" y="1079452"/>
            <a:ext cx="7107071" cy="6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Super Component of </a:t>
            </a:r>
            <a:r>
              <a:rPr lang="en-US" sz="3500" b="1" dirty="0">
                <a:solidFill>
                  <a:schemeClr val="accent5">
                    <a:lumMod val="75000"/>
                  </a:schemeClr>
                </a:solidFill>
              </a:rPr>
              <a:t>Blood Sugar </a:t>
            </a: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Monitor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9588" y="736552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-29001"/>
            <a:ext cx="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10600" y="6175185"/>
            <a:ext cx="411707" cy="228600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4772" y="348445"/>
            <a:ext cx="723900" cy="549607"/>
            <a:chOff x="152400" y="381000"/>
            <a:chExt cx="723900" cy="549607"/>
          </a:xfrm>
        </p:grpSpPr>
        <p:sp>
          <p:nvSpPr>
            <p:cNvPr id="14" name="Rectangle 13"/>
            <p:cNvSpPr/>
            <p:nvPr/>
          </p:nvSpPr>
          <p:spPr>
            <a:xfrm>
              <a:off x="342900" y="542499"/>
              <a:ext cx="533400" cy="3881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1002">
              <a:schemeClr val="dk2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381000"/>
              <a:ext cx="533400" cy="3555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458200" y="6060885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05800" y="6289485"/>
            <a:ext cx="0" cy="5685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64739" y="64770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28382" y="374817"/>
            <a:ext cx="5910618" cy="575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Term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Project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73" y="1596450"/>
            <a:ext cx="841498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Super Components </a:t>
            </a:r>
            <a:r>
              <a:rPr lang="en-US" dirty="0" smtClean="0"/>
              <a:t>Design for </a:t>
            </a:r>
            <a:r>
              <a:rPr lang="en-US" dirty="0"/>
              <a:t>Gestation</a:t>
            </a:r>
            <a:r>
              <a:rPr lang="en-US" dirty="0" smtClean="0"/>
              <a:t>:</a:t>
            </a:r>
          </a:p>
          <a:p>
            <a:pPr lvl="0"/>
            <a:r>
              <a:rPr lang="en-US" dirty="0" smtClean="0"/>
              <a:t>OGTT test:</a:t>
            </a:r>
            <a:endParaRPr lang="en-US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4401" y="2396935"/>
            <a:ext cx="7138579" cy="3892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95262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324" y="348445"/>
            <a:ext cx="2286001" cy="52074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---- Ping Lang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729" y="1079452"/>
            <a:ext cx="7107071" cy="6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Super Component of </a:t>
            </a:r>
            <a:r>
              <a:rPr lang="en-US" sz="3500" b="1" dirty="0">
                <a:solidFill>
                  <a:schemeClr val="accent5">
                    <a:lumMod val="75000"/>
                  </a:schemeClr>
                </a:solidFill>
              </a:rPr>
              <a:t>Blood Sugar </a:t>
            </a: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Monitor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9588" y="736552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-29001"/>
            <a:ext cx="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10600" y="6175185"/>
            <a:ext cx="411707" cy="228600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4772" y="348445"/>
            <a:ext cx="723900" cy="549607"/>
            <a:chOff x="152400" y="381000"/>
            <a:chExt cx="723900" cy="549607"/>
          </a:xfrm>
        </p:grpSpPr>
        <p:sp>
          <p:nvSpPr>
            <p:cNvPr id="14" name="Rectangle 13"/>
            <p:cNvSpPr/>
            <p:nvPr/>
          </p:nvSpPr>
          <p:spPr>
            <a:xfrm>
              <a:off x="342900" y="542499"/>
              <a:ext cx="533400" cy="3881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1002">
              <a:schemeClr val="dk2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381000"/>
              <a:ext cx="533400" cy="3555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458200" y="6060885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05800" y="6289485"/>
            <a:ext cx="0" cy="5685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64739" y="64770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28382" y="374817"/>
            <a:ext cx="5910618" cy="575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Term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Project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01473" y="1596450"/>
            <a:ext cx="84149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dirty="0"/>
              <a:t>Super Components </a:t>
            </a:r>
            <a:r>
              <a:rPr lang="en-US" dirty="0" smtClean="0"/>
              <a:t>Design for </a:t>
            </a:r>
            <a:r>
              <a:rPr lang="en-US" dirty="0"/>
              <a:t>Gestation</a:t>
            </a:r>
            <a:r>
              <a:rPr lang="en-US" dirty="0" smtClean="0"/>
              <a:t>:</a:t>
            </a:r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3887" y="2158253"/>
            <a:ext cx="6819900" cy="418525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458797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03324" y="348445"/>
            <a:ext cx="2286001" cy="520747"/>
          </a:xfrm>
        </p:spPr>
        <p:txBody>
          <a:bodyPr>
            <a:normAutofit/>
          </a:bodyPr>
          <a:lstStyle/>
          <a:p>
            <a:pPr algn="l"/>
            <a:r>
              <a:rPr lang="en-US" sz="2800" b="1" dirty="0" smtClean="0">
                <a:solidFill>
                  <a:schemeClr val="tx2">
                    <a:lumMod val="75000"/>
                  </a:schemeClr>
                </a:solidFill>
              </a:rPr>
              <a:t>---- Ping Lang </a:t>
            </a:r>
            <a:endParaRPr lang="en-US" sz="2800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198729" y="1079452"/>
            <a:ext cx="7107071" cy="638601"/>
          </a:xfrm>
        </p:spPr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Super Component of </a:t>
            </a:r>
            <a:r>
              <a:rPr lang="en-US" sz="3500" b="1" dirty="0">
                <a:solidFill>
                  <a:schemeClr val="accent5">
                    <a:lumMod val="75000"/>
                  </a:schemeClr>
                </a:solidFill>
              </a:rPr>
              <a:t>Blood Sugar </a:t>
            </a:r>
            <a:r>
              <a:rPr lang="en-US" sz="3500" b="1" dirty="0" smtClean="0">
                <a:solidFill>
                  <a:schemeClr val="accent5">
                    <a:lumMod val="75000"/>
                  </a:schemeClr>
                </a:solidFill>
              </a:rPr>
              <a:t>Monitor</a:t>
            </a:r>
            <a:endParaRPr lang="en-US" dirty="0" smtClean="0"/>
          </a:p>
          <a:p>
            <a:endParaRPr lang="en-US" dirty="0"/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9906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1139588" y="736552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990600" y="-29001"/>
            <a:ext cx="0" cy="11430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1" name="Straight Connector 10"/>
          <p:cNvCxnSpPr/>
          <p:nvPr/>
        </p:nvCxnSpPr>
        <p:spPr>
          <a:xfrm>
            <a:off x="0" y="6477000"/>
            <a:ext cx="9144000" cy="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3" name="Rectangle 12"/>
          <p:cNvSpPr/>
          <p:nvPr/>
        </p:nvSpPr>
        <p:spPr>
          <a:xfrm>
            <a:off x="8610600" y="6175185"/>
            <a:ext cx="411707" cy="228600"/>
          </a:xfrm>
          <a:prstGeom prst="rect">
            <a:avLst/>
          </a:prstGeom>
        </p:spPr>
        <p:style>
          <a:lnRef idx="1">
            <a:schemeClr val="accent1"/>
          </a:lnRef>
          <a:fillRef idx="1002">
            <a:schemeClr val="dk2"/>
          </a:fillRef>
          <a:effectRef idx="2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/>
        </p:nvGrpSpPr>
        <p:grpSpPr>
          <a:xfrm>
            <a:off x="134772" y="348445"/>
            <a:ext cx="723900" cy="549607"/>
            <a:chOff x="152400" y="381000"/>
            <a:chExt cx="723900" cy="549607"/>
          </a:xfrm>
        </p:grpSpPr>
        <p:sp>
          <p:nvSpPr>
            <p:cNvPr id="14" name="Rectangle 13"/>
            <p:cNvSpPr/>
            <p:nvPr/>
          </p:nvSpPr>
          <p:spPr>
            <a:xfrm>
              <a:off x="342900" y="542499"/>
              <a:ext cx="533400" cy="388108"/>
            </a:xfrm>
            <a:prstGeom prst="rect">
              <a:avLst/>
            </a:prstGeom>
          </p:spPr>
          <p:style>
            <a:lnRef idx="1">
              <a:schemeClr val="accent5"/>
            </a:lnRef>
            <a:fillRef idx="1002">
              <a:schemeClr val="dk2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2" name="Rectangle 11"/>
            <p:cNvSpPr/>
            <p:nvPr/>
          </p:nvSpPr>
          <p:spPr>
            <a:xfrm>
              <a:off x="152400" y="381000"/>
              <a:ext cx="533400" cy="355552"/>
            </a:xfrm>
            <a:prstGeom prst="rect">
              <a:avLst/>
            </a:prstGeom>
          </p:spPr>
          <p:style>
            <a:lnRef idx="1">
              <a:schemeClr val="accent1"/>
            </a:lnRef>
            <a:fillRef idx="1002">
              <a:schemeClr val="dk2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cxnSp>
        <p:nvCxnSpPr>
          <p:cNvPr id="15" name="Straight Connector 14"/>
          <p:cNvCxnSpPr/>
          <p:nvPr/>
        </p:nvCxnSpPr>
        <p:spPr>
          <a:xfrm>
            <a:off x="8458200" y="6060885"/>
            <a:ext cx="0" cy="685800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8305800" y="6289485"/>
            <a:ext cx="0" cy="568515"/>
          </a:xfrm>
          <a:prstGeom prst="line">
            <a:avLst/>
          </a:prstGeom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0" name="Slide Number Placeholder 19"/>
          <p:cNvSpPr>
            <a:spLocks noGrp="1"/>
          </p:cNvSpPr>
          <p:nvPr>
            <p:ph type="sldNum" sz="quarter" idx="12"/>
          </p:nvPr>
        </p:nvSpPr>
        <p:spPr>
          <a:xfrm>
            <a:off x="6764739" y="6477000"/>
            <a:ext cx="2133600" cy="365125"/>
          </a:xfrm>
        </p:spPr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 dirty="0"/>
          </a:p>
        </p:txBody>
      </p:sp>
      <p:sp>
        <p:nvSpPr>
          <p:cNvPr id="17" name="Title 1"/>
          <p:cNvSpPr txBox="1">
            <a:spLocks/>
          </p:cNvSpPr>
          <p:nvPr/>
        </p:nvSpPr>
        <p:spPr>
          <a:xfrm>
            <a:off x="1328382" y="374817"/>
            <a:ext cx="5910618" cy="575053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8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Term </a:t>
            </a:r>
            <a:r>
              <a:rPr lang="en-US" b="1" dirty="0" smtClean="0">
                <a:solidFill>
                  <a:schemeClr val="tx2">
                    <a:lumMod val="75000"/>
                  </a:schemeClr>
                </a:solidFill>
              </a:rPr>
              <a:t>Project</a:t>
            </a:r>
            <a:endParaRPr lang="en-US" b="1" dirty="0">
              <a:solidFill>
                <a:schemeClr val="tx2">
                  <a:lumMod val="75000"/>
                </a:schemeClr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3429000" y="2804025"/>
            <a:ext cx="2286000" cy="76944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sz="4400" dirty="0" smtClean="0"/>
              <a:t>Demo</a:t>
            </a:r>
            <a:endParaRPr lang="en-US" sz="4400" dirty="0"/>
          </a:p>
        </p:txBody>
      </p:sp>
    </p:spTree>
    <p:extLst>
      <p:ext uri="{BB962C8B-B14F-4D97-AF65-F5344CB8AC3E}">
        <p14:creationId xmlns:p14="http://schemas.microsoft.com/office/powerpoint/2010/main" val="32100558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357</TotalTime>
  <Words>233</Words>
  <Application>Microsoft Office PowerPoint</Application>
  <PresentationFormat>On-screen Show (4:3)</PresentationFormat>
  <Paragraphs>51</Paragraphs>
  <Slides>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---- Ping Lang </vt:lpstr>
      <vt:lpstr>---- Ping Lang </vt:lpstr>
      <vt:lpstr>---- Ping Lang </vt:lpstr>
      <vt:lpstr>---- Ping Lang </vt:lpstr>
      <vt:lpstr>---- Ping Lang </vt:lpstr>
      <vt:lpstr>---- Ping Lang </vt:lpstr>
      <vt:lpstr>---- Ping Lang </vt:lpstr>
      <vt:lpstr>---- Ping Lang 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Title Project Description Deliverables: o What might be accomplished by MS2 o What might be accomplished by Project Demo o Plan B: In case some extraordinary conditions prevent you from accomplishing all objectives, what might be accomplished minimally.</dc:title>
  <dc:creator>Lang</dc:creator>
  <cp:lastModifiedBy>Lang</cp:lastModifiedBy>
  <cp:revision>20</cp:revision>
  <dcterms:created xsi:type="dcterms:W3CDTF">2006-08-16T00:00:00Z</dcterms:created>
  <dcterms:modified xsi:type="dcterms:W3CDTF">2013-12-03T08:29:36Z</dcterms:modified>
</cp:coreProperties>
</file>