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266B07-9DFE-49C3-BEED-C4F2DA27D054}" type="datetimeFigureOut">
              <a:rPr lang="zh-CN" altLang="en-US" smtClean="0"/>
              <a:t>2013/12/3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84A284-2518-4AE2-A851-9F0A9EB842F9}" type="slidenum">
              <a:rPr lang="zh-CN" altLang="en-US" smtClean="0"/>
              <a:t>‹#›</a:t>
            </a:fld>
            <a:endParaRPr lang="zh-CN" altLang="en-US"/>
          </a:p>
        </p:txBody>
      </p:sp>
    </p:spTree>
    <p:extLst>
      <p:ext uri="{BB962C8B-B14F-4D97-AF65-F5344CB8AC3E}">
        <p14:creationId xmlns:p14="http://schemas.microsoft.com/office/powerpoint/2010/main" val="3141383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D84A284-2518-4AE2-A851-9F0A9EB842F9}" type="slidenum">
              <a:rPr lang="zh-CN" altLang="en-US" smtClean="0"/>
              <a:t>9</a:t>
            </a:fld>
            <a:endParaRPr lang="zh-CN" altLang="en-US"/>
          </a:p>
        </p:txBody>
      </p:sp>
    </p:spTree>
    <p:extLst>
      <p:ext uri="{BB962C8B-B14F-4D97-AF65-F5344CB8AC3E}">
        <p14:creationId xmlns:p14="http://schemas.microsoft.com/office/powerpoint/2010/main" val="1981090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zh-CN"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51DF86B-2BE0-4E3C-B36F-4DA287635825}" type="slidenum">
              <a:rPr lang="zh-CN" altLang="en-US" smtClean="0"/>
              <a:t>‹#›</a:t>
            </a:fld>
            <a:endParaRPr lang="zh-CN" alt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1DF86B-2BE0-4E3C-B36F-4DA287635825}" type="slidenum">
              <a:rPr lang="zh-CN" altLang="en-US" smtClean="0"/>
              <a:t>‹#›</a:t>
            </a:fld>
            <a:endParaRPr lang="zh-CN" alt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1DF86B-2BE0-4E3C-B36F-4DA287635825}" type="slidenum">
              <a:rPr lang="zh-CN" altLang="en-US" smtClean="0"/>
              <a:t>‹#›</a:t>
            </a:fld>
            <a:endParaRPr lang="zh-CN" alt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1DF86B-2BE0-4E3C-B36F-4DA287635825}" type="slidenum">
              <a:rPr lang="zh-CN" altLang="en-US" smtClean="0"/>
              <a:t>‹#›</a:t>
            </a:fld>
            <a:endParaRPr lang="zh-CN" altLang="en-US"/>
          </a:p>
        </p:txBody>
      </p:sp>
      <p:sp>
        <p:nvSpPr>
          <p:cNvPr id="11" name="Title 10"/>
          <p:cNvSpPr>
            <a:spLocks noGrp="1"/>
          </p:cNvSpPr>
          <p:nvPr>
            <p:ph type="title"/>
          </p:nvPr>
        </p:nvSpPr>
        <p:spPr/>
        <p:txBody>
          <a:bodyPr/>
          <a:lstStyle/>
          <a:p>
            <a:r>
              <a:rPr lang="zh-CN" altLang="en-US" smtClean="0"/>
              <a:t>单击此处编辑母版标题样式</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1DF86B-2BE0-4E3C-B36F-4DA28763582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1DF86B-2BE0-4E3C-B36F-4DA287635825}" type="slidenum">
              <a:rPr lang="zh-CN" altLang="en-US" smtClean="0"/>
              <a:t>‹#›</a:t>
            </a:fld>
            <a:endParaRPr lang="zh-CN" altLang="en-US"/>
          </a:p>
        </p:txBody>
      </p:sp>
      <p:sp>
        <p:nvSpPr>
          <p:cNvPr id="12" name="Title 11"/>
          <p:cNvSpPr>
            <a:spLocks noGrp="1"/>
          </p:cNvSpPr>
          <p:nvPr>
            <p:ph type="title"/>
          </p:nvPr>
        </p:nvSpPr>
        <p:spPr/>
        <p:txBody>
          <a:bodyPr/>
          <a:lstStyle>
            <a:lvl1pPr>
              <a:defRPr>
                <a:solidFill>
                  <a:schemeClr val="tx2"/>
                </a:solidFill>
              </a:defRPr>
            </a:lvl1pPr>
          </a:lstStyle>
          <a:p>
            <a:r>
              <a:rPr lang="zh-CN" altLang="en-US" smtClean="0"/>
              <a:t>单击此处编辑母版标题样式</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51DF86B-2BE0-4E3C-B36F-4DA287635825}" type="slidenum">
              <a:rPr lang="zh-CN" altLang="en-US" smtClean="0"/>
              <a:t>‹#›</a:t>
            </a:fld>
            <a:endParaRPr lang="zh-CN" alt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51DF86B-2BE0-4E3C-B36F-4DA287635825}" type="slidenum">
              <a:rPr lang="zh-CN" altLang="en-US" smtClean="0"/>
              <a:t>‹#›</a:t>
            </a:fld>
            <a:endParaRPr lang="zh-CN" alt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51DF86B-2BE0-4E3C-B36F-4DA28763582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zh-CN" altLang="en-US" smtClean="0"/>
              <a:t>单击此处编辑母版标题样式</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1DF86B-2BE0-4E3C-B36F-4DA28763582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zh-CN" altLang="en-US" smtClean="0"/>
              <a:t>单击此处编辑母版标题样式</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430E87F-394C-495E-972D-B4CF629E0135}" type="datetimeFigureOut">
              <a:rPr lang="zh-CN" altLang="en-US" smtClean="0"/>
              <a:t>2013/12/3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1DF86B-2BE0-4E3C-B36F-4DA28763582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430E87F-394C-495E-972D-B4CF629E0135}" type="datetimeFigureOut">
              <a:rPr lang="zh-CN" altLang="en-US" smtClean="0"/>
              <a:t>2013/12/3</a:t>
            </a:fld>
            <a:endParaRPr lang="zh-CN" alt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zh-CN" alt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51DF86B-2BE0-4E3C-B36F-4DA28763582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sz="4800" b="1" dirty="0"/>
              <a:t>Real Social Experience Computing</a:t>
            </a:r>
            <a:endParaRPr lang="zh-CN" altLang="en-US" sz="4800" dirty="0"/>
          </a:p>
        </p:txBody>
      </p:sp>
      <p:sp>
        <p:nvSpPr>
          <p:cNvPr id="3" name="副标题 2"/>
          <p:cNvSpPr>
            <a:spLocks noGrp="1"/>
          </p:cNvSpPr>
          <p:nvPr>
            <p:ph type="subTitle" idx="1"/>
          </p:nvPr>
        </p:nvSpPr>
        <p:spPr>
          <a:xfrm>
            <a:off x="1403648" y="4149080"/>
            <a:ext cx="6400800" cy="1752600"/>
          </a:xfrm>
        </p:spPr>
        <p:txBody>
          <a:bodyPr/>
          <a:lstStyle/>
          <a:p>
            <a:r>
              <a:rPr lang="en-US" altLang="zh-CN" dirty="0" smtClean="0"/>
              <a:t>University of Pittsburgh</a:t>
            </a:r>
          </a:p>
          <a:p>
            <a:r>
              <a:rPr lang="en-US" altLang="zh-CN" dirty="0" smtClean="0"/>
              <a:t>Presented by: </a:t>
            </a:r>
            <a:r>
              <a:rPr lang="en-US" altLang="zh-CN" dirty="0" err="1" smtClean="0"/>
              <a:t>Xiaoyu</a:t>
            </a:r>
            <a:r>
              <a:rPr lang="en-US" altLang="zh-CN" dirty="0" smtClean="0"/>
              <a:t> </a:t>
            </a:r>
            <a:r>
              <a:rPr lang="en-US" altLang="zh-CN" dirty="0" err="1" smtClean="0"/>
              <a:t>Ge</a:t>
            </a:r>
            <a:endParaRPr lang="zh-CN" altLang="en-US" dirty="0"/>
          </a:p>
        </p:txBody>
      </p:sp>
    </p:spTree>
    <p:extLst>
      <p:ext uri="{BB962C8B-B14F-4D97-AF65-F5344CB8AC3E}">
        <p14:creationId xmlns:p14="http://schemas.microsoft.com/office/powerpoint/2010/main" val="582706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endParaRPr lang="zh-CN" altLang="en-US" dirty="0"/>
          </a:p>
        </p:txBody>
      </p:sp>
      <p:sp>
        <p:nvSpPr>
          <p:cNvPr id="3" name="标题 2"/>
          <p:cNvSpPr>
            <a:spLocks noGrp="1"/>
          </p:cNvSpPr>
          <p:nvPr>
            <p:ph type="title"/>
          </p:nvPr>
        </p:nvSpPr>
        <p:spPr/>
        <p:txBody>
          <a:bodyPr/>
          <a:lstStyle/>
          <a:p>
            <a:r>
              <a:rPr lang="en-US" altLang="zh-CN" dirty="0" smtClean="0"/>
              <a:t>Next: DEMO</a:t>
            </a:r>
            <a:endParaRPr lang="zh-CN" altLang="en-US" dirty="0"/>
          </a:p>
        </p:txBody>
      </p:sp>
    </p:spTree>
    <p:extLst>
      <p:ext uri="{BB962C8B-B14F-4D97-AF65-F5344CB8AC3E}">
        <p14:creationId xmlns:p14="http://schemas.microsoft.com/office/powerpoint/2010/main" val="2193073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en-US" altLang="zh-CN" dirty="0" smtClean="0">
                <a:latin typeface="Times New Roman" panose="02020603050405020304" pitchFamily="18" charset="0"/>
                <a:cs typeface="Times New Roman" panose="02020603050405020304" pitchFamily="18" charset="0"/>
              </a:rPr>
              <a:t>The </a:t>
            </a:r>
            <a:r>
              <a:rPr lang="en-US" altLang="zh-CN" dirty="0">
                <a:latin typeface="Times New Roman" panose="02020603050405020304" pitchFamily="18" charset="0"/>
                <a:cs typeface="Times New Roman" panose="02020603050405020304" pitchFamily="18" charset="0"/>
              </a:rPr>
              <a:t>final goal of this project is to create a platform which can allow industry organizations, such as companies or Non-Profit Organization to post their current project or challenges on the platform, and students can login to the platform to take look those projects provide by industry. If there is a project that currently looking for students, and the student meets the requirements of this project, this student can apply for the project and experiencing the feeling of solving real world problem. </a:t>
            </a:r>
            <a:endParaRPr lang="en-US" altLang="zh-CN" dirty="0" smtClean="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This </a:t>
            </a:r>
            <a:r>
              <a:rPr lang="en-US" altLang="zh-CN" dirty="0">
                <a:latin typeface="Times New Roman" panose="02020603050405020304" pitchFamily="18" charset="0"/>
                <a:cs typeface="Times New Roman" panose="02020603050405020304" pitchFamily="18" charset="0"/>
              </a:rPr>
              <a:t>approach can greatly increase students’ real world experience. As well as, a good chance for companies and organizations to demonstrate their work to the general society, moreover for some organizations this platform may really help them to solve some problems which those organizations are facing right now. Some project can even have sponsors so students working on a certain project can get financial aids.</a:t>
            </a:r>
            <a:endParaRPr lang="zh-CN" altLang="zh-CN" dirty="0">
              <a:latin typeface="Times New Roman" panose="02020603050405020304" pitchFamily="18" charset="0"/>
              <a:cs typeface="Times New Roman" panose="02020603050405020304" pitchFamily="18" charset="0"/>
            </a:endParaRPr>
          </a:p>
          <a:p>
            <a:endParaRPr lang="zh-CN" altLang="en-US" dirty="0"/>
          </a:p>
        </p:txBody>
      </p:sp>
      <p:sp>
        <p:nvSpPr>
          <p:cNvPr id="2" name="标题 1"/>
          <p:cNvSpPr>
            <a:spLocks noGrp="1"/>
          </p:cNvSpPr>
          <p:nvPr>
            <p:ph type="title"/>
          </p:nvPr>
        </p:nvSpPr>
        <p:spPr/>
        <p:txBody>
          <a:bodyPr/>
          <a:lstStyle/>
          <a:p>
            <a:r>
              <a:rPr lang="en-US" altLang="zh-CN" sz="4000" b="1" dirty="0" smtClean="0">
                <a:latin typeface="Times New Roman" panose="02020603050405020304" pitchFamily="18" charset="0"/>
                <a:cs typeface="Times New Roman" panose="02020603050405020304" pitchFamily="18" charset="0"/>
              </a:rPr>
              <a:t>What’s Real </a:t>
            </a:r>
            <a:r>
              <a:rPr lang="en-US" altLang="zh-CN" sz="4000" b="1" dirty="0">
                <a:latin typeface="Times New Roman" panose="02020603050405020304" pitchFamily="18" charset="0"/>
                <a:cs typeface="Times New Roman" panose="02020603050405020304" pitchFamily="18" charset="0"/>
              </a:rPr>
              <a:t>Social Experience </a:t>
            </a:r>
            <a:r>
              <a:rPr lang="en-US" altLang="zh-CN" sz="4000" b="1" dirty="0" smtClean="0">
                <a:latin typeface="Times New Roman" panose="02020603050405020304" pitchFamily="18" charset="0"/>
                <a:cs typeface="Times New Roman" panose="02020603050405020304" pitchFamily="18" charset="0"/>
              </a:rPr>
              <a:t>Computing (RSE)?</a:t>
            </a:r>
            <a:endParaRPr lang="zh-CN" alt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481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en-US" altLang="zh-CN" dirty="0">
                <a:latin typeface="Times New Roman" panose="02020603050405020304" pitchFamily="18" charset="0"/>
                <a:cs typeface="Times New Roman" panose="02020603050405020304" pitchFamily="18" charset="0"/>
              </a:rPr>
              <a:t>Pattern: Enhance Student Working </a:t>
            </a:r>
            <a:r>
              <a:rPr lang="en-US" altLang="zh-CN" dirty="0" smtClean="0">
                <a:latin typeface="Times New Roman" panose="02020603050405020304" pitchFamily="18" charset="0"/>
                <a:cs typeface="Times New Roman" panose="02020603050405020304" pitchFamily="18" charset="0"/>
              </a:rPr>
              <a:t>Experience</a:t>
            </a:r>
            <a:r>
              <a:rPr lang="zh-CN" altLang="en-US" dirty="0">
                <a:latin typeface="Times New Roman" panose="02020603050405020304" pitchFamily="18" charset="0"/>
                <a:cs typeface="Times New Roman" panose="02020603050405020304" pitchFamily="18" charset="0"/>
              </a:rPr>
              <a:t> </a:t>
            </a: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Pattern</a:t>
            </a:r>
            <a:r>
              <a:rPr lang="en-US" altLang="zh-CN" dirty="0">
                <a:latin typeface="Times New Roman" panose="02020603050405020304" pitchFamily="18" charset="0"/>
                <a:cs typeface="Times New Roman" panose="02020603050405020304" pitchFamily="18" charset="0"/>
              </a:rPr>
              <a:t>: Solve Problems for Industrial organization </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Pattern</a:t>
            </a:r>
            <a:r>
              <a:rPr lang="en-US" altLang="zh-CN" dirty="0">
                <a:latin typeface="Times New Roman" panose="02020603050405020304" pitchFamily="18" charset="0"/>
                <a:cs typeface="Times New Roman" panose="02020603050405020304" pitchFamily="18" charset="0"/>
              </a:rPr>
              <a:t>: Prove a demonstration platform for Industrials </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Pattern</a:t>
            </a:r>
            <a:r>
              <a:rPr lang="en-US" altLang="zh-CN" dirty="0">
                <a:latin typeface="Times New Roman" panose="02020603050405020304" pitchFamily="18" charset="0"/>
                <a:cs typeface="Times New Roman" panose="02020603050405020304" pitchFamily="18" charset="0"/>
              </a:rPr>
              <a:t>: Get financial support for </a:t>
            </a:r>
            <a:r>
              <a:rPr lang="en-US" altLang="zh-CN" dirty="0" smtClean="0">
                <a:latin typeface="Times New Roman" panose="02020603050405020304" pitchFamily="18" charset="0"/>
                <a:cs typeface="Times New Roman" panose="02020603050405020304" pitchFamily="18" charset="0"/>
              </a:rPr>
              <a:t>students</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Pattern</a:t>
            </a:r>
            <a:r>
              <a:rPr lang="en-US" altLang="zh-CN" dirty="0">
                <a:latin typeface="Times New Roman" panose="02020603050405020304" pitchFamily="18" charset="0"/>
                <a:cs typeface="Times New Roman" panose="02020603050405020304" pitchFamily="18" charset="0"/>
              </a:rPr>
              <a:t>: Real social experience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computing</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Main </a:t>
            </a:r>
            <a:r>
              <a:rPr lang="en-US" altLang="zh-CN" dirty="0" smtClean="0">
                <a:latin typeface="Times New Roman" panose="02020603050405020304" pitchFamily="18" charset="0"/>
                <a:cs typeface="Times New Roman" panose="02020603050405020304" pitchFamily="18" charset="0"/>
              </a:rPr>
              <a:t>platform</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2" name="标题 1"/>
          <p:cNvSpPr>
            <a:spLocks noGrp="1"/>
          </p:cNvSpPr>
          <p:nvPr>
            <p:ph type="title"/>
          </p:nvPr>
        </p:nvSpPr>
        <p:spPr/>
        <p:txBody>
          <a:bodyPr/>
          <a:lstStyle/>
          <a:p>
            <a:r>
              <a:rPr lang="en-US" altLang="zh-CN" sz="4000" b="1" dirty="0" smtClean="0">
                <a:latin typeface="Times New Roman" panose="02020603050405020304" pitchFamily="18" charset="0"/>
                <a:cs typeface="Times New Roman" panose="02020603050405020304" pitchFamily="18" charset="0"/>
              </a:rPr>
              <a:t>Patterns for RSE:</a:t>
            </a:r>
            <a:endParaRPr lang="zh-CN" alt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6968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a:bodyPr>
          <a:lstStyle/>
          <a:p>
            <a:r>
              <a:rPr lang="en-US" altLang="zh-CN" dirty="0">
                <a:latin typeface="Times New Roman" panose="02020603050405020304" pitchFamily="18" charset="0"/>
                <a:cs typeface="Times New Roman" panose="02020603050405020304" pitchFamily="18" charset="0"/>
              </a:rPr>
              <a:t>Problem: How to enhance students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real working experience?</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Context</a:t>
            </a:r>
            <a:r>
              <a:rPr lang="en-US" altLang="zh-CN" dirty="0">
                <a:latin typeface="Times New Roman" panose="02020603050405020304" pitchFamily="18" charset="0"/>
                <a:cs typeface="Times New Roman" panose="02020603050405020304" pitchFamily="18" charset="0"/>
              </a:rPr>
              <a:t>: Now days, technology growing extremely fast so</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 gap occurs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between real industrial needs and materials covered</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in schools.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Therefore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we need a good way to solve this issue.</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Solution</a:t>
            </a:r>
            <a:r>
              <a:rPr lang="en-US" altLang="zh-CN" dirty="0">
                <a:latin typeface="Times New Roman" panose="02020603050405020304" pitchFamily="18" charset="0"/>
                <a:cs typeface="Times New Roman" panose="02020603050405020304" pitchFamily="18" charset="0"/>
              </a:rPr>
              <a:t>: Go to</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real social experience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computing</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platform, so students can understand what real world</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s doing and then choose an</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appropriate project to gain the real experience.</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a:xfrm>
            <a:off x="683568" y="836712"/>
            <a:ext cx="7756263" cy="1054250"/>
          </a:xfrm>
        </p:spPr>
        <p:txBody>
          <a:bodyPr/>
          <a:lstStyle/>
          <a:p>
            <a:r>
              <a:rPr lang="en-US" altLang="zh-CN" sz="2800" dirty="0">
                <a:latin typeface="Times New Roman" panose="02020603050405020304" pitchFamily="18" charset="0"/>
                <a:cs typeface="Times New Roman" panose="02020603050405020304" pitchFamily="18" charset="0"/>
              </a:rPr>
              <a:t>Pattern: Enhance </a:t>
            </a:r>
            <a:r>
              <a:rPr lang="en-US" altLang="zh-CN" sz="2800" dirty="0" smtClean="0">
                <a:latin typeface="Times New Roman" panose="02020603050405020304" pitchFamily="18" charset="0"/>
                <a:cs typeface="Times New Roman" panose="02020603050405020304" pitchFamily="18" charset="0"/>
              </a:rPr>
              <a:t>Students’ </a:t>
            </a:r>
            <a:r>
              <a:rPr lang="en-US" altLang="zh-CN" sz="2800" dirty="0">
                <a:latin typeface="Times New Roman" panose="02020603050405020304" pitchFamily="18" charset="0"/>
                <a:cs typeface="Times New Roman" panose="02020603050405020304" pitchFamily="18" charset="0"/>
              </a:rPr>
              <a:t>Working Experience </a:t>
            </a:r>
            <a:r>
              <a:rPr lang="zh-CN" altLang="en-US" dirty="0"/>
              <a:t> </a:t>
            </a:r>
            <a:r>
              <a:rPr lang="zh-CN" altLang="en-US" dirty="0" smtClean="0"/>
              <a:t/>
            </a:r>
            <a:br>
              <a:rPr lang="zh-CN" altLang="en-US" dirty="0" smtClean="0"/>
            </a:br>
            <a:endParaRPr lang="zh-CN" altLang="en-US" dirty="0"/>
          </a:p>
        </p:txBody>
      </p:sp>
    </p:spTree>
    <p:extLst>
      <p:ext uri="{BB962C8B-B14F-4D97-AF65-F5344CB8AC3E}">
        <p14:creationId xmlns:p14="http://schemas.microsoft.com/office/powerpoint/2010/main" val="286770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lnSpcReduction="10000"/>
          </a:bodyPr>
          <a:lstStyle/>
          <a:p>
            <a:r>
              <a:rPr lang="en-US" altLang="zh-CN" dirty="0">
                <a:latin typeface="Times New Roman" panose="02020603050405020304" pitchFamily="18" charset="0"/>
                <a:cs typeface="Times New Roman" panose="02020603050405020304" pitchFamily="18" charset="0"/>
              </a:rPr>
              <a:t>Problem: In what way,</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can industrial organizations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to</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efficiently find more human resources to solve their problem?</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Context</a:t>
            </a:r>
            <a:r>
              <a:rPr lang="en-US" altLang="zh-CN" dirty="0">
                <a:latin typeface="Times New Roman" panose="02020603050405020304" pitchFamily="18" charset="0"/>
                <a:cs typeface="Times New Roman" panose="02020603050405020304" pitchFamily="18" charset="0"/>
              </a:rPr>
              <a:t>: Some organizations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may be looking for more </a:t>
            </a:r>
            <a:r>
              <a:rPr lang="en-US" altLang="zh-CN" dirty="0" smtClean="0">
                <a:latin typeface="Times New Roman" panose="02020603050405020304" pitchFamily="18" charset="0"/>
                <a:cs typeface="Times New Roman" panose="02020603050405020304" pitchFamily="18" charset="0"/>
              </a:rPr>
              <a:t>helpers</a:t>
            </a:r>
            <a:r>
              <a:rPr lang="en-US" altLang="zh-CN" dirty="0">
                <a:latin typeface="Times New Roman" panose="02020603050405020304" pitchFamily="18" charset="0"/>
                <a:cs typeface="Times New Roman" panose="02020603050405020304" pitchFamily="18" charset="0"/>
              </a:rPr>
              <a:t>, so they need a good way to address this issue.</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Solution</a:t>
            </a:r>
            <a:r>
              <a:rPr lang="en-US" altLang="zh-CN" dirty="0">
                <a:latin typeface="Times New Roman" panose="02020603050405020304" pitchFamily="18" charset="0"/>
                <a:cs typeface="Times New Roman" panose="02020603050405020304" pitchFamily="18" charset="0"/>
              </a:rPr>
              <a:t>: Go to real social experience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computing</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platform</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so</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organizations can</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post their current challenges onto the website, if students are interesting in their project, then Industrial organizations can find way to gain help from student with appropriate skills.</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a:xfrm>
            <a:off x="683568" y="980728"/>
            <a:ext cx="7756263" cy="1054250"/>
          </a:xfrm>
        </p:spPr>
        <p:txBody>
          <a:bodyPr/>
          <a:lstStyle/>
          <a:p>
            <a:r>
              <a:rPr lang="en-US" altLang="zh-CN" sz="2800" dirty="0">
                <a:latin typeface="Times New Roman" panose="02020603050405020304" pitchFamily="18" charset="0"/>
                <a:cs typeface="Times New Roman" panose="02020603050405020304" pitchFamily="18" charset="0"/>
              </a:rPr>
              <a:t>Pattern: Solve Problems for Industrial </a:t>
            </a:r>
            <a:r>
              <a:rPr lang="en-US" altLang="zh-CN" sz="2800" dirty="0" smtClean="0">
                <a:latin typeface="Times New Roman" panose="02020603050405020304" pitchFamily="18" charset="0"/>
                <a:cs typeface="Times New Roman" panose="02020603050405020304" pitchFamily="18" charset="0"/>
              </a:rPr>
              <a:t>organization</a:t>
            </a:r>
            <a:r>
              <a:rPr lang="zh-CN" altLang="en-US" dirty="0"/>
              <a:t/>
            </a:r>
            <a:br>
              <a:rPr lang="zh-CN" altLang="en-US" dirty="0"/>
            </a:br>
            <a:endParaRPr lang="zh-CN" altLang="en-US" dirty="0"/>
          </a:p>
        </p:txBody>
      </p:sp>
    </p:spTree>
    <p:extLst>
      <p:ext uri="{BB962C8B-B14F-4D97-AF65-F5344CB8AC3E}">
        <p14:creationId xmlns:p14="http://schemas.microsoft.com/office/powerpoint/2010/main" val="2542914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lnSpcReduction="20000"/>
          </a:bodyPr>
          <a:lstStyle/>
          <a:p>
            <a:r>
              <a:rPr lang="en-US" altLang="zh-CN" dirty="0">
                <a:latin typeface="Times New Roman" panose="02020603050405020304" pitchFamily="18" charset="0"/>
                <a:cs typeface="Times New Roman" panose="02020603050405020304" pitchFamily="18" charset="0"/>
              </a:rPr>
              <a:t>Problem: How to prove a demonstration platform for Industrials, so that general people can understand what they are doing?</a:t>
            </a:r>
            <a:endParaRPr lang="zh-CN" altLang="en-US"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Context</a:t>
            </a:r>
            <a:r>
              <a:rPr lang="en-US" altLang="zh-CN" dirty="0">
                <a:latin typeface="Times New Roman" panose="02020603050405020304" pitchFamily="18" charset="0"/>
                <a:cs typeface="Times New Roman" panose="02020603050405020304" pitchFamily="18" charset="0"/>
              </a:rPr>
              <a:t>: Some industrial organizations may do some amazing works, but most of them don</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t have a good chance to demonstration that to the general society, therefore we also want to prove them with chances to demonstration their work</a:t>
            </a:r>
            <a:r>
              <a:rPr lang="zh-CN" altLang="en-US" dirty="0">
                <a:latin typeface="Times New Roman" panose="02020603050405020304" pitchFamily="18" charset="0"/>
                <a:cs typeface="Times New Roman" panose="02020603050405020304" pitchFamily="18" charset="0"/>
              </a:rPr>
              <a:t> </a:t>
            </a: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Solution</a:t>
            </a:r>
            <a:r>
              <a:rPr lang="en-US" altLang="zh-CN" dirty="0">
                <a:latin typeface="Times New Roman" panose="02020603050405020304" pitchFamily="18" charset="0"/>
                <a:cs typeface="Times New Roman" panose="02020603050405020304" pitchFamily="18" charset="0"/>
              </a:rPr>
              <a:t>: For general people they can login to real social experience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computing</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platform, so that people can understand what each Industrial organization are doing and understand how educations combined with Industrial needs can change their life.</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a:xfrm>
            <a:off x="683568" y="908720"/>
            <a:ext cx="7756263" cy="1054250"/>
          </a:xfrm>
        </p:spPr>
        <p:txBody>
          <a:bodyPr/>
          <a:lstStyle/>
          <a:p>
            <a:r>
              <a:rPr lang="en-US" altLang="zh-CN" sz="2800" dirty="0">
                <a:latin typeface="Times New Roman" panose="02020603050405020304" pitchFamily="18" charset="0"/>
                <a:cs typeface="Times New Roman" panose="02020603050405020304" pitchFamily="18" charset="0"/>
              </a:rPr>
              <a:t>Pattern: Prove a demonstration platform for </a:t>
            </a:r>
            <a:r>
              <a:rPr lang="en-US" altLang="zh-CN" sz="2800" dirty="0" smtClean="0">
                <a:latin typeface="Times New Roman" panose="02020603050405020304" pitchFamily="18" charset="0"/>
                <a:cs typeface="Times New Roman" panose="02020603050405020304" pitchFamily="18" charset="0"/>
              </a:rPr>
              <a:t>Industrials</a:t>
            </a:r>
            <a:r>
              <a:rPr lang="zh-CN" altLang="en-US" dirty="0"/>
              <a:t/>
            </a:r>
            <a:br>
              <a:rPr lang="zh-CN" altLang="en-US" dirty="0"/>
            </a:br>
            <a:endParaRPr lang="zh-CN" altLang="en-US" dirty="0"/>
          </a:p>
        </p:txBody>
      </p:sp>
    </p:spTree>
    <p:extLst>
      <p:ext uri="{BB962C8B-B14F-4D97-AF65-F5344CB8AC3E}">
        <p14:creationId xmlns:p14="http://schemas.microsoft.com/office/powerpoint/2010/main" val="287686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en-US" altLang="zh-CN" dirty="0">
                <a:latin typeface="Times New Roman" panose="02020603050405020304" pitchFamily="18" charset="0"/>
                <a:cs typeface="Times New Roman" panose="02020603050405020304" pitchFamily="18" charset="0"/>
              </a:rPr>
              <a:t>Problem: How to let students to get more financial</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aid support for their tuition?</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Context</a:t>
            </a:r>
            <a:r>
              <a:rPr lang="en-US" altLang="zh-CN" dirty="0">
                <a:latin typeface="Times New Roman" panose="02020603050405020304" pitchFamily="18" charset="0"/>
                <a:cs typeface="Times New Roman" panose="02020603050405020304" pitchFamily="18" charset="0"/>
              </a:rPr>
              <a:t>: Some students are doing great</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jobs in</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schools, and they accrued some useful skills, so maybe they can use these skills to support their academic career.</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Solution</a:t>
            </a:r>
            <a:r>
              <a:rPr lang="en-US" altLang="zh-CN" dirty="0">
                <a:latin typeface="Times New Roman" panose="02020603050405020304" pitchFamily="18" charset="0"/>
                <a:cs typeface="Times New Roman" panose="02020603050405020304" pitchFamily="18" charset="0"/>
              </a:rPr>
              <a:t>: Student working on working on certain project may</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apply for financial aid using sponsor functions in</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the real working experience platform.</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p:txBody>
          <a:bodyPr/>
          <a:lstStyle/>
          <a:p>
            <a:r>
              <a:rPr lang="en-US" altLang="zh-CN" sz="2800" dirty="0">
                <a:latin typeface="Times New Roman" panose="02020603050405020304" pitchFamily="18" charset="0"/>
                <a:cs typeface="Times New Roman" panose="02020603050405020304" pitchFamily="18" charset="0"/>
              </a:rPr>
              <a:t>Pattern: Get financial support for students </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350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lnSpcReduction="10000"/>
          </a:bodyPr>
          <a:lstStyle/>
          <a:p>
            <a:r>
              <a:rPr lang="en-US" altLang="zh-CN" dirty="0">
                <a:latin typeface="Times New Roman" panose="02020603050405020304" pitchFamily="18" charset="0"/>
                <a:cs typeface="Times New Roman" panose="02020603050405020304" pitchFamily="18" charset="0"/>
              </a:rPr>
              <a:t>Problem: How to accommodating all types</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of</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request from student and industrial?</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Context</a:t>
            </a:r>
            <a:r>
              <a:rPr lang="en-US" altLang="zh-CN" dirty="0">
                <a:latin typeface="Times New Roman" panose="02020603050405020304" pitchFamily="18" charset="0"/>
                <a:cs typeface="Times New Roman" panose="02020603050405020304" pitchFamily="18" charset="0"/>
              </a:rPr>
              <a:t>: Student and industrial both have some needs and requests, many of those can be solved together, and therefore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 win-win solution is needed.</a:t>
            </a:r>
            <a:endParaRPr lang="zh-CN" altLang="en-US" dirty="0">
              <a:latin typeface="Times New Roman" panose="02020603050405020304" pitchFamily="18" charset="0"/>
              <a:cs typeface="Times New Roman" panose="02020603050405020304" pitchFamily="18" charset="0"/>
            </a:endParaRPr>
          </a:p>
          <a:p>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Solution</a:t>
            </a:r>
            <a:r>
              <a:rPr lang="en-US" altLang="zh-CN" dirty="0">
                <a:latin typeface="Times New Roman" panose="02020603050405020304" pitchFamily="18" charset="0"/>
                <a:cs typeface="Times New Roman" panose="02020603050405020304" pitchFamily="18" charset="0"/>
              </a:rPr>
              <a:t>: Create a platform to accommodate all types of request from both students and industrial</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(ex:</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enhance student-working</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experience and prove industrial</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with platform to demo their work).</a:t>
            </a:r>
            <a:endParaRPr lang="zh-CN" altLang="en-US" dirty="0">
              <a:latin typeface="Times New Roman" panose="02020603050405020304" pitchFamily="18" charset="0"/>
              <a:cs typeface="Times New Roman" panose="02020603050405020304" pitchFamily="18" charset="0"/>
            </a:endParaRPr>
          </a:p>
          <a:p>
            <a:endParaRPr lang="zh-CN" altLang="en-US" dirty="0"/>
          </a:p>
        </p:txBody>
      </p:sp>
      <p:sp>
        <p:nvSpPr>
          <p:cNvPr id="3" name="标题 2"/>
          <p:cNvSpPr>
            <a:spLocks noGrp="1"/>
          </p:cNvSpPr>
          <p:nvPr>
            <p:ph type="title"/>
          </p:nvPr>
        </p:nvSpPr>
        <p:spPr/>
        <p:txBody>
          <a:bodyPr/>
          <a:lstStyle/>
          <a:p>
            <a:r>
              <a:rPr lang="en-US" altLang="zh-CN" sz="2800" dirty="0">
                <a:latin typeface="Times New Roman" panose="02020603050405020304" pitchFamily="18" charset="0"/>
                <a:cs typeface="Times New Roman" panose="02020603050405020304" pitchFamily="18" charset="0"/>
              </a:rPr>
              <a:t>Pattern: Real social experience</a:t>
            </a:r>
            <a:r>
              <a:rPr lang="zh-CN" altLang="en-US"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computing</a:t>
            </a:r>
            <a:r>
              <a:rPr lang="zh-CN" altLang="en-US"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Main platform</a:t>
            </a:r>
            <a:r>
              <a:rPr lang="zh-CN" alt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54389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endParaRPr lang="zh-CN" altLang="en-US" dirty="0"/>
          </a:p>
        </p:txBody>
      </p:sp>
      <p:sp>
        <p:nvSpPr>
          <p:cNvPr id="3" name="标题 2"/>
          <p:cNvSpPr>
            <a:spLocks noGrp="1"/>
          </p:cNvSpPr>
          <p:nvPr>
            <p:ph type="title"/>
          </p:nvPr>
        </p:nvSpPr>
        <p:spPr>
          <a:xfrm>
            <a:off x="683568" y="548680"/>
            <a:ext cx="7756263" cy="1054250"/>
          </a:xfrm>
        </p:spPr>
        <p:txBody>
          <a:bodyPr/>
          <a:lstStyle/>
          <a:p>
            <a:r>
              <a:rPr lang="en-US" altLang="zh-CN" sz="3600" dirty="0" smtClean="0">
                <a:latin typeface="Times New Roman" panose="02020603050405020304" pitchFamily="18" charset="0"/>
                <a:cs typeface="Times New Roman" panose="02020603050405020304" pitchFamily="18" charset="0"/>
              </a:rPr>
              <a:t>Relation between IC Cards</a:t>
            </a:r>
            <a:endParaRPr lang="zh-CN" altLang="en-US" sz="3600" dirty="0">
              <a:latin typeface="Times New Roman" panose="02020603050405020304" pitchFamily="18" charset="0"/>
              <a:cs typeface="Times New Roman" panose="02020603050405020304" pitchFamily="18" charset="0"/>
            </a:endParaRPr>
          </a:p>
        </p:txBody>
      </p:sp>
      <p:pic>
        <p:nvPicPr>
          <p:cNvPr id="1026" name="Picture 2" descr="C:\Users\xiaoyuge\Desktop\屏幕快照 2013-12-02 11.06.58 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954" y="2075769"/>
            <a:ext cx="2343051" cy="141893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xiaoyuge\Desktop\屏幕快照 2013-12-01 9.03.30 P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81514" y="2059026"/>
            <a:ext cx="2524450" cy="15260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xiaoyuge\Desktop\屏幕快照 2013-12-01 9.03.52 P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3" y="4941169"/>
            <a:ext cx="2368857" cy="142321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xiaoyuge\Desktop\屏幕快照 2013-12-01 9.08.41 PM.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3509" y="4769541"/>
            <a:ext cx="2596458" cy="15741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xiaoyuge\Desktop\屏幕快照 2013-12-01 9.22.04 PM.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1840" y="3303265"/>
            <a:ext cx="2626522" cy="1583638"/>
          </a:xfrm>
          <a:prstGeom prst="rect">
            <a:avLst/>
          </a:prstGeom>
          <a:noFill/>
          <a:extLst>
            <a:ext uri="{909E8E84-426E-40DD-AFC4-6F175D3DCCD1}">
              <a14:hiddenFill xmlns:a14="http://schemas.microsoft.com/office/drawing/2010/main">
                <a:solidFill>
                  <a:srgbClr val="FFFFFF"/>
                </a:solidFill>
              </a14:hiddenFill>
            </a:ext>
          </a:extLst>
        </p:spPr>
      </p:pic>
      <p:cxnSp>
        <p:nvCxnSpPr>
          <p:cNvPr id="5" name="直接箭头连接符 4"/>
          <p:cNvCxnSpPr>
            <a:stCxn id="1026" idx="3"/>
          </p:cNvCxnSpPr>
          <p:nvPr/>
        </p:nvCxnSpPr>
        <p:spPr>
          <a:xfrm>
            <a:off x="2636005" y="2785239"/>
            <a:ext cx="1215915" cy="499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a:stCxn id="1027" idx="1"/>
          </p:cNvCxnSpPr>
          <p:nvPr/>
        </p:nvCxnSpPr>
        <p:spPr>
          <a:xfrm flipH="1">
            <a:off x="4716016" y="2822055"/>
            <a:ext cx="1465498" cy="4629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1028" idx="0"/>
            <a:endCxn id="1030" idx="1"/>
          </p:cNvCxnSpPr>
          <p:nvPr/>
        </p:nvCxnSpPr>
        <p:spPr>
          <a:xfrm flipV="1">
            <a:off x="1651972" y="4095084"/>
            <a:ext cx="1479868" cy="8460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a:stCxn id="1029" idx="0"/>
          </p:cNvCxnSpPr>
          <p:nvPr/>
        </p:nvCxnSpPr>
        <p:spPr>
          <a:xfrm flipH="1" flipV="1">
            <a:off x="5758362" y="4190390"/>
            <a:ext cx="1563376" cy="5791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5" name="直接箭头连接符 1024"/>
          <p:cNvCxnSpPr>
            <a:endCxn id="1028" idx="0"/>
          </p:cNvCxnSpPr>
          <p:nvPr/>
        </p:nvCxnSpPr>
        <p:spPr>
          <a:xfrm flipH="1">
            <a:off x="1651972" y="4095084"/>
            <a:ext cx="1479868" cy="8460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3" name="直接箭头连接符 1032"/>
          <p:cNvCxnSpPr>
            <a:endCxn id="1026" idx="3"/>
          </p:cNvCxnSpPr>
          <p:nvPr/>
        </p:nvCxnSpPr>
        <p:spPr>
          <a:xfrm flipH="1" flipV="1">
            <a:off x="2636005" y="2785239"/>
            <a:ext cx="1215915" cy="499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6" name="直接箭头连接符 1035"/>
          <p:cNvCxnSpPr>
            <a:endCxn id="1027" idx="1"/>
          </p:cNvCxnSpPr>
          <p:nvPr/>
        </p:nvCxnSpPr>
        <p:spPr>
          <a:xfrm flipV="1">
            <a:off x="4716016" y="2822055"/>
            <a:ext cx="1465498" cy="4629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9" name="直接箭头连接符 1038"/>
          <p:cNvCxnSpPr>
            <a:endCxn id="1029" idx="0"/>
          </p:cNvCxnSpPr>
          <p:nvPr/>
        </p:nvCxnSpPr>
        <p:spPr>
          <a:xfrm>
            <a:off x="5758362" y="4190390"/>
            <a:ext cx="1563376" cy="5791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450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精装书">
  <a:themeElements>
    <a:clrScheme name="精装书">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精装书">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精装书">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80</TotalTime>
  <Words>606</Words>
  <Application>Microsoft Office PowerPoint</Application>
  <PresentationFormat>全屏显示(4:3)</PresentationFormat>
  <Paragraphs>50</Paragraphs>
  <Slides>10</Slides>
  <Notes>1</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精装书</vt:lpstr>
      <vt:lpstr>Real Social Experience Computing</vt:lpstr>
      <vt:lpstr>What’s Real Social Experience Computing (RSE)?</vt:lpstr>
      <vt:lpstr>Patterns for RSE:</vt:lpstr>
      <vt:lpstr>Pattern: Enhance Students’ Working Experience   </vt:lpstr>
      <vt:lpstr>Pattern: Solve Problems for Industrial organization </vt:lpstr>
      <vt:lpstr>Pattern: Prove a demonstration platform for Industrials </vt:lpstr>
      <vt:lpstr>Pattern: Get financial support for students </vt:lpstr>
      <vt:lpstr>Pattern: Real social experience computing Main platform </vt:lpstr>
      <vt:lpstr>Relation between IC Cards</vt:lpstr>
      <vt:lpstr>Next: DEMO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Social Experience Computing</dc:title>
  <dc:creator>Xiaoyu Ge</dc:creator>
  <cp:lastModifiedBy>Xiaoyu Ge</cp:lastModifiedBy>
  <cp:revision>15</cp:revision>
  <dcterms:created xsi:type="dcterms:W3CDTF">2013-12-03T07:31:25Z</dcterms:created>
  <dcterms:modified xsi:type="dcterms:W3CDTF">2013-12-03T17:47:44Z</dcterms:modified>
</cp:coreProperties>
</file>