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7" r:id="rId1"/>
  </p:sldMasterIdLst>
  <p:notesMasterIdLst>
    <p:notesMasterId r:id="rId20"/>
  </p:notesMasterIdLst>
  <p:sldIdLst>
    <p:sldId id="256" r:id="rId2"/>
    <p:sldId id="258" r:id="rId3"/>
    <p:sldId id="257" r:id="rId4"/>
    <p:sldId id="260" r:id="rId5"/>
    <p:sldId id="262" r:id="rId6"/>
    <p:sldId id="263" r:id="rId7"/>
    <p:sldId id="264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92" autoAdjust="0"/>
  </p:normalViewPr>
  <p:slideViewPr>
    <p:cSldViewPr snapToGrid="0" snapToObjects="1">
      <p:cViewPr>
        <p:scale>
          <a:sx n="100" d="100"/>
          <a:sy n="100" d="100"/>
        </p:scale>
        <p:origin x="-1144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4DF7C-F571-5748-BBE0-E359BA5A7454}" type="datetimeFigureOut">
              <a:rPr lang="en-US" smtClean="0"/>
              <a:t>11/2/11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E620E-161F-974F-A655-9AAD865E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1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E620E-161F-974F-A655-9AAD865E99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0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Emergency Treatment services aim at early prediction of and recovery from critical conditions that might result in an </a:t>
            </a:r>
          </a:p>
          <a:p>
            <a:endParaRPr lang="en-US" dirty="0" smtClean="0"/>
          </a:p>
          <a:p>
            <a:r>
              <a:rPr lang="en-US" dirty="0" smtClean="0"/>
              <a:t>emergency and safe detection and alert propagation of emergencies. Examples of emergencies are sudden falls, heart </a:t>
            </a:r>
          </a:p>
          <a:p>
            <a:endParaRPr lang="en-US" dirty="0" smtClean="0"/>
          </a:p>
          <a:p>
            <a:r>
              <a:rPr lang="en-US" dirty="0" smtClean="0"/>
              <a:t>attacks, strokes, panics, etc. </a:t>
            </a:r>
          </a:p>
          <a:p>
            <a:r>
              <a:rPr lang="en-US" dirty="0" smtClean="0"/>
              <a:t>Autonomy Enhancement services make it possible to abandon previous manual care given by medical and social </a:t>
            </a:r>
          </a:p>
          <a:p>
            <a:endParaRPr lang="en-US" dirty="0" smtClean="0"/>
          </a:p>
          <a:p>
            <a:r>
              <a:rPr lang="en-US" dirty="0" smtClean="0"/>
              <a:t>care personnel or relatives and replace it by adequate system support. An example for this type of services are cooking or </a:t>
            </a:r>
          </a:p>
          <a:p>
            <a:endParaRPr lang="en-US" dirty="0" smtClean="0"/>
          </a:p>
          <a:p>
            <a:r>
              <a:rPr lang="en-US" dirty="0" smtClean="0"/>
              <a:t>for people with visual defects. The appropriate instrumentation of a stove may enable those persons to cook </a:t>
            </a:r>
          </a:p>
          <a:p>
            <a:endParaRPr lang="en-US" dirty="0" smtClean="0"/>
          </a:p>
          <a:p>
            <a:r>
              <a:rPr lang="en-US" dirty="0" smtClean="0"/>
              <a:t>safely without the need for assistance by social care workers.</a:t>
            </a:r>
          </a:p>
          <a:p>
            <a:r>
              <a:rPr lang="en-US" dirty="0" smtClean="0"/>
              <a:t> Comfort Services cover all areas that do not fall into the </a:t>
            </a:r>
          </a:p>
          <a:p>
            <a:endParaRPr lang="en-US" dirty="0" smtClean="0"/>
          </a:p>
          <a:p>
            <a:r>
              <a:rPr lang="en-US" dirty="0" smtClean="0"/>
              <a:t>previous categories. Examples of comfort services are social </a:t>
            </a:r>
            <a:r>
              <a:rPr lang="en-US" baseline="0" dirty="0" smtClean="0"/>
              <a:t> </a:t>
            </a:r>
            <a:r>
              <a:rPr lang="en-US" dirty="0" smtClean="0"/>
              <a:t>contact assistance, infotainment assistance, logistics </a:t>
            </a:r>
          </a:p>
          <a:p>
            <a:endParaRPr lang="en-US" dirty="0" smtClean="0"/>
          </a:p>
          <a:p>
            <a:r>
              <a:rPr lang="en-US" dirty="0" smtClean="0"/>
              <a:t>assistance,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E620E-161F-974F-A655-9AAD865E99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11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Talking</a:t>
            </a:r>
            <a:r>
              <a:rPr lang="en-US" baseline="0" dirty="0" smtClean="0"/>
              <a:t> about the same thing, adjustment of system in response to users</a:t>
            </a:r>
            <a:endParaRPr lang="en-US" dirty="0" smtClean="0"/>
          </a:p>
          <a:p>
            <a:r>
              <a:rPr lang="en-US" dirty="0" smtClean="0"/>
              <a:t>Personalized: short</a:t>
            </a:r>
          </a:p>
          <a:p>
            <a:r>
              <a:rPr lang="en-US" dirty="0" smtClean="0"/>
              <a:t>Adaptive: moderate period</a:t>
            </a:r>
            <a:r>
              <a:rPr lang="en-US" baseline="0" dirty="0" smtClean="0"/>
              <a:t> of time</a:t>
            </a:r>
          </a:p>
          <a:p>
            <a:r>
              <a:rPr lang="en-US" baseline="0" dirty="0" smtClean="0"/>
              <a:t>Anticipatory: very long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E620E-161F-974F-A655-9AAD865E99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13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(a) defines a fictive </a:t>
            </a:r>
          </a:p>
          <a:p>
            <a:endParaRPr lang="en-US" dirty="0" smtClean="0"/>
          </a:p>
          <a:p>
            <a:r>
              <a:rPr lang="en-US" dirty="0" smtClean="0"/>
              <a:t>perfect health condition of a  human without any disabilities, </a:t>
            </a:r>
          </a:p>
          <a:p>
            <a:endParaRPr lang="en-US" dirty="0" smtClean="0"/>
          </a:p>
          <a:p>
            <a:r>
              <a:rPr lang="en-US" dirty="0" smtClean="0"/>
              <a:t>(b) defines a particular person's best possible health condition </a:t>
            </a:r>
          </a:p>
          <a:p>
            <a:endParaRPr lang="en-US" dirty="0" smtClean="0"/>
          </a:p>
          <a:p>
            <a:r>
              <a:rPr lang="en-US" dirty="0" smtClean="0"/>
              <a:t>regarding existing disabilities, and (c) defines the borderline </a:t>
            </a:r>
          </a:p>
          <a:p>
            <a:endParaRPr lang="en-US" dirty="0" smtClean="0"/>
          </a:p>
          <a:p>
            <a:r>
              <a:rPr lang="en-US" dirty="0" smtClean="0"/>
              <a:t>between normal and critical health conditions.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E620E-161F-974F-A655-9AAD865E99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74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E620E-161F-974F-A655-9AAD865E99F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2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11/2/11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11/2/11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11/2/11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November 2,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11/2/11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2511E46-B9AD-4605-BA48-F4BA770367EA}" type="datetime4">
              <a:rPr lang="en-US" smtClean="0"/>
              <a:pPr/>
              <a:t>November 2,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November 2,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0655-FBEF-4656-A8A9-E7D9EB4F4DEC}" type="datetime4">
              <a:rPr lang="en-US" smtClean="0"/>
              <a:pPr/>
              <a:t>November 2,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November 2,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44D9-E8EB-4DFC-9BAC-8FC5CFB1A919}" type="datetime4">
              <a:rPr lang="en-US" smtClean="0"/>
              <a:pPr/>
              <a:t>November 2, 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F894904-8048-429B-BF77-F17DA8F8287B}" type="datetime4">
              <a:rPr lang="en-US" smtClean="0"/>
              <a:pPr/>
              <a:t>November 2,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November 2,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8" r:id="rId1"/>
    <p:sldLayoutId id="2147484469" r:id="rId2"/>
    <p:sldLayoutId id="2147484470" r:id="rId3"/>
    <p:sldLayoutId id="2147484471" r:id="rId4"/>
    <p:sldLayoutId id="2147484472" r:id="rId5"/>
    <p:sldLayoutId id="2147484473" r:id="rId6"/>
    <p:sldLayoutId id="2147484474" r:id="rId7"/>
    <p:sldLayoutId id="2147484475" r:id="rId8"/>
    <p:sldLayoutId id="2147484476" r:id="rId9"/>
    <p:sldLayoutId id="2147484477" r:id="rId10"/>
    <p:sldLayoutId id="2147484478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Boyu Sun</a:t>
            </a:r>
          </a:p>
          <a:p>
            <a:r>
              <a:rPr lang="en-US" dirty="0" smtClean="0"/>
              <a:t>University of </a:t>
            </a:r>
            <a:r>
              <a:rPr lang="en-US" dirty="0" err="1" smtClean="0"/>
              <a:t>pittsburgh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Ambient Intelligence based home care systems</a:t>
            </a:r>
          </a:p>
        </p:txBody>
      </p:sp>
    </p:spTree>
    <p:extLst>
      <p:ext uri="{BB962C8B-B14F-4D97-AF65-F5344CB8AC3E}">
        <p14:creationId xmlns:p14="http://schemas.microsoft.com/office/powerpoint/2010/main" val="3723951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Human Capability Model (</a:t>
            </a:r>
            <a:r>
              <a:rPr lang="en-US" dirty="0" smtClean="0"/>
              <a:t>HCM)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1" y="1527048"/>
            <a:ext cx="388809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provide a </a:t>
            </a:r>
            <a:r>
              <a:rPr lang="en-US" dirty="0" smtClean="0"/>
              <a:t>precise </a:t>
            </a:r>
            <a:r>
              <a:rPr lang="en-US" dirty="0"/>
              <a:t>notion for critical situations and emergency </a:t>
            </a:r>
            <a:r>
              <a:rPr lang="en-US" dirty="0" smtClean="0"/>
              <a:t>cases</a:t>
            </a:r>
          </a:p>
          <a:p>
            <a:endParaRPr lang="en-US" dirty="0"/>
          </a:p>
          <a:p>
            <a:r>
              <a:rPr lang="en-US" dirty="0"/>
              <a:t>must allow personalizing the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taking </a:t>
            </a:r>
            <a:r>
              <a:rPr lang="en-US" dirty="0"/>
              <a:t>the existing disabilities of a person </a:t>
            </a:r>
            <a:r>
              <a:rPr lang="en-US" dirty="0" smtClean="0"/>
              <a:t>into account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9841" y="1527048"/>
            <a:ext cx="464631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33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 and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Trace: An </a:t>
            </a:r>
            <a:r>
              <a:rPr lang="en-US" dirty="0"/>
              <a:t>approximation of </a:t>
            </a:r>
            <a:r>
              <a:rPr lang="en-US" dirty="0" smtClean="0"/>
              <a:t>this(</a:t>
            </a:r>
            <a:r>
              <a:rPr lang="en-US" altLang="zh-CN" dirty="0" smtClean="0"/>
              <a:t>HCS)</a:t>
            </a:r>
            <a:r>
              <a:rPr lang="en-US" dirty="0" smtClean="0"/>
              <a:t> </a:t>
            </a:r>
            <a:r>
              <a:rPr lang="en-US" dirty="0"/>
              <a:t>model </a:t>
            </a:r>
            <a:r>
              <a:rPr lang="en-US" dirty="0" smtClean="0"/>
              <a:t>which is achieved </a:t>
            </a:r>
            <a:r>
              <a:rPr lang="en-US" dirty="0"/>
              <a:t>by </a:t>
            </a:r>
            <a:r>
              <a:rPr lang="en-US" dirty="0" smtClean="0"/>
              <a:t>continuously </a:t>
            </a:r>
            <a:r>
              <a:rPr lang="en-US" dirty="0"/>
              <a:t>acquiring data about a persons' vital </a:t>
            </a:r>
            <a:r>
              <a:rPr lang="en-US" dirty="0" smtClean="0"/>
              <a:t>functions such </a:t>
            </a:r>
            <a:r>
              <a:rPr lang="en-US" dirty="0"/>
              <a:t>as temperature, blood pressure, and pulse together with </a:t>
            </a:r>
            <a:r>
              <a:rPr lang="en-US" dirty="0" smtClean="0"/>
              <a:t>data </a:t>
            </a:r>
            <a:r>
              <a:rPr lang="en-US" dirty="0"/>
              <a:t>on his short-term, medium-term, and long-term behavior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Situations</a:t>
            </a:r>
            <a:r>
              <a:rPr lang="en-US" dirty="0" smtClean="0"/>
              <a:t>: The </a:t>
            </a:r>
            <a:r>
              <a:rPr lang="en-US" dirty="0"/>
              <a:t>current situation of an entity </a:t>
            </a:r>
            <a:r>
              <a:rPr lang="en-US" dirty="0" smtClean="0"/>
              <a:t>can be </a:t>
            </a:r>
            <a:r>
              <a:rPr lang="en-US" dirty="0"/>
              <a:t>characterized by means of  logical predicates denoted as </a:t>
            </a:r>
            <a:r>
              <a:rPr lang="en-US" dirty="0" smtClean="0"/>
              <a:t>situations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715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Simple situations examples:</a:t>
            </a:r>
            <a:endParaRPr lang="en-US" dirty="0"/>
          </a:p>
          <a:p>
            <a:pPr lvl="1"/>
            <a:r>
              <a:rPr lang="en-US" dirty="0" smtClean="0"/>
              <a:t>Person </a:t>
            </a:r>
            <a:r>
              <a:rPr lang="en-US" dirty="0"/>
              <a:t>X has a blood pressure of 178 </a:t>
            </a:r>
          </a:p>
          <a:p>
            <a:pPr lvl="1"/>
            <a:r>
              <a:rPr lang="en-US" dirty="0" smtClean="0"/>
              <a:t>Person </a:t>
            </a:r>
            <a:r>
              <a:rPr lang="en-US" dirty="0"/>
              <a:t>X is sleeping </a:t>
            </a:r>
          </a:p>
          <a:p>
            <a:pPr lvl="1"/>
            <a:r>
              <a:rPr lang="en-US" dirty="0" smtClean="0"/>
              <a:t>Person </a:t>
            </a:r>
            <a:r>
              <a:rPr lang="en-US" dirty="0"/>
              <a:t>X has not taken medicine M for 2 days </a:t>
            </a:r>
            <a:endParaRPr lang="en-US" dirty="0" smtClean="0"/>
          </a:p>
          <a:p>
            <a:r>
              <a:rPr lang="en-US" dirty="0" smtClean="0"/>
              <a:t>Complex ones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Person X has fallen down) AND  </a:t>
            </a:r>
            <a:r>
              <a:rPr lang="en-US" dirty="0" smtClean="0"/>
              <a:t>(</a:t>
            </a:r>
            <a:r>
              <a:rPr lang="en-US" dirty="0"/>
              <a:t>Person X has not responded to call for 30 seconds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inference rules for action suggestion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Person X has fallen down) → (Call Person X) 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Person X has fallen down) AND (Person X has not </a:t>
            </a:r>
            <a:r>
              <a:rPr lang="en-US" dirty="0" smtClean="0"/>
              <a:t>responded </a:t>
            </a:r>
            <a:r>
              <a:rPr lang="en-US" dirty="0"/>
              <a:t>to call for S seconds) → (Issue emergency call)</a:t>
            </a:r>
          </a:p>
        </p:txBody>
      </p:sp>
    </p:spTree>
    <p:extLst>
      <p:ext uri="{BB962C8B-B14F-4D97-AF65-F5344CB8AC3E}">
        <p14:creationId xmlns:p14="http://schemas.microsoft.com/office/powerpoint/2010/main" val="3026174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 the highest level of abstraction, an AHCS appears as some </a:t>
            </a:r>
            <a:r>
              <a:rPr lang="en-US" dirty="0" smtClean="0"/>
              <a:t>kind </a:t>
            </a:r>
            <a:r>
              <a:rPr lang="en-US" dirty="0"/>
              <a:t>of closed loop controller </a:t>
            </a:r>
            <a:r>
              <a:rPr lang="en-US" dirty="0" smtClean="0"/>
              <a:t> </a:t>
            </a:r>
            <a:r>
              <a:rPr lang="en-US" dirty="0"/>
              <a:t>that senses its environment </a:t>
            </a:r>
            <a:r>
              <a:rPr lang="en-US" dirty="0" smtClean="0"/>
              <a:t>and </a:t>
            </a:r>
            <a:r>
              <a:rPr lang="en-US" dirty="0"/>
              <a:t>especially the persons living therein and influences the </a:t>
            </a:r>
            <a:r>
              <a:rPr lang="en-US" dirty="0" smtClean="0"/>
              <a:t>environment </a:t>
            </a:r>
            <a:r>
              <a:rPr lang="en-US" dirty="0"/>
              <a:t>with its </a:t>
            </a:r>
            <a:r>
              <a:rPr lang="en-US" dirty="0" smtClean="0"/>
              <a:t>actuators</a:t>
            </a:r>
          </a:p>
          <a:p>
            <a:r>
              <a:rPr lang="en-US" dirty="0" smtClean="0"/>
              <a:t>On a </a:t>
            </a:r>
            <a:r>
              <a:rPr lang="en-US" dirty="0"/>
              <a:t>detailed level, core functionality </a:t>
            </a:r>
            <a:r>
              <a:rPr lang="en-US" dirty="0" smtClean="0"/>
              <a:t>can be decomposed into </a:t>
            </a:r>
            <a:r>
              <a:rPr lang="en-US" dirty="0"/>
              <a:t>six functional units </a:t>
            </a:r>
            <a:r>
              <a:rPr lang="en-US" dirty="0" smtClean="0"/>
              <a:t>as:</a:t>
            </a:r>
          </a:p>
          <a:p>
            <a:pPr lvl="1"/>
            <a:r>
              <a:rPr lang="en-US" dirty="0" smtClean="0"/>
              <a:t>Sensing</a:t>
            </a:r>
          </a:p>
          <a:p>
            <a:pPr lvl="1"/>
            <a:r>
              <a:rPr lang="en-US" dirty="0" smtClean="0"/>
              <a:t>Perception</a:t>
            </a:r>
          </a:p>
          <a:p>
            <a:pPr lvl="1"/>
            <a:r>
              <a:rPr lang="en-US" dirty="0" smtClean="0"/>
              <a:t>Identification</a:t>
            </a:r>
          </a:p>
          <a:p>
            <a:pPr lvl="1"/>
            <a:r>
              <a:rPr lang="en-US" dirty="0" smtClean="0"/>
              <a:t>Assisting</a:t>
            </a:r>
          </a:p>
          <a:p>
            <a:pPr lvl="1"/>
            <a:r>
              <a:rPr lang="en-US" dirty="0" smtClean="0"/>
              <a:t>Controlling</a:t>
            </a:r>
          </a:p>
          <a:p>
            <a:pPr lvl="1"/>
            <a:r>
              <a:rPr lang="en-US" dirty="0" smtClean="0"/>
              <a:t>Acting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30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Functional Blocks of AHCS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390" b="390"/>
          <a:stretch>
            <a:fillRect/>
          </a:stretch>
        </p:blipFill>
        <p:spPr>
          <a:xfrm>
            <a:off x="301625" y="1920722"/>
            <a:ext cx="8504238" cy="3946525"/>
          </a:xfrm>
        </p:spPr>
      </p:pic>
    </p:spTree>
    <p:extLst>
      <p:ext uri="{BB962C8B-B14F-4D97-AF65-F5344CB8AC3E}">
        <p14:creationId xmlns:p14="http://schemas.microsoft.com/office/powerpoint/2010/main" val="287068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</a:t>
            </a:r>
            <a:r>
              <a:rPr lang="en-US" dirty="0"/>
              <a:t>application -- AMICA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Designed at </a:t>
            </a:r>
            <a:r>
              <a:rPr lang="en-US" dirty="0"/>
              <a:t>the </a:t>
            </a:r>
            <a:r>
              <a:rPr lang="en-US" dirty="0" err="1"/>
              <a:t>Fraunhofer</a:t>
            </a:r>
            <a:r>
              <a:rPr lang="en-US" dirty="0"/>
              <a:t>  Institute for Experimental </a:t>
            </a:r>
            <a:r>
              <a:rPr lang="en-US" dirty="0" smtClean="0"/>
              <a:t>Software </a:t>
            </a:r>
            <a:r>
              <a:rPr lang="en-US" dirty="0"/>
              <a:t>Engineering (IESE) in Kaiserslautern, </a:t>
            </a:r>
            <a:r>
              <a:rPr lang="en-US" dirty="0" smtClean="0"/>
              <a:t>Germany</a:t>
            </a:r>
          </a:p>
          <a:p>
            <a:endParaRPr lang="en-US" dirty="0"/>
          </a:p>
          <a:p>
            <a:r>
              <a:rPr lang="en-US" dirty="0" smtClean="0"/>
              <a:t>Follows </a:t>
            </a:r>
            <a:r>
              <a:rPr lang="en-US" dirty="0"/>
              <a:t>the AHCS </a:t>
            </a:r>
            <a:r>
              <a:rPr lang="en-US" dirty="0" smtClean="0"/>
              <a:t>vision, </a:t>
            </a:r>
          </a:p>
          <a:p>
            <a:pPr marL="0" indent="0">
              <a:buNone/>
            </a:pPr>
            <a:r>
              <a:rPr lang="en-US" dirty="0" smtClean="0"/>
              <a:t>Iteratively</a:t>
            </a:r>
            <a:r>
              <a:rPr lang="en-US" dirty="0"/>
              <a:t> </a:t>
            </a:r>
            <a:r>
              <a:rPr lang="en-US" dirty="0" smtClean="0"/>
              <a:t>developed</a:t>
            </a:r>
          </a:p>
          <a:p>
            <a:endParaRPr lang="en-US" dirty="0" smtClean="0"/>
          </a:p>
          <a:p>
            <a:r>
              <a:rPr lang="en-US" dirty="0" smtClean="0"/>
              <a:t>Shall </a:t>
            </a:r>
            <a:r>
              <a:rPr lang="en-US" dirty="0"/>
              <a:t>be evolved into a </a:t>
            </a:r>
            <a:r>
              <a:rPr lang="en-US" dirty="0" smtClean="0"/>
              <a:t>full</a:t>
            </a:r>
            <a:r>
              <a:rPr lang="en-US" dirty="0"/>
              <a:t>-fledged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AHCS </a:t>
            </a:r>
            <a:r>
              <a:rPr lang="en-US" dirty="0"/>
              <a:t>prototype within the next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</a:t>
            </a:r>
            <a:r>
              <a:rPr lang="en-US" dirty="0"/>
              <a:t>to three </a:t>
            </a:r>
            <a:r>
              <a:rPr lang="en-US" dirty="0" smtClean="0"/>
              <a:t>years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071" y="3309763"/>
            <a:ext cx="2947378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900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Monitored Drinking: computerized cup </a:t>
            </a:r>
            <a:r>
              <a:rPr lang="en-US" dirty="0" smtClean="0"/>
              <a:t>(</a:t>
            </a:r>
            <a:r>
              <a:rPr lang="en-US" dirty="0" err="1"/>
              <a:t>iCup</a:t>
            </a:r>
            <a:r>
              <a:rPr lang="en-US" dirty="0"/>
              <a:t>) the amount of fluids consumed by the person handling </a:t>
            </a:r>
            <a:r>
              <a:rPr lang="en-US" dirty="0" smtClean="0"/>
              <a:t>the </a:t>
            </a:r>
            <a:r>
              <a:rPr lang="en-US" dirty="0"/>
              <a:t>cup is measured potential </a:t>
            </a:r>
            <a:r>
              <a:rPr lang="en-US" dirty="0" smtClean="0"/>
              <a:t>thus dehydration can </a:t>
            </a:r>
            <a:r>
              <a:rPr lang="en-US" dirty="0"/>
              <a:t>be detected and signaled to the care </a:t>
            </a:r>
            <a:r>
              <a:rPr lang="en-US" dirty="0" smtClean="0"/>
              <a:t>givers</a:t>
            </a:r>
          </a:p>
          <a:p>
            <a:r>
              <a:rPr lang="en-US" dirty="0"/>
              <a:t>Monitoring Food Quality: An RFID-based system built into </a:t>
            </a:r>
            <a:r>
              <a:rPr lang="en-US" dirty="0" smtClean="0"/>
              <a:t>a refrigerator</a:t>
            </a:r>
          </a:p>
          <a:p>
            <a:r>
              <a:rPr lang="en-US" dirty="0"/>
              <a:t>Location Tracking: By means of RFID labels embedded in </a:t>
            </a:r>
            <a:r>
              <a:rPr lang="en-US" dirty="0" smtClean="0"/>
              <a:t>the </a:t>
            </a:r>
            <a:r>
              <a:rPr lang="en-US" dirty="0"/>
              <a:t>carpet, and mounted to the </a:t>
            </a:r>
            <a:r>
              <a:rPr lang="en-US" dirty="0" smtClean="0"/>
              <a:t>ceiling</a:t>
            </a:r>
          </a:p>
          <a:p>
            <a:r>
              <a:rPr lang="en-US" dirty="0"/>
              <a:t>Fall detection: Gyro </a:t>
            </a:r>
            <a:r>
              <a:rPr lang="en-US" dirty="0" smtClean="0"/>
              <a:t>sensors </a:t>
            </a:r>
            <a:r>
              <a:rPr lang="en-US" dirty="0"/>
              <a:t>built into wrist badges, walking aids, or other </a:t>
            </a:r>
            <a:r>
              <a:rPr lang="en-US" dirty="0" smtClean="0"/>
              <a:t>body mounted </a:t>
            </a:r>
            <a:r>
              <a:rPr lang="en-US" dirty="0"/>
              <a:t>devices </a:t>
            </a:r>
          </a:p>
        </p:txBody>
      </p:sp>
    </p:spTree>
    <p:extLst>
      <p:ext uri="{BB962C8B-B14F-4D97-AF65-F5344CB8AC3E}">
        <p14:creationId xmlns:p14="http://schemas.microsoft.com/office/powerpoint/2010/main" val="605264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26" y="1467151"/>
            <a:ext cx="8846222" cy="498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94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Becker, Martin; </a:t>
            </a:r>
            <a:r>
              <a:rPr lang="en-US" sz="2000" dirty="0" err="1"/>
              <a:t>Werkman</a:t>
            </a:r>
            <a:r>
              <a:rPr lang="en-US" sz="2000" dirty="0"/>
              <a:t>, </a:t>
            </a:r>
            <a:r>
              <a:rPr lang="en-US" sz="2000" dirty="0" err="1"/>
              <a:t>Ewoud</a:t>
            </a:r>
            <a:r>
              <a:rPr lang="en-US" sz="2000" dirty="0"/>
              <a:t>; </a:t>
            </a:r>
            <a:r>
              <a:rPr lang="en-US" sz="2000" dirty="0" err="1"/>
              <a:t>Anastasopoulos</a:t>
            </a:r>
            <a:r>
              <a:rPr lang="en-US" sz="2000" dirty="0"/>
              <a:t>, </a:t>
            </a:r>
            <a:r>
              <a:rPr lang="en-US" sz="2000" dirty="0" err="1"/>
              <a:t>Michalis</a:t>
            </a:r>
            <a:r>
              <a:rPr lang="en-US" sz="2000" dirty="0"/>
              <a:t>; </a:t>
            </a:r>
            <a:r>
              <a:rPr lang="en-US" sz="2000" dirty="0" err="1"/>
              <a:t>Kleinberger</a:t>
            </a:r>
            <a:r>
              <a:rPr lang="en-US" sz="2000" dirty="0"/>
              <a:t>, Thomas; , "Approaching Ambient Intelligent Home Care </a:t>
            </a:r>
            <a:r>
              <a:rPr lang="en-US" sz="2000" dirty="0" err="1"/>
              <a:t>Systems,"</a:t>
            </a:r>
            <a:r>
              <a:rPr lang="en-US" sz="2000" i="1" dirty="0" err="1"/>
              <a:t>Pervasive</a:t>
            </a:r>
            <a:r>
              <a:rPr lang="en-US" sz="2000" i="1" dirty="0"/>
              <a:t> Health Conference and Workshops, 2006</a:t>
            </a:r>
            <a:r>
              <a:rPr lang="en-US" sz="2000" dirty="0"/>
              <a:t> , vol., no., pp.1-10, Nov. 29 2006-Dec. 1 </a:t>
            </a:r>
            <a:r>
              <a:rPr lang="en-US" sz="2000" dirty="0" smtClean="0"/>
              <a:t>2006</a:t>
            </a:r>
          </a:p>
          <a:p>
            <a:r>
              <a:rPr lang="en-US" sz="2000" dirty="0" err="1" smtClean="0"/>
              <a:t>Jurgen</a:t>
            </a:r>
            <a:r>
              <a:rPr lang="en-US" sz="2000" dirty="0" smtClean="0"/>
              <a:t> </a:t>
            </a:r>
            <a:r>
              <a:rPr lang="en-US" sz="2000" dirty="0" err="1"/>
              <a:t>Nehmer</a:t>
            </a:r>
            <a:r>
              <a:rPr lang="en-US" sz="2000" dirty="0"/>
              <a:t>, Martin Becker, Arthur </a:t>
            </a:r>
            <a:r>
              <a:rPr lang="en-US" sz="2000" dirty="0" err="1"/>
              <a:t>Karshmer</a:t>
            </a:r>
            <a:r>
              <a:rPr lang="en-US" sz="2000" dirty="0"/>
              <a:t>, and Rosemarie </a:t>
            </a:r>
            <a:r>
              <a:rPr lang="en-US" sz="2000" dirty="0" err="1"/>
              <a:t>Lamm</a:t>
            </a:r>
            <a:r>
              <a:rPr lang="en-US" sz="2000" dirty="0"/>
              <a:t>. 2006. Living assistance systems: an ambient intelligence approach. In </a:t>
            </a:r>
            <a:r>
              <a:rPr lang="en-US" sz="2000" i="1" dirty="0"/>
              <a:t>Proceedings of the 28th international conference on Software engineering</a:t>
            </a:r>
            <a:r>
              <a:rPr lang="en-US" sz="2000" dirty="0"/>
              <a:t> (ICSE '06). ACM, New York, NY</a:t>
            </a:r>
            <a:r>
              <a:rPr lang="en-US" sz="2000" dirty="0" smtClean="0"/>
              <a:t>, USA</a:t>
            </a:r>
          </a:p>
          <a:p>
            <a:r>
              <a:rPr lang="en-US" sz="2000" dirty="0" err="1"/>
              <a:t>Aarts</a:t>
            </a:r>
            <a:r>
              <a:rPr lang="en-US" sz="2000" dirty="0"/>
              <a:t>, E.; , "Ambient intelligence: a multimedia perspective," </a:t>
            </a:r>
            <a:r>
              <a:rPr lang="en-US" sz="2000" i="1" dirty="0"/>
              <a:t>Multimedia, IEEE</a:t>
            </a:r>
            <a:r>
              <a:rPr lang="en-US" sz="2000" dirty="0"/>
              <a:t> , vol.11, no.1, pp. 12- 19, Jan.-March 2004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407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</a:t>
            </a:r>
            <a:r>
              <a:rPr lang="en-US" dirty="0" smtClean="0"/>
              <a:t>rologue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The most profound technologies are those that </a:t>
            </a:r>
          </a:p>
          <a:p>
            <a:pPr marL="0" indent="0">
              <a:buNone/>
            </a:pPr>
            <a:r>
              <a:rPr lang="en-US" dirty="0" smtClean="0"/>
              <a:t>disappear</a:t>
            </a:r>
            <a:r>
              <a:rPr lang="en-US" dirty="0"/>
              <a:t>. They weave themselves into the </a:t>
            </a:r>
          </a:p>
          <a:p>
            <a:pPr marL="0" indent="0">
              <a:buNone/>
            </a:pPr>
            <a:r>
              <a:rPr lang="en-US" dirty="0" smtClean="0"/>
              <a:t>fabric </a:t>
            </a:r>
            <a:r>
              <a:rPr lang="en-US" dirty="0"/>
              <a:t>of everyday life until they are </a:t>
            </a:r>
            <a:r>
              <a:rPr lang="en-US" dirty="0" smtClean="0"/>
              <a:t>indistinguishable </a:t>
            </a:r>
            <a:r>
              <a:rPr lang="en-US" dirty="0"/>
              <a:t>from </a:t>
            </a:r>
            <a:r>
              <a:rPr lang="en-US" dirty="0" smtClean="0"/>
              <a:t>it”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				--Mark </a:t>
            </a:r>
            <a:r>
              <a:rPr lang="en-US" dirty="0"/>
              <a:t>Weiser</a:t>
            </a:r>
          </a:p>
        </p:txBody>
      </p:sp>
    </p:spTree>
    <p:extLst>
      <p:ext uri="{BB962C8B-B14F-4D97-AF65-F5344CB8AC3E}">
        <p14:creationId xmlns:p14="http://schemas.microsoft.com/office/powerpoint/2010/main" val="317760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look at ambient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ambient </a:t>
            </a:r>
            <a:r>
              <a:rPr lang="en-US" b="1" dirty="0"/>
              <a:t>intelligence</a:t>
            </a:r>
            <a:r>
              <a:rPr lang="en-US" dirty="0"/>
              <a:t> (</a:t>
            </a:r>
            <a:r>
              <a:rPr lang="en-US" b="1" dirty="0" err="1"/>
              <a:t>AmI</a:t>
            </a:r>
            <a:r>
              <a:rPr lang="en-US" dirty="0"/>
              <a:t>) refers to electronic environments that are sensitive and responsive to the presence of </a:t>
            </a:r>
            <a:r>
              <a:rPr lang="en-US" dirty="0" smtClean="0"/>
              <a:t>people, which is built upon:</a:t>
            </a:r>
          </a:p>
          <a:p>
            <a:pPr lvl="1"/>
            <a:r>
              <a:rPr lang="en-US" dirty="0" smtClean="0"/>
              <a:t>Ubiquitous computing</a:t>
            </a:r>
          </a:p>
          <a:p>
            <a:pPr lvl="1"/>
            <a:r>
              <a:rPr lang="en-US" dirty="0" smtClean="0"/>
              <a:t>Profiling practices</a:t>
            </a:r>
          </a:p>
          <a:p>
            <a:pPr lvl="1"/>
            <a:r>
              <a:rPr lang="en-US" dirty="0" smtClean="0"/>
              <a:t>Context awareness</a:t>
            </a:r>
          </a:p>
          <a:p>
            <a:pPr lvl="1"/>
            <a:r>
              <a:rPr lang="en-US" dirty="0"/>
              <a:t>human-centric computer interaction </a:t>
            </a:r>
            <a:r>
              <a:rPr lang="en-US" dirty="0" smtClean="0"/>
              <a:t>design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11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Home environment</a:t>
            </a:r>
          </a:p>
          <a:p>
            <a:pPr lvl="1"/>
            <a:r>
              <a:rPr lang="en-US" dirty="0" smtClean="0"/>
              <a:t>Stable communication infrastructure</a:t>
            </a:r>
          </a:p>
          <a:p>
            <a:pPr lvl="1"/>
            <a:r>
              <a:rPr lang="en-US" dirty="0" smtClean="0"/>
              <a:t>Well defined types of context information</a:t>
            </a:r>
          </a:p>
          <a:p>
            <a:pPr lvl="1"/>
            <a:r>
              <a:rPr lang="en-US" dirty="0" smtClean="0"/>
              <a:t>Reliable quality and reachability of services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387" y="3584927"/>
            <a:ext cx="4940765" cy="273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71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 Classification of the Home Care </a:t>
            </a:r>
            <a:r>
              <a:rPr lang="en-US" sz="2400" dirty="0" smtClean="0"/>
              <a:t>System(HCS) </a:t>
            </a:r>
            <a:r>
              <a:rPr lang="en-US" sz="2400" dirty="0"/>
              <a:t>Domain</a:t>
            </a:r>
          </a:p>
        </p:txBody>
      </p:sp>
      <p:pic>
        <p:nvPicPr>
          <p:cNvPr id="20" name="Content Placeholder 19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 l="319" r="319"/>
          <a:stretch>
            <a:fillRect/>
          </a:stretch>
        </p:blipFill>
        <p:spPr>
          <a:xfrm>
            <a:off x="273348" y="1731475"/>
            <a:ext cx="8504238" cy="4268819"/>
          </a:xfrm>
        </p:spPr>
      </p:pic>
      <p:sp>
        <p:nvSpPr>
          <p:cNvPr id="17" name="TextBox 16"/>
          <p:cNvSpPr txBox="1"/>
          <p:nvPr/>
        </p:nvSpPr>
        <p:spPr>
          <a:xfrm>
            <a:off x="4525467" y="5693708"/>
            <a:ext cx="3751759" cy="934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16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current HCS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acceptance of health assistance </a:t>
            </a:r>
            <a:r>
              <a:rPr lang="en-US" dirty="0" smtClean="0"/>
              <a:t>solutions</a:t>
            </a:r>
          </a:p>
          <a:p>
            <a:r>
              <a:rPr lang="en-US" dirty="0"/>
              <a:t> Technology </a:t>
            </a:r>
            <a:r>
              <a:rPr lang="en-US" dirty="0" smtClean="0"/>
              <a:t>focus – ignore usability issues</a:t>
            </a:r>
          </a:p>
          <a:p>
            <a:r>
              <a:rPr lang="en-US" dirty="0"/>
              <a:t>Low assistance and </a:t>
            </a:r>
            <a:r>
              <a:rPr lang="en-US" dirty="0" smtClean="0"/>
              <a:t>quality</a:t>
            </a:r>
          </a:p>
          <a:p>
            <a:pPr lvl="1"/>
            <a:r>
              <a:rPr lang="en-US" dirty="0" smtClean="0"/>
              <a:t>Rely on single modality for sensing having  great limitation</a:t>
            </a:r>
          </a:p>
          <a:p>
            <a:r>
              <a:rPr lang="en-US" dirty="0"/>
              <a:t>Not aware of </a:t>
            </a:r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Difference between a person just climbed stairs and sitting in a chair for a long time</a:t>
            </a:r>
          </a:p>
          <a:p>
            <a:r>
              <a:rPr lang="en-US" dirty="0"/>
              <a:t> Static, unnatural </a:t>
            </a:r>
            <a:r>
              <a:rPr lang="en-US" dirty="0" smtClean="0"/>
              <a:t>interface</a:t>
            </a:r>
          </a:p>
          <a:p>
            <a:pPr lvl="1"/>
            <a:r>
              <a:rPr lang="en-US" dirty="0"/>
              <a:t>requires some </a:t>
            </a:r>
            <a:r>
              <a:rPr lang="en-US" dirty="0" smtClean="0"/>
              <a:t>learning </a:t>
            </a:r>
            <a:r>
              <a:rPr lang="en-US" dirty="0"/>
              <a:t>and results in a higher probability of </a:t>
            </a:r>
            <a:r>
              <a:rPr lang="en-US" dirty="0" err="1" smtClean="0"/>
              <a:t>misoperation</a:t>
            </a:r>
            <a:r>
              <a:rPr lang="en-US" dirty="0" smtClean="0"/>
              <a:t> </a:t>
            </a:r>
            <a:r>
              <a:rPr lang="en-US" dirty="0"/>
              <a:t>with growing age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392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Characteristics of </a:t>
            </a:r>
            <a:r>
              <a:rPr lang="en-US" altLang="zh-CN" dirty="0" err="1" smtClean="0"/>
              <a:t>AmI</a:t>
            </a:r>
            <a:r>
              <a:rPr lang="en-US" altLang="zh-CN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AmI</a:t>
            </a:r>
            <a:r>
              <a:rPr lang="en-US" dirty="0" smtClean="0"/>
              <a:t> </a:t>
            </a:r>
            <a:r>
              <a:rPr lang="en-US" dirty="0"/>
              <a:t>is characterized by systems and technologies that </a:t>
            </a:r>
            <a:r>
              <a:rPr lang="en-US" dirty="0" smtClean="0"/>
              <a:t>are:</a:t>
            </a:r>
          </a:p>
          <a:p>
            <a:pPr lvl="1"/>
            <a:r>
              <a:rPr lang="en-US" dirty="0"/>
              <a:t>embedded: many networked devices are integrated into the </a:t>
            </a:r>
            <a:r>
              <a:rPr lang="en-US" dirty="0" smtClean="0"/>
              <a:t>environment</a:t>
            </a:r>
          </a:p>
          <a:p>
            <a:pPr lvl="1"/>
            <a:r>
              <a:rPr lang="en-US" dirty="0"/>
              <a:t>context </a:t>
            </a:r>
            <a:r>
              <a:rPr lang="en-US" dirty="0"/>
              <a:t>aware: these devices can recognize you and your situational </a:t>
            </a:r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personalized</a:t>
            </a:r>
            <a:r>
              <a:rPr lang="en-US" dirty="0"/>
              <a:t>: they can be tailored to your </a:t>
            </a:r>
            <a:r>
              <a:rPr lang="en-US" dirty="0" smtClean="0"/>
              <a:t>needs</a:t>
            </a:r>
          </a:p>
          <a:p>
            <a:pPr lvl="1"/>
            <a:r>
              <a:rPr lang="en-US" dirty="0" smtClean="0"/>
              <a:t>adaptive</a:t>
            </a:r>
            <a:r>
              <a:rPr lang="en-US" dirty="0"/>
              <a:t>: they can change in response to </a:t>
            </a:r>
            <a:r>
              <a:rPr lang="en-US" dirty="0" smtClean="0"/>
              <a:t>you</a:t>
            </a:r>
          </a:p>
          <a:p>
            <a:pPr lvl="1"/>
            <a:r>
              <a:rPr lang="en-US" dirty="0" smtClean="0"/>
              <a:t>anticipatory</a:t>
            </a:r>
            <a:r>
              <a:rPr lang="en-US" dirty="0"/>
              <a:t>: they can anticipate your desires without conscious </a:t>
            </a:r>
            <a:r>
              <a:rPr lang="en-US" dirty="0" smtClean="0"/>
              <a:t>mediations</a:t>
            </a:r>
          </a:p>
        </p:txBody>
      </p:sp>
    </p:spTree>
    <p:extLst>
      <p:ext uri="{BB962C8B-B14F-4D97-AF65-F5344CB8AC3E}">
        <p14:creationId xmlns:p14="http://schemas.microsoft.com/office/powerpoint/2010/main" val="407859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could </a:t>
            </a:r>
            <a:r>
              <a:rPr lang="en-US" dirty="0" err="1" smtClean="0"/>
              <a:t>AmI</a:t>
            </a:r>
            <a:r>
              <a:rPr lang="en-US" dirty="0" smtClean="0"/>
              <a:t>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AmI</a:t>
            </a:r>
            <a:r>
              <a:rPr lang="en-US" dirty="0" smtClean="0"/>
              <a:t> has huge potential in the area of living assistance for handicapped and elderly people suffering from all kinds of disabilities, detecting:</a:t>
            </a:r>
          </a:p>
          <a:p>
            <a:pPr lvl="1"/>
            <a:r>
              <a:rPr lang="en-US" dirty="0" smtClean="0"/>
              <a:t>Gait changes</a:t>
            </a:r>
          </a:p>
          <a:p>
            <a:pPr lvl="1"/>
            <a:r>
              <a:rPr lang="en-US" dirty="0" smtClean="0"/>
              <a:t>Neurological alternations</a:t>
            </a:r>
          </a:p>
          <a:p>
            <a:pPr lvl="1"/>
            <a:r>
              <a:rPr lang="en-US" dirty="0" smtClean="0"/>
              <a:t>Visual acuity changes</a:t>
            </a:r>
          </a:p>
          <a:p>
            <a:pPr lvl="1"/>
            <a:r>
              <a:rPr lang="en-US" dirty="0" smtClean="0"/>
              <a:t>Spontaneous fractures and falls</a:t>
            </a:r>
          </a:p>
          <a:p>
            <a:pPr lvl="1"/>
            <a:r>
              <a:rPr lang="en-US" dirty="0" smtClean="0"/>
              <a:t>Sudden changes in blood pressure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94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ultimate goal of any emergency treatment system must </a:t>
            </a:r>
            <a:r>
              <a:rPr lang="en-US" dirty="0" smtClean="0"/>
              <a:t>be:  </a:t>
            </a:r>
          </a:p>
          <a:p>
            <a:pPr lvl="1"/>
            <a:r>
              <a:rPr lang="en-US" dirty="0" smtClean="0"/>
              <a:t>high recall: detecting </a:t>
            </a:r>
            <a:r>
              <a:rPr lang="en-US" dirty="0"/>
              <a:t>every real emergency </a:t>
            </a:r>
            <a:r>
              <a:rPr lang="en-US" dirty="0" smtClean="0"/>
              <a:t>immediately</a:t>
            </a:r>
            <a:r>
              <a:rPr lang="en-US" dirty="0"/>
              <a:t>, and high precision to prevent invalid emergency </a:t>
            </a:r>
            <a:r>
              <a:rPr lang="en-US" dirty="0" smtClean="0"/>
              <a:t>detections </a:t>
            </a:r>
            <a:r>
              <a:rPr lang="en-US" dirty="0"/>
              <a:t>and alerts as a consequence of misinterpretations. </a:t>
            </a:r>
            <a:r>
              <a:rPr lang="en-US" dirty="0" smtClean="0"/>
              <a:t>High </a:t>
            </a:r>
            <a:r>
              <a:rPr lang="en-US" dirty="0"/>
              <a:t>recall is mandatory to provide a trustworthy service </a:t>
            </a:r>
            <a:r>
              <a:rPr lang="en-US" dirty="0" smtClean="0"/>
              <a:t>quality </a:t>
            </a:r>
            <a:r>
              <a:rPr lang="en-US" dirty="0"/>
              <a:t>to the assisted persons in case of emergency situations.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High precision is essential for economical reasons, since </a:t>
            </a:r>
            <a:r>
              <a:rPr lang="en-US" dirty="0" smtClean="0"/>
              <a:t>invalid </a:t>
            </a:r>
            <a:r>
              <a:rPr lang="en-US" dirty="0"/>
              <a:t>emergency alerts may decrease </a:t>
            </a:r>
            <a:r>
              <a:rPr lang="en-US" dirty="0" smtClean="0"/>
              <a:t>trustworthiness unacceptably </a:t>
            </a:r>
            <a:r>
              <a:rPr lang="en-US" dirty="0"/>
              <a:t>and increases care costs. </a:t>
            </a:r>
          </a:p>
        </p:txBody>
      </p:sp>
    </p:spTree>
    <p:extLst>
      <p:ext uri="{BB962C8B-B14F-4D97-AF65-F5344CB8AC3E}">
        <p14:creationId xmlns:p14="http://schemas.microsoft.com/office/powerpoint/2010/main" val="2295720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2449</TotalTime>
  <Words>1115</Words>
  <Application>Microsoft Macintosh PowerPoint</Application>
  <PresentationFormat>On-screen Show (4:3)</PresentationFormat>
  <Paragraphs>132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Ambient Intelligence based home care systems</vt:lpstr>
      <vt:lpstr>Prologue</vt:lpstr>
      <vt:lpstr>A quick look at ambient intelligence</vt:lpstr>
      <vt:lpstr>Typical Context</vt:lpstr>
      <vt:lpstr> Classification of the Home Care System(HCS) Domain</vt:lpstr>
      <vt:lpstr>Problem with current HCS</vt:lpstr>
      <vt:lpstr>Characteristics of AmI system</vt:lpstr>
      <vt:lpstr>How could AmI help</vt:lpstr>
      <vt:lpstr>Goal</vt:lpstr>
      <vt:lpstr> Human Capability Model (HCM)</vt:lpstr>
      <vt:lpstr>Trace and situations</vt:lpstr>
      <vt:lpstr>Example</vt:lpstr>
      <vt:lpstr>Architecture consideration</vt:lpstr>
      <vt:lpstr> Functional Blocks of AHCS</vt:lpstr>
      <vt:lpstr>Real life application -- AMICA</vt:lpstr>
      <vt:lpstr>Current features</vt:lpstr>
      <vt:lpstr>Thank you</vt:lpstr>
      <vt:lpstr>Reference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 Intelligence based home care systems</dc:title>
  <dc:creator>Boyu Sun</dc:creator>
  <cp:lastModifiedBy>Boyu Sun</cp:lastModifiedBy>
  <cp:revision>22</cp:revision>
  <dcterms:created xsi:type="dcterms:W3CDTF">2011-11-02T04:25:07Z</dcterms:created>
  <dcterms:modified xsi:type="dcterms:W3CDTF">2011-11-03T21:14:38Z</dcterms:modified>
</cp:coreProperties>
</file>