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59" r:id="rId1"/>
  </p:sldMasterIdLst>
  <p:notesMasterIdLst>
    <p:notesMasterId r:id="rId32"/>
  </p:notesMasterIdLst>
  <p:handoutMasterIdLst>
    <p:handoutMasterId r:id="rId33"/>
  </p:handoutMasterIdLst>
  <p:sldIdLst>
    <p:sldId id="256" r:id="rId2"/>
    <p:sldId id="257" r:id="rId3"/>
    <p:sldId id="259" r:id="rId4"/>
    <p:sldId id="264" r:id="rId5"/>
    <p:sldId id="260" r:id="rId6"/>
    <p:sldId id="261" r:id="rId7"/>
    <p:sldId id="262" r:id="rId8"/>
    <p:sldId id="263" r:id="rId9"/>
    <p:sldId id="265" r:id="rId10"/>
    <p:sldId id="286" r:id="rId11"/>
    <p:sldId id="268" r:id="rId12"/>
    <p:sldId id="269" r:id="rId13"/>
    <p:sldId id="267" r:id="rId14"/>
    <p:sldId id="270" r:id="rId15"/>
    <p:sldId id="287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5" r:id="rId29"/>
    <p:sldId id="288" r:id="rId30"/>
    <p:sldId id="284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2" autoAdjust="0"/>
    <p:restoredTop sz="94697" autoAdjust="0"/>
  </p:normalViewPr>
  <p:slideViewPr>
    <p:cSldViewPr snapToGrid="0" snapToObjects="1">
      <p:cViewPr varScale="1">
        <p:scale>
          <a:sx n="88" d="100"/>
          <a:sy n="88" d="100"/>
        </p:scale>
        <p:origin x="-1688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0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notesMaster" Target="notesMasters/notes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handoutMaster" Target="handoutMasters/handoutMaster1.xml"/><Relationship Id="rId34" Type="http://schemas.openxmlformats.org/officeDocument/2006/relationships/printerSettings" Target="printerSettings/printerSettings1.bin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FCB4C2-FDEF-2246-98C3-1D7FD4DCE833}" type="datetimeFigureOut">
              <a:rPr lang="en-US" smtClean="0"/>
              <a:t>11/10/11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AD0EC8-F949-794E-95D0-6494B34AB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7706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7D69C3-944C-7D45-9C22-18809250C919}" type="datetimeFigureOut">
              <a:rPr lang="en-US" smtClean="0"/>
              <a:t>11/10/11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A81035-4142-E84B-BFDD-59D1ED204A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99254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A81035-4142-E84B-BFDD-59D1ED204A1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2846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157176" y="359898"/>
            <a:ext cx="7682024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157176" y="1850064"/>
            <a:ext cx="7682024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1F7A58-4FCD-D04C-AD70-678EDABCCC70}" type="datetime1">
              <a:rPr lang="en-US" smtClean="0"/>
              <a:t>11/10/11</a:t>
            </a:fld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Mengmeng </a:t>
            </a:r>
            <a:r>
              <a:rPr lang="en-US" dirty="0" smtClean="0"/>
              <a:t>Li, University of Pittsburgh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710717" y="1516614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708920-2BC2-4347-9DA8-697D79982C31}" type="datetime1">
              <a:rPr lang="en-US" smtClean="0"/>
              <a:t>11/10/11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Mengmeng Li, University of Pittsburgh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fld id="{4F865804-FADE-D94C-A26D-CF65E6B85D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EDF113-9608-DD4F-A4AF-7155BBB6C650}" type="datetime1">
              <a:rPr lang="en-US" smtClean="0"/>
              <a:t>11/10/11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Mengmeng Li, University of Pittsburgh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fld id="{4F865804-FADE-D94C-A26D-CF65E6B85D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12A18D-0106-8047-8555-638A6AD5EA66}" type="datetime1">
              <a:rPr lang="en-US" smtClean="0"/>
              <a:t>11/10/11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Mengmeng </a:t>
            </a:r>
            <a:r>
              <a:rPr lang="en-US" dirty="0" smtClean="0"/>
              <a:t>Li, University of Pittsburgh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51254" y="-54"/>
            <a:ext cx="8289635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FBC5E1-4C23-FD48-8619-FCD9B0A1B162}" type="datetime1">
              <a:rPr lang="en-US" smtClean="0"/>
              <a:t>11/10/11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Mengmeng Li, University of Pittsburgh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fld id="{4F865804-FADE-D94C-A26D-CF65E6B85DD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748913" y="2366200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8F9BF5-B800-284C-8706-0F59BDE4726F}" type="datetime1">
              <a:rPr lang="en-US" smtClean="0"/>
              <a:t>11/10/11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Mengmeng Li, University of Pittsburgh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fld id="{4F865804-FADE-D94C-A26D-CF65E6B85D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5D3B5E-DA8A-A147-A441-7C82EA55D797}" type="datetime1">
              <a:rPr lang="en-US" smtClean="0"/>
              <a:t>11/10/11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Mengmeng Li, University of Pittsburgh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fld id="{4F865804-FADE-D94C-A26D-CF65E6B85D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01F4E9-5E58-CD47-B3D5-89BE2C4D35CC}" type="datetime1">
              <a:rPr lang="en-US" smtClean="0"/>
              <a:t>11/10/11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Mengmeng Li, University of Pittsburgh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fld id="{4F865804-FADE-D94C-A26D-CF65E6B85D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B77882-652F-A24D-BE99-293C9AF3C935}" type="datetime1">
              <a:rPr lang="en-US" smtClean="0"/>
              <a:t>11/10/11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Mengmeng Li, University of Pittsburgh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fld id="{4F865804-FADE-D94C-A26D-CF65E6B85DD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A84CC-721E-0049-B623-55B8A6008C5E}" type="datetime1">
              <a:rPr lang="en-US" smtClean="0"/>
              <a:t>11/10/11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Mengmeng Li, University of Pittsburgh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fld id="{4F865804-FADE-D94C-A26D-CF65E6B85D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E32D51-A916-A446-B2B4-6355B7CCBE90}" type="datetime1">
              <a:rPr lang="en-US" smtClean="0"/>
              <a:t>11/10/11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Mengmeng Li, University of Pittsburgh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fld id="{4F865804-FADE-D94C-A26D-CF65E6B85DD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2.png"/><Relationship Id="rId14" Type="http://schemas.openxmlformats.org/officeDocument/2006/relationships/image" Target="../media/image3.jpeg"/><Relationship Id="rId15" Type="http://schemas.microsoft.com/office/2007/relationships/hdphoto" Target="../media/hdphoto1.wdp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18959" y="1237638"/>
            <a:ext cx="812481" cy="788003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822960" y="21102"/>
            <a:ext cx="8321040" cy="6836898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948939" y="274638"/>
            <a:ext cx="7984749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948939" y="1417638"/>
            <a:ext cx="7984750" cy="4830761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6800088" y="6293071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7FBB3CE-9FAE-B441-A545-A783F9092F5B}" type="datetime1">
              <a:rPr lang="en-US" smtClean="0"/>
              <a:t>11/10/11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948939" y="6289558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en-US" dirty="0" smtClean="0"/>
              <a:t>Mengmeng </a:t>
            </a:r>
            <a:r>
              <a:rPr lang="en-US" dirty="0" smtClean="0"/>
              <a:t>Li, University of Pittsburgh</a:t>
            </a:r>
            <a:endParaRPr lang="en-US" dirty="0"/>
          </a:p>
        </p:txBody>
      </p:sp>
      <p:pic>
        <p:nvPicPr>
          <p:cNvPr id="13" name="Picture 12" descr="Logo_PITTSBURGH"/>
          <p:cNvPicPr/>
          <p:nvPr userDrawn="1"/>
        </p:nvPicPr>
        <p:blipFill>
          <a:blip r:embed="rId14" cstate="print">
            <a:alphaModFix amt="33000"/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rightnessContrast bright="-1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68" y="6012815"/>
            <a:ext cx="845184" cy="845185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60" r:id="rId1"/>
    <p:sldLayoutId id="2147483861" r:id="rId2"/>
    <p:sldLayoutId id="2147483862" r:id="rId3"/>
    <p:sldLayoutId id="2147483863" r:id="rId4"/>
    <p:sldLayoutId id="2147483864" r:id="rId5"/>
    <p:sldLayoutId id="2147483865" r:id="rId6"/>
    <p:sldLayoutId id="2147483866" r:id="rId7"/>
    <p:sldLayoutId id="2147483867" r:id="rId8"/>
    <p:sldLayoutId id="2147483868" r:id="rId9"/>
    <p:sldLayoutId id="2147483869" r:id="rId10"/>
    <p:sldLayoutId id="2147483870" r:id="rId11"/>
  </p:sldLayoutIdLst>
  <p:hf sldNum="0" hdr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9628" y="693594"/>
            <a:ext cx="7612701" cy="208247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Graph Transformations and Software Engineering: Success Stories and Lost Chances - Highlights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9628" y="3600383"/>
            <a:ext cx="7406640" cy="1929388"/>
          </a:xfrm>
        </p:spPr>
        <p:txBody>
          <a:bodyPr>
            <a:normAutofit fontScale="85000" lnSpcReduction="20000"/>
          </a:bodyPr>
          <a:lstStyle/>
          <a:p>
            <a:r>
              <a:rPr lang="en-US" sz="3300" dirty="0" smtClean="0"/>
              <a:t>Giovanni </a:t>
            </a:r>
            <a:r>
              <a:rPr lang="en-US" sz="3300" dirty="0" err="1" smtClean="0"/>
              <a:t>Toffetti</a:t>
            </a:r>
            <a:r>
              <a:rPr lang="en-US" sz="3300" dirty="0" smtClean="0"/>
              <a:t>, Mauro </a:t>
            </a:r>
            <a:r>
              <a:rPr lang="en-US" sz="3300" dirty="0" err="1" smtClean="0"/>
              <a:t>Pezze</a:t>
            </a:r>
            <a:endParaRPr lang="en-US" sz="3300" dirty="0" smtClean="0"/>
          </a:p>
          <a:p>
            <a:endParaRPr lang="en-US" dirty="0"/>
          </a:p>
          <a:p>
            <a:r>
              <a:rPr lang="en-US" sz="2800" dirty="0" smtClean="0"/>
              <a:t>Presented by Mengmeng Li</a:t>
            </a:r>
          </a:p>
          <a:p>
            <a:r>
              <a:rPr lang="en-US" sz="2800" dirty="0" smtClean="0"/>
              <a:t>CS Department</a:t>
            </a:r>
          </a:p>
          <a:p>
            <a:r>
              <a:rPr lang="en-US" sz="2800" dirty="0" smtClean="0"/>
              <a:t>University of Pittsburgh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F7AE2-719B-0149-9529-2402BD70C9E0}" type="datetime1">
              <a:rPr lang="en-US" smtClean="0"/>
              <a:t>11/10/11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Mengmeng Li, University of Pittsburgh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4678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</a:t>
            </a:r>
            <a:r>
              <a:rPr lang="en-US" dirty="0" err="1" smtClean="0"/>
              <a:t>PacMan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C6AB3-A073-6A46-81CD-C37F7EED2342}" type="datetime1">
              <a:rPr lang="en-US" smtClean="0"/>
              <a:t>11/10/11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Mengmeng Li, University of Pittsburgh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Show more details about the generalization?</a:t>
            </a:r>
            <a:endParaRPr lang="en-US" dirty="0"/>
          </a:p>
        </p:txBody>
      </p:sp>
      <p:pic>
        <p:nvPicPr>
          <p:cNvPr id="8" name="Content Placeholder 4" descr="Screen Shot 2011-11-08 at 9.21.20 AM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r="-1630" b="-3748"/>
          <a:stretch/>
        </p:blipFill>
        <p:spPr>
          <a:xfrm>
            <a:off x="1490458" y="1295244"/>
            <a:ext cx="6424247" cy="4199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50737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Typed 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relation between concepts and their occurrences in snapshots is formally captured by the notion of typed graphs.</a:t>
            </a:r>
          </a:p>
          <a:p>
            <a:r>
              <a:rPr lang="en-US" dirty="0" smtClean="0"/>
              <a:t>A fixed type graph (TG) represents the type (concept) level and its instance graphs.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Mengmeng Li, University of Pittsburgh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790CA-0A69-D442-8A3B-1A70CAB5499F}" type="datetime1">
              <a:rPr lang="en-US" smtClean="0"/>
              <a:t>11/10/11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6336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o</a:t>
            </a:r>
            <a:r>
              <a:rPr lang="en-US" dirty="0" smtClean="0"/>
              <a:t>: </a:t>
            </a:r>
            <a:r>
              <a:rPr lang="en-US" i="1" dirty="0" smtClean="0"/>
              <a:t>C</a:t>
            </a:r>
            <a:r>
              <a:rPr lang="en-US" dirty="0" smtClean="0"/>
              <a:t> – a vertex </a:t>
            </a:r>
            <a:r>
              <a:rPr lang="en-US" i="1" dirty="0" smtClean="0"/>
              <a:t>o</a:t>
            </a:r>
            <a:r>
              <a:rPr lang="en-US" dirty="0" smtClean="0"/>
              <a:t> (an object) of type </a:t>
            </a:r>
            <a:r>
              <a:rPr lang="en-US" i="1" dirty="0" smtClean="0"/>
              <a:t>C</a:t>
            </a:r>
            <a:r>
              <a:rPr lang="en-US" dirty="0" smtClean="0"/>
              <a:t> (a class)</a:t>
            </a:r>
          </a:p>
          <a:p>
            <a:r>
              <a:rPr lang="en-US" i="1" dirty="0" smtClean="0"/>
              <a:t>a</a:t>
            </a:r>
            <a:r>
              <a:rPr lang="en-US" dirty="0" smtClean="0"/>
              <a:t>: </a:t>
            </a:r>
            <a:r>
              <a:rPr lang="en-US" i="1" dirty="0" smtClean="0"/>
              <a:t>T</a:t>
            </a:r>
            <a:r>
              <a:rPr lang="en-US" dirty="0" smtClean="0"/>
              <a:t> – </a:t>
            </a:r>
            <a:r>
              <a:rPr lang="en-US" i="1" dirty="0" smtClean="0"/>
              <a:t>a</a:t>
            </a:r>
            <a:r>
              <a:rPr lang="en-US" dirty="0" smtClean="0"/>
              <a:t> is the name of attribute, </a:t>
            </a:r>
            <a:r>
              <a:rPr lang="en-US" i="1" dirty="0" smtClean="0"/>
              <a:t>T</a:t>
            </a:r>
            <a:r>
              <a:rPr lang="en-US" dirty="0" smtClean="0"/>
              <a:t> is the data type</a:t>
            </a:r>
          </a:p>
          <a:p>
            <a:r>
              <a:rPr lang="en-US" i="1" dirty="0" smtClean="0"/>
              <a:t>a</a:t>
            </a:r>
            <a:r>
              <a:rPr lang="en-US" dirty="0" smtClean="0"/>
              <a:t> = </a:t>
            </a:r>
            <a:r>
              <a:rPr lang="en-US" i="1" dirty="0" smtClean="0"/>
              <a:t>v</a:t>
            </a:r>
            <a:r>
              <a:rPr lang="en-US" dirty="0" smtClean="0"/>
              <a:t> – attribute </a:t>
            </a:r>
            <a:r>
              <a:rPr lang="en-US" i="1" dirty="0" smtClean="0"/>
              <a:t>a</a:t>
            </a:r>
            <a:r>
              <a:rPr lang="en-US" dirty="0" smtClean="0"/>
              <a:t> is assigned value </a:t>
            </a:r>
            <a:r>
              <a:rPr lang="en-US" i="1" dirty="0" smtClean="0"/>
              <a:t>v</a:t>
            </a:r>
            <a:endParaRPr lang="en-US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Mengmeng Li, University of Pittsburgh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E986D-1840-8147-99BE-5C8FBC60D545}" type="datetime1">
              <a:rPr lang="en-US" smtClean="0"/>
              <a:t>11/10/11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5213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and instance graph</a:t>
            </a:r>
            <a:endParaRPr lang="en-US" dirty="0"/>
          </a:p>
        </p:txBody>
      </p:sp>
      <p:pic>
        <p:nvPicPr>
          <p:cNvPr id="5" name="Content Placeholder 4" descr="Screen Shot 2011-11-08 at 9.33.37 A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2" r="1162"/>
          <a:stretch>
            <a:fillRect/>
          </a:stretch>
        </p:blipFill>
        <p:spPr>
          <a:xfrm>
            <a:off x="1288562" y="1473151"/>
            <a:ext cx="7142966" cy="4321483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Mengmeng Li, University of Pittsburgh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9E4D2-3C02-9242-9188-E0F1D2282FCC}" type="datetime1">
              <a:rPr lang="en-US" smtClean="0"/>
              <a:t>11/10/11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0798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Graph transformation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Mengmeng Li, University of Pittsburgh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6A803-B4C6-7046-8CDF-7E3A5E02A6E5}" type="datetime1">
              <a:rPr lang="en-US" smtClean="0"/>
              <a:t>11/10/11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948939" y="5588000"/>
            <a:ext cx="7984750" cy="660399"/>
          </a:xfrm>
        </p:spPr>
        <p:txBody>
          <a:bodyPr/>
          <a:lstStyle/>
          <a:p>
            <a:r>
              <a:rPr lang="en-US" dirty="0" smtClean="0"/>
              <a:t>How to find rules?</a:t>
            </a:r>
            <a:endParaRPr lang="en-US" dirty="0"/>
          </a:p>
        </p:txBody>
      </p:sp>
      <p:pic>
        <p:nvPicPr>
          <p:cNvPr id="7" name="Content Placeholder 4" descr="Screen Shot 2011-11-08 at 10.18.42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6" r="1796"/>
          <a:stretch>
            <a:fillRect/>
          </a:stretch>
        </p:blipFill>
        <p:spPr>
          <a:xfrm>
            <a:off x="1274240" y="1341248"/>
            <a:ext cx="6957142" cy="4209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62966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Extract rules from GT (cont. 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Mengmeng Li, University of Pittsburgh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720C8-4F82-FB43-9FB8-F74A50E87FB1}" type="datetime1">
              <a:rPr lang="en-US" smtClean="0"/>
              <a:t>11/10/11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Rules for </a:t>
            </a:r>
            <a:r>
              <a:rPr lang="en-US" dirty="0" err="1" smtClean="0"/>
              <a:t>PacMan</a:t>
            </a:r>
            <a:endParaRPr lang="en-US" dirty="0"/>
          </a:p>
        </p:txBody>
      </p:sp>
      <p:pic>
        <p:nvPicPr>
          <p:cNvPr id="8" name="Content Placeholder 6" descr="Screen Shot 2011-11-08 at 10.19.59 AM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3" r="-193"/>
          <a:stretch/>
        </p:blipFill>
        <p:spPr>
          <a:xfrm>
            <a:off x="1384902" y="2301441"/>
            <a:ext cx="6994301" cy="3158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4226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Extract rules from GT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Mengmeng Li, University of Pittsburgh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938D3-3666-F14D-8810-73162B6FACEA}" type="datetime1">
              <a:rPr lang="en-US" smtClean="0"/>
              <a:t>11/10/11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Rules for ghost</a:t>
            </a:r>
            <a:endParaRPr lang="en-US" dirty="0"/>
          </a:p>
        </p:txBody>
      </p:sp>
      <p:pic>
        <p:nvPicPr>
          <p:cNvPr id="8" name="Content Placeholder 4" descr="Screen Shot 2011-11-08 at 10.29.52 AM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-2800"/>
          <a:stretch/>
        </p:blipFill>
        <p:spPr>
          <a:xfrm>
            <a:off x="1398999" y="2249860"/>
            <a:ext cx="6601153" cy="3116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56279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Transformation 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graph transformation from a pre-state </a:t>
            </a:r>
            <a:r>
              <a:rPr lang="en-US" i="1" dirty="0" smtClean="0"/>
              <a:t>G</a:t>
            </a:r>
            <a:r>
              <a:rPr lang="en-US" dirty="0" smtClean="0"/>
              <a:t> to a post-state </a:t>
            </a:r>
            <a:r>
              <a:rPr lang="en-US" i="1" dirty="0" smtClean="0"/>
              <a:t>H</a:t>
            </a:r>
            <a:r>
              <a:rPr lang="en-US" dirty="0" smtClean="0"/>
              <a:t>, denoted by            :</a:t>
            </a:r>
          </a:p>
          <a:p>
            <a:pPr lvl="1"/>
            <a:r>
              <a:rPr lang="en-US" dirty="0" smtClean="0"/>
              <a:t>Find an occurrence </a:t>
            </a:r>
            <a:r>
              <a:rPr lang="en-US" i="1" dirty="0" err="1" smtClean="0"/>
              <a:t>o</a:t>
            </a:r>
            <a:r>
              <a:rPr lang="en-US" i="1" baseline="-25000" dirty="0" err="1" smtClean="0"/>
              <a:t>L</a:t>
            </a:r>
            <a:r>
              <a:rPr lang="en-US" dirty="0" smtClean="0"/>
              <a:t> of the left-hand size </a:t>
            </a:r>
            <a:r>
              <a:rPr lang="en-US" i="1" dirty="0" smtClean="0"/>
              <a:t>L</a:t>
            </a:r>
            <a:r>
              <a:rPr lang="en-US" dirty="0" smtClean="0"/>
              <a:t> in the given graph </a:t>
            </a:r>
            <a:r>
              <a:rPr lang="en-US" i="1" dirty="0" smtClean="0"/>
              <a:t>G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Delete from </a:t>
            </a:r>
            <a:r>
              <a:rPr lang="en-US" i="1" dirty="0" smtClean="0"/>
              <a:t>G</a:t>
            </a:r>
            <a:r>
              <a:rPr lang="en-US" dirty="0" smtClean="0"/>
              <a:t> all vertices and edges match by </a:t>
            </a:r>
            <a:r>
              <a:rPr lang="en-US" i="1" dirty="0" smtClean="0"/>
              <a:t>L\ R.</a:t>
            </a:r>
          </a:p>
          <a:p>
            <a:pPr lvl="1"/>
            <a:r>
              <a:rPr lang="en-US" dirty="0" smtClean="0"/>
              <a:t>Paste to the result a copy of </a:t>
            </a:r>
            <a:r>
              <a:rPr lang="en-US" i="1" dirty="0" smtClean="0"/>
              <a:t>R\L</a:t>
            </a:r>
            <a:r>
              <a:rPr lang="en-US" dirty="0" smtClean="0"/>
              <a:t>, yielding the derived graph </a:t>
            </a:r>
            <a:r>
              <a:rPr lang="en-US" i="1" dirty="0" smtClean="0"/>
              <a:t>H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Mengmeng Li, University of Pittsburgh</a:t>
            </a:r>
            <a:endParaRPr lang="en-US"/>
          </a:p>
        </p:txBody>
      </p:sp>
      <p:pic>
        <p:nvPicPr>
          <p:cNvPr id="5" name="Picture 4" descr="Screen Shot 2011-11-08 at 10.34.05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9200" y="2019300"/>
            <a:ext cx="1231900" cy="406400"/>
          </a:xfrm>
          <a:prstGeom prst="rect">
            <a:avLst/>
          </a:prstGeom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49019-CA2F-F345-B146-4233DCC3E82D}" type="datetime1">
              <a:rPr lang="en-US" smtClean="0"/>
              <a:t>11/10/11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353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Transformation steps</a:t>
            </a:r>
            <a:endParaRPr lang="en-US" dirty="0"/>
          </a:p>
        </p:txBody>
      </p:sp>
      <p:pic>
        <p:nvPicPr>
          <p:cNvPr id="5" name="Content Placeholder 4" descr="Screen Shot 2011-11-08 at 10.43.50 AM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160" r="-1854" b="-1"/>
          <a:stretch/>
        </p:blipFill>
        <p:spPr>
          <a:xfrm>
            <a:off x="948939" y="1349906"/>
            <a:ext cx="7984750" cy="4830761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Mengmeng Li, University of Pittsburgh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B2DA6-35BB-3C47-8049-C808A34B356C}" type="datetime1">
              <a:rPr lang="en-US" smtClean="0"/>
              <a:t>11/10/11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8217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 in software engineering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software engineering, </a:t>
            </a:r>
            <a:r>
              <a:rPr lang="en-US" i="1" dirty="0" smtClean="0"/>
              <a:t>modeling</a:t>
            </a:r>
            <a:r>
              <a:rPr lang="en-US" dirty="0" smtClean="0"/>
              <a:t> is a basic tool used at abstraction levels and during the whole software development process.</a:t>
            </a:r>
          </a:p>
          <a:p>
            <a:r>
              <a:rPr lang="en-US" dirty="0" smtClean="0"/>
              <a:t>Models and in particular </a:t>
            </a:r>
            <a:r>
              <a:rPr lang="en-US" i="1" dirty="0" smtClean="0"/>
              <a:t>diagrammatic models</a:t>
            </a:r>
            <a:r>
              <a:rPr lang="en-US" dirty="0" smtClean="0"/>
              <a:t> based on graphs are used to represent and analyze software procedures, processes, components, functioning and so on.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Mengmeng Li, University of Pittsburgh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FC197-0852-7744-9F7F-C1B7C97BEAC4}" type="datetime1">
              <a:rPr lang="en-US" smtClean="0"/>
              <a:t>11/10/11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4484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Graph transformation in software engineering</a:t>
            </a:r>
          </a:p>
          <a:p>
            <a:r>
              <a:rPr lang="en-US" dirty="0" smtClean="0"/>
              <a:t>Application examples</a:t>
            </a:r>
          </a:p>
          <a:p>
            <a:r>
              <a:rPr lang="en-US" dirty="0" smtClean="0"/>
              <a:t>Academic and industrial impacts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Mengmeng Li, University of Pittsburgh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11B08-615F-A547-B1F5-8EB9497BBF25}" type="datetime1">
              <a:rPr lang="en-US" smtClean="0"/>
              <a:t>11/10/11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1001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Features of GT in 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Ability</a:t>
            </a:r>
            <a:r>
              <a:rPr lang="en-US" dirty="0" smtClean="0"/>
              <a:t> to provide an intuitive diagrammatic representation of modeling concepts</a:t>
            </a:r>
          </a:p>
          <a:p>
            <a:r>
              <a:rPr lang="en-US" u="sng" dirty="0" smtClean="0"/>
              <a:t>Suitability</a:t>
            </a:r>
            <a:r>
              <a:rPr lang="en-US" dirty="0" smtClean="0"/>
              <a:t> to formally specify graph languages and mechanisms to guarantee that a graph is a valid language production</a:t>
            </a:r>
          </a:p>
          <a:p>
            <a:r>
              <a:rPr lang="en-US" u="sng" dirty="0" smtClean="0"/>
              <a:t>Flexibility</a:t>
            </a:r>
            <a:r>
              <a:rPr lang="en-US" dirty="0" smtClean="0"/>
              <a:t> in modeling and reasoning about graph evolution.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Mengmeng Li, University of Pittsburgh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B402F-4C04-724E-BA4E-75D3AEE847FF}" type="datetime1">
              <a:rPr lang="en-US" smtClean="0"/>
              <a:t>11/10/11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274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 of GT in 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Modeling</a:t>
            </a:r>
          </a:p>
          <a:p>
            <a:r>
              <a:rPr lang="en-US" dirty="0" smtClean="0"/>
              <a:t>Defining visual languages and their tools</a:t>
            </a:r>
          </a:p>
          <a:p>
            <a:r>
              <a:rPr lang="en-US" dirty="0" smtClean="0"/>
              <a:t>Modeling transformation and mappings</a:t>
            </a:r>
          </a:p>
          <a:p>
            <a:r>
              <a:rPr lang="en-US" dirty="0" smtClean="0"/>
              <a:t>Checking and providing the consistency of dynamic systems</a:t>
            </a:r>
          </a:p>
          <a:p>
            <a:endParaRPr lang="en-US" dirty="0"/>
          </a:p>
          <a:p>
            <a:r>
              <a:rPr lang="en-US" dirty="0" smtClean="0"/>
              <a:t>However: GT system had not attained wide spread practical use.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Mengmeng Li, University of Pittsburgh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EB041-B8F2-0546-A7B3-A35E4BC1C84E}" type="datetime1">
              <a:rPr lang="en-US" smtClean="0"/>
              <a:t>11/10/11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0648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Hindering factors (</a:t>
            </a:r>
            <a:r>
              <a:rPr lang="en-US" dirty="0" err="1" smtClean="0"/>
              <a:t>Blostein</a:t>
            </a:r>
            <a:r>
              <a:rPr lang="en-US" dirty="0" smtClean="0"/>
              <a:t> et al.)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Lack of education and tools </a:t>
            </a:r>
            <a:r>
              <a:rPr lang="en-US" dirty="0" smtClean="0">
                <a:sym typeface="Wingdings"/>
              </a:rPr>
              <a:t> lack of experimental data</a:t>
            </a:r>
          </a:p>
          <a:p>
            <a:r>
              <a:rPr lang="en-US" dirty="0" smtClean="0">
                <a:sym typeface="Wingdings"/>
              </a:rPr>
              <a:t>Lack of graph GT system modularization, grammar evolution, and graph inspections support.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Mengmeng Li, University of Pittsburgh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34C24-6861-794C-AD22-69E4FA3BF5F3}" type="datetime1">
              <a:rPr lang="en-US" smtClean="0"/>
              <a:t>11/10/11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2986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</a:t>
            </a:r>
            <a:r>
              <a:rPr lang="en-US" dirty="0" smtClean="0"/>
              <a:t>example </a:t>
            </a:r>
            <a:r>
              <a:rPr lang="en-US" dirty="0" smtClean="0"/>
              <a:t>– </a:t>
            </a:r>
            <a:r>
              <a:rPr lang="en-US" i="1" dirty="0" smtClean="0"/>
              <a:t>modeling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Role-based access control (RBAC)</a:t>
            </a:r>
          </a:p>
          <a:p>
            <a:pPr lvl="1"/>
            <a:r>
              <a:rPr lang="en-US" dirty="0" smtClean="0"/>
              <a:t>Challenge: how to verify that a complex set of evolving rules is consistent and complete.</a:t>
            </a:r>
          </a:p>
          <a:p>
            <a:pPr lvl="1"/>
            <a:r>
              <a:rPr lang="en-US" dirty="0" smtClean="0"/>
              <a:t>Solution: graph transformation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Mengmeng Li, University of Pittsburgh</a:t>
            </a:r>
            <a:endParaRPr lang="en-US"/>
          </a:p>
        </p:txBody>
      </p:sp>
      <p:pic>
        <p:nvPicPr>
          <p:cNvPr id="5" name="Picture 4" descr="Screen Shot 2011-11-08 at 12.58.02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9026" y="3530071"/>
            <a:ext cx="6786842" cy="2656326"/>
          </a:xfrm>
          <a:prstGeom prst="rect">
            <a:avLst/>
          </a:prstGeom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724DC-C932-5247-9242-E88BA746E90E}" type="datetime1">
              <a:rPr lang="en-US" smtClean="0"/>
              <a:t>11/10/11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8685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Application example – </a:t>
            </a:r>
            <a:r>
              <a:rPr lang="en-US" i="1" dirty="0" smtClean="0"/>
              <a:t>model evolution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Challenge: Maintain consistency across heterogeneous models at different abstraction levels.</a:t>
            </a:r>
          </a:p>
          <a:p>
            <a:r>
              <a:rPr lang="en-US" dirty="0" smtClean="0"/>
              <a:t>Solution: TGG (triple graph grammars)</a:t>
            </a:r>
          </a:p>
          <a:p>
            <a:pPr lvl="1"/>
            <a:r>
              <a:rPr lang="en-US" dirty="0" smtClean="0"/>
              <a:t>Source, target, correspondence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Mengmeng Li, University of Pittsburgh</a:t>
            </a:r>
            <a:endParaRPr lang="en-US"/>
          </a:p>
        </p:txBody>
      </p:sp>
      <p:pic>
        <p:nvPicPr>
          <p:cNvPr id="6" name="Picture 5" descr="Screen Shot 2011-11-08 at 1.12.49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2537" y="4204775"/>
            <a:ext cx="6497198" cy="1611125"/>
          </a:xfrm>
          <a:prstGeom prst="rect">
            <a:avLst/>
          </a:prstGeo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C5A8B-9652-0D47-ADBA-F96599B790B4}" type="datetime1">
              <a:rPr lang="en-US" smtClean="0"/>
              <a:t>11/10/11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4991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Application example – </a:t>
            </a:r>
            <a:r>
              <a:rPr lang="en-US" i="1" dirty="0" smtClean="0"/>
              <a:t>visual languages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Challenge: lack of formalisms for defining their syntax and semantics.</a:t>
            </a:r>
          </a:p>
          <a:p>
            <a:r>
              <a:rPr lang="en-US" dirty="0" smtClean="0"/>
              <a:t>Solution: graph transformation system</a:t>
            </a:r>
          </a:p>
          <a:p>
            <a:r>
              <a:rPr lang="en-US" dirty="0" smtClean="0"/>
              <a:t>Editors generated from GT</a:t>
            </a:r>
          </a:p>
          <a:p>
            <a:pPr lvl="1"/>
            <a:r>
              <a:rPr lang="en-US" dirty="0" smtClean="0"/>
              <a:t>Free-hand editor: users can edit freely</a:t>
            </a:r>
          </a:p>
          <a:p>
            <a:pPr lvl="1"/>
            <a:r>
              <a:rPr lang="en-US" dirty="0" smtClean="0"/>
              <a:t>Syntax directed</a:t>
            </a:r>
          </a:p>
          <a:p>
            <a:pPr lvl="2"/>
            <a:r>
              <a:rPr lang="en-US" dirty="0" smtClean="0"/>
              <a:t>Grammar-based: specify the language independently from the editor using a grammar</a:t>
            </a:r>
          </a:p>
          <a:p>
            <a:pPr lvl="2"/>
            <a:r>
              <a:rPr lang="en-US" dirty="0" smtClean="0"/>
              <a:t>Transformation-based: the language is defined by its editing rules.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Mengmeng Li, University of Pittsburgh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C2546-8BA3-8647-80CD-0FB691514BF8}" type="datetime1">
              <a:rPr lang="en-US" smtClean="0"/>
              <a:t>11/10/11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0529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Academic and industrial impact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(industrial)The project on mechatronic carried on in the University of Paderborn. Relies on GT to describe and analyze combination of heterogeneous components, evolution and self-adapting behavior of train.</a:t>
            </a:r>
          </a:p>
          <a:p>
            <a:r>
              <a:rPr lang="en-US" dirty="0" smtClean="0"/>
              <a:t>(academic)GT are directly applied to study program behaviors discovery and verification.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Mengmeng Li, University of Pittsburgh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FB45F-1602-7C4B-8798-9594FB08892E}" type="datetime1">
              <a:rPr lang="en-US" smtClean="0"/>
              <a:t>11/10/11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9326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Graph transformation systems are a powerful tool to deal with syntax semantics and transformation of diagrammatic / visual notations.</a:t>
            </a:r>
          </a:p>
          <a:p>
            <a:r>
              <a:rPr lang="en-US" dirty="0" smtClean="0"/>
              <a:t>The industrial success of graph transformation does not depend on technical issues, but on commercial aspects</a:t>
            </a:r>
            <a:r>
              <a:rPr lang="en-US" dirty="0" smtClean="0"/>
              <a:t>.</a:t>
            </a:r>
          </a:p>
          <a:p>
            <a:r>
              <a:rPr lang="en-US" dirty="0" smtClean="0"/>
              <a:t>A bright future.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Mengmeng Li, University of Pittsburgh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88ABC-76F3-684A-A31D-87FAEA0D46EF}" type="datetime1">
              <a:rPr lang="en-US" smtClean="0"/>
              <a:t>11/10/11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4994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Giovanni </a:t>
            </a:r>
            <a:r>
              <a:rPr lang="en-US" sz="2800" dirty="0" err="1" smtClean="0"/>
              <a:t>Toffetti</a:t>
            </a:r>
            <a:r>
              <a:rPr lang="en-US" sz="2800" dirty="0" smtClean="0"/>
              <a:t>, </a:t>
            </a:r>
            <a:r>
              <a:rPr lang="en-US" sz="2800" dirty="0" err="1" smtClean="0"/>
              <a:t>Mauto</a:t>
            </a:r>
            <a:r>
              <a:rPr lang="en-US" sz="2800" dirty="0" smtClean="0"/>
              <a:t> </a:t>
            </a:r>
            <a:r>
              <a:rPr lang="en-US" sz="2800" dirty="0" err="1" smtClean="0"/>
              <a:t>Pezze</a:t>
            </a:r>
            <a:r>
              <a:rPr lang="en-US" sz="2800" dirty="0" smtClean="0"/>
              <a:t>, Graph transformation and software </a:t>
            </a:r>
            <a:r>
              <a:rPr lang="en-US" sz="2800" dirty="0"/>
              <a:t>e</a:t>
            </a:r>
            <a:r>
              <a:rPr lang="en-US" sz="2800" dirty="0" smtClean="0"/>
              <a:t>ngineering: success </a:t>
            </a:r>
            <a:r>
              <a:rPr lang="en-US" sz="2800" dirty="0"/>
              <a:t>s</a:t>
            </a:r>
            <a:r>
              <a:rPr lang="en-US" sz="2800" dirty="0" smtClean="0"/>
              <a:t>tories and lost </a:t>
            </a:r>
            <a:r>
              <a:rPr lang="en-US" sz="2800" dirty="0"/>
              <a:t>c</a:t>
            </a:r>
            <a:r>
              <a:rPr lang="en-US" sz="2800" dirty="0" smtClean="0"/>
              <a:t>hances – highlights</a:t>
            </a:r>
          </a:p>
          <a:p>
            <a:r>
              <a:rPr lang="en-US" sz="2800" dirty="0" smtClean="0"/>
              <a:t>Reiko </a:t>
            </a:r>
            <a:r>
              <a:rPr lang="en-US" sz="2800" dirty="0" err="1" smtClean="0"/>
              <a:t>Heckel</a:t>
            </a:r>
            <a:r>
              <a:rPr lang="en-US" sz="2800" dirty="0" smtClean="0"/>
              <a:t>, Graph transformation in a nutshell</a:t>
            </a:r>
          </a:p>
          <a:p>
            <a:r>
              <a:rPr lang="en-US" sz="2800" dirty="0" smtClean="0"/>
              <a:t>M. Koch, L. V. Mancini, F. </a:t>
            </a:r>
            <a:r>
              <a:rPr lang="en-US" sz="2800" dirty="0" err="1" smtClean="0"/>
              <a:t>Parisi-Presicce</a:t>
            </a:r>
            <a:r>
              <a:rPr lang="en-US" sz="2800" dirty="0" smtClean="0"/>
              <a:t>, A graph-based formalism for RBAC</a:t>
            </a:r>
          </a:p>
          <a:p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Mengmeng Li, University of Pittsburgh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641C0-FFB2-9F45-915A-6C3C605645A8}" type="datetime1">
              <a:rPr lang="en-US" smtClean="0"/>
              <a:t>11/10/11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2363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Handbook of graph transformation and computing by graph transformation. G. </a:t>
            </a:r>
            <a:r>
              <a:rPr lang="en-US" dirty="0" err="1" smtClean="0"/>
              <a:t>Rozenberg</a:t>
            </a:r>
            <a:r>
              <a:rPr lang="en-US" dirty="0" smtClean="0"/>
              <a:t>, H. </a:t>
            </a:r>
            <a:r>
              <a:rPr lang="en-US" dirty="0" err="1" smtClean="0"/>
              <a:t>Ehrig</a:t>
            </a:r>
            <a:r>
              <a:rPr lang="en-US" dirty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2A18D-0106-8047-8555-638A6AD5EA66}" type="datetime1">
              <a:rPr lang="en-US" smtClean="0"/>
              <a:t>11/10/11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Mengmeng Li, University of Pittsburgh</a:t>
            </a:r>
            <a:endParaRPr lang="en-US" dirty="0"/>
          </a:p>
        </p:txBody>
      </p:sp>
      <p:pic>
        <p:nvPicPr>
          <p:cNvPr id="7" name="Picture 6" descr="Screen Shot 2011-11-10 at 10.25.59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4891" y="2979216"/>
            <a:ext cx="1850394" cy="2698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16337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represent concepts in software engineering?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Textual notations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.g. Formal string grammars (Chomsky)</a:t>
            </a:r>
          </a:p>
          <a:p>
            <a:pPr lvl="1"/>
            <a:r>
              <a:rPr lang="en-US" dirty="0" smtClean="0"/>
              <a:t>Application: compiler</a:t>
            </a:r>
          </a:p>
          <a:p>
            <a:r>
              <a:rPr lang="en-US" dirty="0" smtClean="0"/>
              <a:t>Diagrammatic notations</a:t>
            </a:r>
          </a:p>
          <a:p>
            <a:pPr lvl="1"/>
            <a:r>
              <a:rPr lang="en-US" dirty="0" smtClean="0"/>
              <a:t>Introduce new </a:t>
            </a:r>
            <a:r>
              <a:rPr lang="en-US" dirty="0" smtClean="0"/>
              <a:t>dimensions</a:t>
            </a:r>
          </a:p>
          <a:p>
            <a:pPr lvl="1"/>
            <a:r>
              <a:rPr lang="en-US" dirty="0" smtClean="0"/>
              <a:t>e.g. Graph transformation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Mengmeng Li, University of Pittsburgh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E2C6E-145E-3F4E-BDDB-7D03B9442236}" type="datetime1">
              <a:rPr lang="en-US" smtClean="0"/>
              <a:t>11/10/11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2819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 algn="ctr">
              <a:buNone/>
            </a:pPr>
            <a:endParaRPr lang="en-US" dirty="0" smtClean="0"/>
          </a:p>
          <a:p>
            <a:pPr marL="82296" indent="0" algn="ctr">
              <a:buNone/>
            </a:pPr>
            <a:endParaRPr lang="en-US" dirty="0"/>
          </a:p>
          <a:p>
            <a:pPr marL="82296" indent="0" algn="ctr">
              <a:buNone/>
            </a:pPr>
            <a:r>
              <a:rPr lang="en-US" dirty="0" smtClean="0"/>
              <a:t>Thank you!</a:t>
            </a:r>
          </a:p>
          <a:p>
            <a:pPr marL="82296" indent="0" algn="ctr">
              <a:buNone/>
            </a:pPr>
            <a:r>
              <a:rPr lang="en-US" dirty="0" smtClean="0"/>
              <a:t>Q &amp; 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Mengmeng Li, University of Pittsburgh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C49E-088B-4441-81F5-76D28152DAF2}" type="datetime1">
              <a:rPr lang="en-US" smtClean="0"/>
              <a:t>11/10/11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2479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Birth of graph transformation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most activities in the software process, a variety of visual notations have been proposed, including state diagrams, structured analysis, control flow graphs, UML languages.</a:t>
            </a:r>
          </a:p>
          <a:p>
            <a:r>
              <a:rPr lang="en-US" dirty="0" smtClean="0"/>
              <a:t>Theses notations produce models that can be easily seen as graphs, and thus graph transformations are involved.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Mengmeng Li, University of Pittsburgh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5901E-FC04-4D41-A57C-09EC5046D42C}" type="datetime1">
              <a:rPr lang="en-US" smtClean="0"/>
              <a:t>11/10/11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4318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General advantages of graph transformations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8939" y="1967174"/>
            <a:ext cx="5573985" cy="4281226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“Graph transformation has originally evolved in reaction to shortcomings in the expressiveness of classical approaches to rewriting, like </a:t>
            </a:r>
            <a:r>
              <a:rPr lang="en-US" dirty="0" err="1" smtClean="0"/>
              <a:t>Chomasky</a:t>
            </a:r>
            <a:r>
              <a:rPr lang="en-US" dirty="0" smtClean="0"/>
              <a:t> grammars and term rewriting, to deal with non-linear structures.”</a:t>
            </a:r>
          </a:p>
          <a:p>
            <a:pPr marL="82296" indent="0">
              <a:buNone/>
            </a:pPr>
            <a:endParaRPr lang="en-US" dirty="0"/>
          </a:p>
          <a:p>
            <a:pPr marL="82296" indent="0" algn="r">
              <a:buNone/>
            </a:pPr>
            <a:r>
              <a:rPr lang="en-US" altLang="zh-CN" dirty="0" smtClean="0"/>
              <a:t>——</a:t>
            </a:r>
            <a:r>
              <a:rPr lang="en-US" altLang="zh-CN" dirty="0" err="1" smtClean="0"/>
              <a:t>Heckel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Mengmeng Li, University of Pittsburgh</a:t>
            </a:r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2924" y="1967174"/>
            <a:ext cx="2322275" cy="2322275"/>
          </a:xfrm>
          <a:prstGeom prst="rect">
            <a:avLst/>
          </a:prstGeom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F55D5-9F9B-5E4C-B91F-47C892A8D04C}" type="datetime1">
              <a:rPr lang="en-US" smtClean="0"/>
              <a:t>11/10/11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7410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Development of GT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60s, 70s</a:t>
            </a:r>
          </a:p>
          <a:p>
            <a:pPr lvl="1"/>
            <a:r>
              <a:rPr lang="en-US" dirty="0" err="1" smtClean="0"/>
              <a:t>Pfaltz</a:t>
            </a:r>
            <a:r>
              <a:rPr lang="en-US" dirty="0" smtClean="0"/>
              <a:t>: first example – web grammars</a:t>
            </a:r>
          </a:p>
          <a:p>
            <a:pPr lvl="1"/>
            <a:r>
              <a:rPr lang="en-US" dirty="0" smtClean="0"/>
              <a:t>Pratt: pair grammars</a:t>
            </a:r>
          </a:p>
          <a:p>
            <a:r>
              <a:rPr lang="en-US" dirty="0" smtClean="0"/>
              <a:t>80s</a:t>
            </a:r>
          </a:p>
          <a:p>
            <a:pPr lvl="1"/>
            <a:r>
              <a:rPr lang="en-US" dirty="0" err="1" smtClean="0"/>
              <a:t>Dolado</a:t>
            </a:r>
            <a:r>
              <a:rPr lang="en-US" dirty="0" smtClean="0"/>
              <a:t>: generate Forrester diagram</a:t>
            </a:r>
          </a:p>
          <a:p>
            <a:pPr lvl="1"/>
            <a:r>
              <a:rPr lang="en-US" dirty="0" err="1" smtClean="0"/>
              <a:t>Gottler</a:t>
            </a:r>
            <a:r>
              <a:rPr lang="en-US" dirty="0" smtClean="0"/>
              <a:t>: derive diagram editors from GT</a:t>
            </a:r>
          </a:p>
          <a:p>
            <a:r>
              <a:rPr lang="en-US" dirty="0" smtClean="0"/>
              <a:t>90s</a:t>
            </a:r>
          </a:p>
          <a:p>
            <a:pPr lvl="1"/>
            <a:r>
              <a:rPr lang="en-US" dirty="0" smtClean="0"/>
              <a:t>Software architectures</a:t>
            </a:r>
          </a:p>
          <a:p>
            <a:pPr lvl="1"/>
            <a:r>
              <a:rPr lang="en-US" dirty="0" smtClean="0"/>
              <a:t>Reconfiguration for </a:t>
            </a:r>
            <a:r>
              <a:rPr lang="en-US" smtClean="0"/>
              <a:t>fault tolerance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Mengmeng Li, University of Pittsburgh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C190C-3E5E-F346-9BA4-A86F9A678C11}" type="datetime1">
              <a:rPr lang="en-US" smtClean="0"/>
              <a:t>11/10/11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6819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Formal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Graph transformation, or graph rewriting, concerns the technique of creating a new graph out of an original graph using some automatic machine.</a:t>
            </a:r>
          </a:p>
          <a:p>
            <a:pPr marL="356616" lvl="1" indent="0">
              <a:buNone/>
            </a:pPr>
            <a:r>
              <a:rPr lang="en-US" dirty="0" smtClean="0">
                <a:sym typeface="Wingdings"/>
              </a:rPr>
              <a:t></a:t>
            </a:r>
          </a:p>
          <a:p>
            <a:pPr marL="356616" lvl="1" indent="0">
              <a:buNone/>
            </a:pPr>
            <a:r>
              <a:rPr lang="en-US" dirty="0" smtClean="0">
                <a:sym typeface="Wingdings"/>
              </a:rPr>
              <a:t>GT defines transformations over graphs by means of rules</a:t>
            </a:r>
            <a:r>
              <a:rPr lang="en-US" dirty="0" smtClean="0">
                <a:sym typeface="Wingdings"/>
              </a:rPr>
              <a:t>.</a:t>
            </a:r>
          </a:p>
          <a:p>
            <a:pPr marL="539496" indent="-457200"/>
            <a:r>
              <a:rPr lang="en-US" dirty="0" smtClean="0">
                <a:sym typeface="Wingdings"/>
              </a:rPr>
              <a:t>Graph &amp; rules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Mengmeng Li, University of Pittsburgh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3F3E6-933E-6947-89D1-40D6C6B3C7C7}" type="datetime1">
              <a:rPr lang="en-US" smtClean="0"/>
              <a:t>11/10/11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4147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graph is a set of nodes and (directed or undirected) edges.</a:t>
            </a:r>
          </a:p>
          <a:p>
            <a:r>
              <a:rPr lang="en-US" dirty="0" smtClean="0"/>
              <a:t>Both nodes and edges can be typed  to represent different concepts.</a:t>
            </a:r>
          </a:p>
          <a:p>
            <a:r>
              <a:rPr lang="en-US" dirty="0" smtClean="0"/>
              <a:t>E.g.</a:t>
            </a:r>
          </a:p>
          <a:p>
            <a:pPr marL="356616" lvl="1" indent="0">
              <a:buNone/>
            </a:pPr>
            <a:r>
              <a:rPr lang="en-US" dirty="0" smtClean="0"/>
              <a:t>A person or an object can have attributes, defined as name and value pairs.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Mengmeng Li, University of Pittsburgh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B8D8E-61C0-3840-9836-A4A2DAB79FF6}" type="datetime1">
              <a:rPr lang="en-US" smtClean="0"/>
              <a:t>11/10/11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82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GT system consists of a set of graph rewrite rules of the form</a:t>
            </a:r>
          </a:p>
          <a:p>
            <a:pPr lvl="1"/>
            <a:r>
              <a:rPr lang="en-US" dirty="0" smtClean="0"/>
              <a:t>L </a:t>
            </a:r>
            <a:r>
              <a:rPr lang="en-US" dirty="0" smtClean="0">
                <a:sym typeface="Wingdings"/>
              </a:rPr>
              <a:t> R</a:t>
            </a:r>
          </a:p>
          <a:p>
            <a:pPr lvl="1"/>
            <a:r>
              <a:rPr lang="en-US" dirty="0" smtClean="0">
                <a:sym typeface="Wingdings"/>
              </a:rPr>
              <a:t>L: pattern graph (the left-hand side)</a:t>
            </a:r>
          </a:p>
          <a:p>
            <a:pPr lvl="1"/>
            <a:r>
              <a:rPr lang="en-US" dirty="0" smtClean="0">
                <a:sym typeface="Wingdings"/>
              </a:rPr>
              <a:t>R: replacement graph (right-hand side of the rule)</a:t>
            </a:r>
          </a:p>
          <a:p>
            <a:r>
              <a:rPr lang="en-US" dirty="0" smtClean="0">
                <a:sym typeface="Wingdings"/>
              </a:rPr>
              <a:t>A rule is applied to the host graph by searching for an occurrence of the pattern graph, and by replacing the found occurrence by an instance of the replacement graph.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Mengmeng Li, University of Pittsburgh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893BD-6127-A642-B53C-3EDA5DEFC95F}" type="datetime1">
              <a:rPr lang="en-US" smtClean="0"/>
              <a:t>11/10/11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3380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mm1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570</TotalTime>
  <Words>1234</Words>
  <Application>Microsoft Macintosh PowerPoint</Application>
  <PresentationFormat>On-screen Show (4:3)</PresentationFormat>
  <Paragraphs>192</Paragraphs>
  <Slides>30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lmm1</vt:lpstr>
      <vt:lpstr>Graph Transformations and Software Engineering: Success Stories and Lost Chances - Highlights</vt:lpstr>
      <vt:lpstr>Outline</vt:lpstr>
      <vt:lpstr>How to represent concepts in software engineering?</vt:lpstr>
      <vt:lpstr>Birth of graph transformation</vt:lpstr>
      <vt:lpstr>General advantages of graph transformations</vt:lpstr>
      <vt:lpstr>Development of GT</vt:lpstr>
      <vt:lpstr>Formal definition</vt:lpstr>
      <vt:lpstr>Graph</vt:lpstr>
      <vt:lpstr>Rules</vt:lpstr>
      <vt:lpstr>Example: PacMan</vt:lpstr>
      <vt:lpstr>Typed graphs</vt:lpstr>
      <vt:lpstr>Notations</vt:lpstr>
      <vt:lpstr>Type and instance graph</vt:lpstr>
      <vt:lpstr>Graph transformation</vt:lpstr>
      <vt:lpstr>Extract rules from GT (cont. )</vt:lpstr>
      <vt:lpstr>Extract rules from GT </vt:lpstr>
      <vt:lpstr>Transformation procedure</vt:lpstr>
      <vt:lpstr>Transformation steps</vt:lpstr>
      <vt:lpstr>Role in software engineering</vt:lpstr>
      <vt:lpstr>Features of GT in SE</vt:lpstr>
      <vt:lpstr>Applications of GT in SE</vt:lpstr>
      <vt:lpstr>Hindering factors (Blostein et al.)</vt:lpstr>
      <vt:lpstr>Application example – modeling</vt:lpstr>
      <vt:lpstr>Application example – model evolution</vt:lpstr>
      <vt:lpstr>Application example – visual languages</vt:lpstr>
      <vt:lpstr>Academic and industrial impact</vt:lpstr>
      <vt:lpstr>Conclusion</vt:lpstr>
      <vt:lpstr>References</vt:lpstr>
      <vt:lpstr>Book</vt:lpstr>
      <vt:lpstr>PowerPoint Presentation</vt:lpstr>
    </vt:vector>
  </TitlesOfParts>
  <Company>UPITT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Graph Transformations and Software Engineering: Success Stories and Lost Chances - Highlights</dc:title>
  <dc:creator>Mengmeng Li</dc:creator>
  <cp:lastModifiedBy>Mengmeng Li</cp:lastModifiedBy>
  <cp:revision>96</cp:revision>
  <dcterms:created xsi:type="dcterms:W3CDTF">2011-11-07T02:27:47Z</dcterms:created>
  <dcterms:modified xsi:type="dcterms:W3CDTF">2011-11-10T15:37:21Z</dcterms:modified>
</cp:coreProperties>
</file>