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33"/>
  </p:notesMasterIdLst>
  <p:handoutMasterIdLst>
    <p:handoutMasterId r:id="rId34"/>
  </p:handoutMasterIdLst>
  <p:sldIdLst>
    <p:sldId id="551" r:id="rId2"/>
    <p:sldId id="577" r:id="rId3"/>
    <p:sldId id="553" r:id="rId4"/>
    <p:sldId id="554" r:id="rId5"/>
    <p:sldId id="579" r:id="rId6"/>
    <p:sldId id="555" r:id="rId7"/>
    <p:sldId id="417" r:id="rId8"/>
    <p:sldId id="421" r:id="rId9"/>
    <p:sldId id="428" r:id="rId10"/>
    <p:sldId id="479" r:id="rId11"/>
    <p:sldId id="583" r:id="rId12"/>
    <p:sldId id="585" r:id="rId13"/>
    <p:sldId id="586" r:id="rId14"/>
    <p:sldId id="587" r:id="rId15"/>
    <p:sldId id="588" r:id="rId16"/>
    <p:sldId id="589" r:id="rId17"/>
    <p:sldId id="590" r:id="rId18"/>
    <p:sldId id="591" r:id="rId19"/>
    <p:sldId id="593" r:id="rId20"/>
    <p:sldId id="594" r:id="rId21"/>
    <p:sldId id="595" r:id="rId22"/>
    <p:sldId id="596" r:id="rId23"/>
    <p:sldId id="442" r:id="rId24"/>
    <p:sldId id="443" r:id="rId25"/>
    <p:sldId id="488" r:id="rId26"/>
    <p:sldId id="489" r:id="rId27"/>
    <p:sldId id="580" r:id="rId28"/>
    <p:sldId id="571" r:id="rId29"/>
    <p:sldId id="597" r:id="rId30"/>
    <p:sldId id="352" r:id="rId31"/>
    <p:sldId id="576" r:id="rId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nislaw Jedrus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FF66"/>
    <a:srgbClr val="CCCC00"/>
    <a:srgbClr val="CCFFCC"/>
    <a:srgbClr val="DED689"/>
    <a:srgbClr val="FF0000"/>
    <a:srgbClr val="5F5F5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32" autoAdjust="0"/>
    <p:restoredTop sz="94724" autoAdjust="0"/>
  </p:normalViewPr>
  <p:slideViewPr>
    <p:cSldViewPr snapToGrid="0">
      <p:cViewPr varScale="1">
        <p:scale>
          <a:sx n="111" d="100"/>
          <a:sy n="111" d="100"/>
        </p:scale>
        <p:origin x="-9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9.xml"/><Relationship Id="rId2" Type="http://schemas.openxmlformats.org/officeDocument/2006/relationships/slide" Target="slides/slide8.xml"/><Relationship Id="rId1" Type="http://schemas.openxmlformats.org/officeDocument/2006/relationships/slide" Target="slides/slide7.xml"/><Relationship Id="rId5" Type="http://schemas.openxmlformats.org/officeDocument/2006/relationships/slide" Target="slides/slide30.xml"/><Relationship Id="rId4" Type="http://schemas.openxmlformats.org/officeDocument/2006/relationships/slide" Target="slides/slide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2" rIns="93148" bIns="46572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2" rIns="93148" bIns="46572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2" rIns="93148" bIns="46572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2" rIns="93148" bIns="46572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00204858-BDD0-4782-BEA7-10FA4DDA117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2" rIns="93148" bIns="46572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2" rIns="93148" bIns="46572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2" rIns="93148" bIns="465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2" rIns="93148" bIns="46572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2" rIns="93148" bIns="46572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8BF607A6-3ACB-41C5-AF30-4D5840763AD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EE7FC4-0B31-4FFD-9642-DF0735911569}" type="slidenum">
              <a:rPr lang="en-US"/>
              <a:pPr/>
              <a:t>2</a:t>
            </a:fld>
            <a:endParaRPr lang="en-US"/>
          </a:p>
        </p:txBody>
      </p:sp>
      <p:sp>
        <p:nvSpPr>
          <p:cNvPr id="940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B0E4A4-CDF1-43CA-B6CE-CB1F6BC152C1}" type="slidenum">
              <a:rPr lang="en-US"/>
              <a:pPr/>
              <a:t>30</a:t>
            </a:fld>
            <a:endParaRPr lang="en-US"/>
          </a:p>
        </p:txBody>
      </p:sp>
      <p:sp>
        <p:nvSpPr>
          <p:cNvPr id="69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6A51F3-F07E-41D5-8586-80FE57E7E3F1}" type="slidenum">
              <a:rPr lang="en-US"/>
              <a:pPr/>
              <a:t>7</a:t>
            </a:fld>
            <a:endParaRPr lang="en-US"/>
          </a:p>
        </p:txBody>
      </p:sp>
      <p:sp>
        <p:nvSpPr>
          <p:cNvPr id="5273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93800" y="693738"/>
            <a:ext cx="4630738" cy="3473450"/>
          </a:xfrm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398963"/>
            <a:ext cx="5140325" cy="4164012"/>
          </a:xfrm>
        </p:spPr>
        <p:txBody>
          <a:bodyPr lIns="92831" tIns="46414" rIns="92831" bIns="464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06FCAB-EC5E-4EB5-92A8-A4E35C25CFA7}" type="slidenum">
              <a:rPr lang="en-US"/>
              <a:pPr/>
              <a:t>8</a:t>
            </a:fld>
            <a:endParaRPr lang="en-US"/>
          </a:p>
        </p:txBody>
      </p:sp>
      <p:sp>
        <p:nvSpPr>
          <p:cNvPr id="5324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93800" y="693738"/>
            <a:ext cx="4630738" cy="3473450"/>
          </a:xfrm>
          <a:ln/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398963"/>
            <a:ext cx="5140325" cy="4164012"/>
          </a:xfrm>
        </p:spPr>
        <p:txBody>
          <a:bodyPr lIns="92831" tIns="46414" rIns="92831" bIns="464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F6C707-B5F8-4201-B7C2-4854F5B5443F}" type="slidenum">
              <a:rPr lang="en-US"/>
              <a:pPr/>
              <a:t>9</a:t>
            </a:fld>
            <a:endParaRPr lang="en-US"/>
          </a:p>
        </p:txBody>
      </p:sp>
      <p:sp>
        <p:nvSpPr>
          <p:cNvPr id="69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09FCD8-A374-4C02-B6FB-1B63B16AB49F}" type="slidenum">
              <a:rPr lang="en-US"/>
              <a:pPr/>
              <a:t>10</a:t>
            </a:fld>
            <a:endParaRPr lang="en-US"/>
          </a:p>
        </p:txBody>
      </p:sp>
      <p:sp>
        <p:nvSpPr>
          <p:cNvPr id="6338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7737"/>
          </a:xfrm>
          <a:ln/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</p:spPr>
        <p:txBody>
          <a:bodyPr lIns="92952" tIns="46477" rIns="92952" bIns="4647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06D5EE-0D46-4DE8-A7D7-90401D5E44D7}" type="slidenum">
              <a:rPr lang="en-US"/>
              <a:pPr/>
              <a:t>23</a:t>
            </a:fld>
            <a:endParaRPr lang="en-US"/>
          </a:p>
        </p:txBody>
      </p:sp>
      <p:sp>
        <p:nvSpPr>
          <p:cNvPr id="69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953CB-934C-4A77-BCB6-9361E37348C0}" type="slidenum">
              <a:rPr lang="en-US"/>
              <a:pPr/>
              <a:t>24</a:t>
            </a:fld>
            <a:endParaRPr lang="en-US"/>
          </a:p>
        </p:txBody>
      </p:sp>
      <p:sp>
        <p:nvSpPr>
          <p:cNvPr id="69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6D2286-BA9B-4DB1-8BEB-3734B5557C9C}" type="slidenum">
              <a:rPr lang="en-US"/>
              <a:pPr/>
              <a:t>25</a:t>
            </a:fld>
            <a:endParaRPr lang="en-US"/>
          </a:p>
        </p:txBody>
      </p:sp>
      <p:sp>
        <p:nvSpPr>
          <p:cNvPr id="653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9042F2-C05A-4338-8A63-1487CDD1A262}" type="slidenum">
              <a:rPr lang="en-US"/>
              <a:pPr/>
              <a:t>26</a:t>
            </a:fld>
            <a:endParaRPr lang="en-US"/>
          </a:p>
        </p:txBody>
      </p:sp>
      <p:sp>
        <p:nvSpPr>
          <p:cNvPr id="6553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85863" y="696913"/>
            <a:ext cx="4649787" cy="3487737"/>
          </a:xfrm>
          <a:ln/>
        </p:spPr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</p:spPr>
        <p:txBody>
          <a:bodyPr lIns="92930" tIns="46466" rIns="92930" bIns="46466"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130425"/>
            <a:ext cx="6629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5943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27CB60-C79A-49B3-AD51-2B2A4FBB1A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274638"/>
            <a:ext cx="2082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3538" y="274638"/>
            <a:ext cx="610076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17D403-3FDB-4134-8506-265154B98A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6A1864-FA18-48EE-B14D-50ED2136E2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9186BF-C24C-4BD8-96C6-9BED3C1F32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2A39C3-3D5A-4C44-AD0C-56939167CE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ED7913-EF53-4E75-B219-82E178E7B1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E1B206-8CDB-46C8-B0CF-09F747D12D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A496CD-D301-4D0B-A1C5-B6DA873EE8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C54CF8-4E17-4086-B37D-77B5D64FC2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A577FB-7CEA-45C0-A305-5AD95A8D18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274638"/>
            <a:ext cx="83359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16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0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23025"/>
            <a:ext cx="47466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B4FF34E-EFA9-4774-8B67-B58C9A3071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buFont typeface="Arial Black" pitchFamily="34" charset="0"/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Font typeface="Arial Black" pitchFamily="34" charset="0"/>
        <a:defRPr sz="3600">
          <a:solidFill>
            <a:schemeClr val="tx1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buFont typeface="Arial Black" pitchFamily="34" charset="0"/>
        <a:defRPr sz="3600">
          <a:solidFill>
            <a:schemeClr val="tx1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buFont typeface="Arial Black" pitchFamily="34" charset="0"/>
        <a:defRPr sz="3600">
          <a:solidFill>
            <a:schemeClr val="tx1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buFont typeface="Arial Black" pitchFamily="34" charset="0"/>
        <a:defRPr sz="3600">
          <a:solidFill>
            <a:schemeClr val="tx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Font typeface="Arial Black" pitchFamily="34" charset="0"/>
        <a:defRPr sz="3600">
          <a:solidFill>
            <a:schemeClr val="tx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Font typeface="Arial Black" pitchFamily="34" charset="0"/>
        <a:defRPr sz="3600">
          <a:solidFill>
            <a:schemeClr val="tx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Font typeface="Arial Black" pitchFamily="34" charset="0"/>
        <a:defRPr sz="3600">
          <a:solidFill>
            <a:schemeClr val="tx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Font typeface="Arial Black" pitchFamily="34" charset="0"/>
        <a:defRPr sz="3600">
          <a:solidFill>
            <a:schemeClr val="tx1"/>
          </a:solidFill>
          <a:latin typeface="Arial Black" pitchFamily="34" charset="0"/>
        </a:defRPr>
      </a:lvl9pPr>
    </p:titleStyle>
    <p:bodyStyle>
      <a:lvl1pPr marL="346075" indent="-346075" algn="l" rtl="0" fontAlgn="base">
        <a:spcBef>
          <a:spcPct val="45000"/>
        </a:spcBef>
        <a:spcAft>
          <a:spcPct val="0"/>
        </a:spcAft>
        <a:buFont typeface="Wingdings" pitchFamily="2" charset="2"/>
        <a:buChar char="§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6125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Collaboration Technologies</a:t>
            </a:r>
          </a:p>
        </p:txBody>
      </p:sp>
      <p:sp>
        <p:nvSpPr>
          <p:cNvPr id="89395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Stan </a:t>
            </a:r>
            <a:r>
              <a:rPr lang="en-US" dirty="0"/>
              <a:t>Jedrus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Compunetix</a:t>
            </a:r>
            <a:r>
              <a:rPr lang="en-US" dirty="0"/>
              <a:t>, Inc.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4A69D-6813-4884-8A3B-4E9C44E70CEB}" type="slidenum">
              <a:rPr lang="en-US"/>
              <a:pPr/>
              <a:t>10</a:t>
            </a:fld>
            <a:endParaRPr lang="en-US"/>
          </a:p>
        </p:txBody>
      </p:sp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:: Integration with Existing Systems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088" y="1312863"/>
            <a:ext cx="7162800" cy="4525962"/>
          </a:xfrm>
        </p:spPr>
        <p:txBody>
          <a:bodyPr/>
          <a:lstStyle/>
          <a:p>
            <a:pPr marL="342900" indent="-342900">
              <a:buFont typeface="Wingdings" pitchFamily="2" charset="2"/>
              <a:buNone/>
            </a:pPr>
            <a:r>
              <a:rPr lang="en-US" dirty="0"/>
              <a:t>EASY Integration through Open APIs</a:t>
            </a:r>
          </a:p>
          <a:p>
            <a:pPr marL="742950" lvl="1"/>
            <a:r>
              <a:rPr lang="en-US" dirty="0" err="1"/>
              <a:t>Passcode</a:t>
            </a:r>
            <a:r>
              <a:rPr lang="en-US" dirty="0"/>
              <a:t> Validation</a:t>
            </a:r>
          </a:p>
          <a:p>
            <a:pPr marL="742950" lvl="1"/>
            <a:r>
              <a:rPr lang="en-US" dirty="0" err="1"/>
              <a:t>CONTEXWeb</a:t>
            </a:r>
            <a:endParaRPr lang="en-US" dirty="0"/>
          </a:p>
          <a:p>
            <a:pPr marL="742950" lvl="1"/>
            <a:r>
              <a:rPr lang="en-US" dirty="0"/>
              <a:t>Reservations</a:t>
            </a:r>
          </a:p>
          <a:p>
            <a:pPr marL="742950" lvl="1"/>
            <a:r>
              <a:rPr lang="en-US" dirty="0"/>
              <a:t>Billing (CDR)</a:t>
            </a:r>
          </a:p>
          <a:p>
            <a:pPr marL="742950" lvl="1"/>
            <a:r>
              <a:rPr lang="en-US" dirty="0" err="1"/>
              <a:t>Passcode</a:t>
            </a:r>
            <a:r>
              <a:rPr lang="en-US" dirty="0"/>
              <a:t> Usage Reports</a:t>
            </a:r>
          </a:p>
          <a:p>
            <a:pPr marL="742950" lvl="1"/>
            <a:r>
              <a:rPr lang="en-US" dirty="0"/>
              <a:t>Port Utilization</a:t>
            </a:r>
          </a:p>
          <a:p>
            <a:pPr marL="742950" lvl="1"/>
            <a:r>
              <a:rPr lang="en-US" dirty="0"/>
              <a:t>Statistics</a:t>
            </a:r>
          </a:p>
        </p:txBody>
      </p:sp>
      <p:pic>
        <p:nvPicPr>
          <p:cNvPr id="6" name="Picture 4" descr="2008 API Bullseye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41334" y="1849408"/>
            <a:ext cx="4281487" cy="428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DA51D-5FB1-47C1-8EE5-584CBFCAC7D4}" type="slidenum">
              <a:rPr lang="en-US"/>
              <a:pPr/>
              <a:t>11</a:t>
            </a:fld>
            <a:endParaRPr lang="en-US"/>
          </a:p>
        </p:txBody>
      </p:sp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:: Agenda</a:t>
            </a:r>
          </a:p>
        </p:txBody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7045" y="1207094"/>
            <a:ext cx="7162800" cy="4525963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Conferencing – Big Picture</a:t>
            </a:r>
          </a:p>
          <a:p>
            <a:r>
              <a:rPr lang="en-US" dirty="0">
                <a:solidFill>
                  <a:srgbClr val="FFFF00"/>
                </a:solidFill>
              </a:rPr>
              <a:t>System </a:t>
            </a:r>
            <a:r>
              <a:rPr lang="en-US" dirty="0" smtClean="0">
                <a:solidFill>
                  <a:srgbClr val="FFFF00"/>
                </a:solidFill>
              </a:rPr>
              <a:t>Components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Audio Conferencing Bridge</a:t>
            </a:r>
          </a:p>
          <a:p>
            <a:pPr lvl="1"/>
            <a:r>
              <a:rPr lang="en-US" dirty="0" smtClean="0"/>
              <a:t>Tightly Integrated Applications – WOC, MC, CAS, Billing Downloader, Linking Server</a:t>
            </a:r>
          </a:p>
          <a:p>
            <a:pPr lvl="1"/>
            <a:r>
              <a:rPr lang="en-US" dirty="0" smtClean="0"/>
              <a:t>Loosely Integrated Applications – </a:t>
            </a:r>
            <a:r>
              <a:rPr lang="en-US" dirty="0" err="1" smtClean="0"/>
              <a:t>Passcode</a:t>
            </a:r>
            <a:r>
              <a:rPr lang="en-US" dirty="0" smtClean="0"/>
              <a:t> Server, Billing Processor, Billing Collector, CCM, RSB, </a:t>
            </a:r>
            <a:r>
              <a:rPr lang="en-US" dirty="0" err="1" smtClean="0"/>
              <a:t>CONTEXWeb</a:t>
            </a:r>
            <a:r>
              <a:rPr lang="en-US" dirty="0" smtClean="0"/>
              <a:t>, CONTEX Presenter</a:t>
            </a:r>
          </a:p>
          <a:p>
            <a:r>
              <a:rPr lang="en-US" dirty="0" smtClean="0"/>
              <a:t>How does all of this fit together?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:: </a:t>
            </a:r>
            <a:r>
              <a:rPr lang="en-US" dirty="0" smtClean="0"/>
              <a:t>Audio Conferencing Bridges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Summit</a:t>
            </a:r>
          </a:p>
          <a:p>
            <a:pPr lvl="1"/>
            <a:r>
              <a:rPr lang="en-US" dirty="0" smtClean="0"/>
              <a:t>1920 lines</a:t>
            </a:r>
          </a:p>
          <a:p>
            <a:pPr lvl="1"/>
            <a:r>
              <a:rPr lang="en-US" dirty="0" smtClean="0"/>
              <a:t>VoIP, E1, T1, ISDN</a:t>
            </a:r>
          </a:p>
          <a:p>
            <a:pPr lvl="1"/>
            <a:r>
              <a:rPr lang="en-US" dirty="0" smtClean="0"/>
              <a:t>Attended and Unattended</a:t>
            </a:r>
          </a:p>
          <a:p>
            <a:r>
              <a:rPr lang="en-US" dirty="0" smtClean="0"/>
              <a:t>CONTEX 240</a:t>
            </a:r>
          </a:p>
          <a:p>
            <a:pPr lvl="1"/>
            <a:r>
              <a:rPr lang="en-US" dirty="0" smtClean="0"/>
              <a:t>240 lines</a:t>
            </a:r>
          </a:p>
          <a:p>
            <a:pPr lvl="1"/>
            <a:r>
              <a:rPr lang="en-US" dirty="0" smtClean="0"/>
              <a:t>E1, T1, ISDN</a:t>
            </a:r>
          </a:p>
          <a:p>
            <a:pPr lvl="1"/>
            <a:r>
              <a:rPr lang="en-US" dirty="0" smtClean="0"/>
              <a:t>Attended and Unattended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496CD-D301-4D0B-A1C5-B6DA873EE8A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 descr="OR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0738" y="3909700"/>
            <a:ext cx="2057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ummit Plain 3_4 module 01"/>
          <p:cNvPicPr>
            <a:picLocks noChangeAspect="1" noChangeArrowheads="1"/>
          </p:cNvPicPr>
          <p:nvPr/>
        </p:nvPicPr>
        <p:blipFill>
          <a:blip r:embed="rId3"/>
          <a:srcRect r="11429" b="2856"/>
          <a:stretch>
            <a:fillRect/>
          </a:stretch>
        </p:blipFill>
        <p:spPr bwMode="auto">
          <a:xfrm>
            <a:off x="1242701" y="1350236"/>
            <a:ext cx="23622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:: </a:t>
            </a:r>
            <a:r>
              <a:rPr lang="en-US" dirty="0" smtClean="0"/>
              <a:t>Windows Operator Console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A39C3-3D5A-4C44-AD0C-56939167CE1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029" y="786109"/>
            <a:ext cx="7847013" cy="571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:: </a:t>
            </a:r>
            <a:r>
              <a:rPr lang="en-US" dirty="0" smtClean="0"/>
              <a:t>Maintenance Client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A39C3-3D5A-4C44-AD0C-56939167CE1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3" descr="HC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8254" y="1262642"/>
            <a:ext cx="6705600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:: </a:t>
            </a:r>
            <a:r>
              <a:rPr lang="en-US" dirty="0" smtClean="0"/>
              <a:t>CONTEX Access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Middle-ware application</a:t>
            </a:r>
          </a:p>
          <a:p>
            <a:r>
              <a:rPr lang="en-US" dirty="0" smtClean="0"/>
              <a:t>Open API to manage ongoing conferences in real-time</a:t>
            </a:r>
          </a:p>
          <a:p>
            <a:r>
              <a:rPr lang="en-US" dirty="0" smtClean="0"/>
              <a:t>Used by customers and in-the-house to develop custom-tailored solutions integrating with the bridge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A1864-FA18-48EE-B14D-50ED2136E22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:: </a:t>
            </a:r>
            <a:r>
              <a:rPr lang="en-US" dirty="0" smtClean="0"/>
              <a:t>Billing Downloader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customers download the billing data daily or monthly from the bridge, import it into their billing systems and perform their own billing</a:t>
            </a:r>
          </a:p>
          <a:p>
            <a:r>
              <a:rPr lang="en-US" dirty="0" smtClean="0"/>
              <a:t>Billing downloader – command line tool to download the billing log for a given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A1864-FA18-48EE-B14D-50ED2136E22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:: </a:t>
            </a:r>
            <a:r>
              <a:rPr lang="en-US" dirty="0" smtClean="0"/>
              <a:t>Linking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“Automatic Conference Linking” feature</a:t>
            </a:r>
          </a:p>
          <a:p>
            <a:r>
              <a:rPr lang="en-US" dirty="0" smtClean="0"/>
              <a:t>Some customers have bridges deployed all over the world</a:t>
            </a:r>
          </a:p>
          <a:p>
            <a:r>
              <a:rPr lang="en-US" dirty="0" smtClean="0"/>
              <a:t>Linking Server automates building spanning lines between bridges and manages playing of messages in real-time</a:t>
            </a:r>
          </a:p>
          <a:p>
            <a:r>
              <a:rPr lang="en-US" dirty="0" smtClean="0"/>
              <a:t>Peer-to-peer architecture, redundancy, self-healing topology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A1864-FA18-48EE-B14D-50ED2136E22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:: </a:t>
            </a:r>
            <a:r>
              <a:rPr lang="en-US" dirty="0" err="1" smtClean="0"/>
              <a:t>Passcode</a:t>
            </a:r>
            <a:r>
              <a:rPr lang="en-US" dirty="0" smtClean="0"/>
              <a:t>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315" y="1147272"/>
            <a:ext cx="7162800" cy="4134029"/>
          </a:xfrm>
        </p:spPr>
        <p:txBody>
          <a:bodyPr/>
          <a:lstStyle/>
          <a:p>
            <a:r>
              <a:rPr lang="en-US" sz="2400" dirty="0" smtClean="0"/>
              <a:t>Normally unattended calls are authenticated against internal database</a:t>
            </a:r>
          </a:p>
          <a:p>
            <a:r>
              <a:rPr lang="en-US" sz="2400" dirty="0" err="1" smtClean="0"/>
              <a:t>Passcode</a:t>
            </a:r>
            <a:r>
              <a:rPr lang="en-US" sz="2400" dirty="0" smtClean="0"/>
              <a:t> server allows CSPs to authenticate calls against large databases</a:t>
            </a:r>
          </a:p>
          <a:p>
            <a:r>
              <a:rPr lang="en-US" sz="2400" dirty="0" smtClean="0"/>
              <a:t>Text protocol, redundancy, fail-over, flexibility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A1864-FA18-48EE-B14D-50ED2136E22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/>
          <a:srcRect r="26247" b="65633"/>
          <a:stretch>
            <a:fillRect/>
          </a:stretch>
        </p:blipFill>
        <p:spPr>
          <a:xfrm>
            <a:off x="605832" y="3501655"/>
            <a:ext cx="7890992" cy="29418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:: </a:t>
            </a:r>
            <a:r>
              <a:rPr lang="en-US" dirty="0" smtClean="0"/>
              <a:t>Billing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693" y="1258368"/>
            <a:ext cx="7162800" cy="4525963"/>
          </a:xfrm>
        </p:spPr>
        <p:txBody>
          <a:bodyPr/>
          <a:lstStyle/>
          <a:p>
            <a:r>
              <a:rPr lang="en-US" dirty="0" smtClean="0"/>
              <a:t>Command line tool to convert billing logs downloaded from the bridge into customer-specific “Conference Data Records” (CDRs)</a:t>
            </a:r>
          </a:p>
          <a:p>
            <a:r>
              <a:rPr lang="en-US" dirty="0" smtClean="0"/>
              <a:t>Bridge billing log lists conferencing events (new conference, conference ended, new participant, participant removed…)</a:t>
            </a:r>
          </a:p>
          <a:p>
            <a:r>
              <a:rPr lang="en-US" dirty="0" smtClean="0"/>
              <a:t>CDRs are compiled reports about conferences used by customers to import the data into their billing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A1864-FA18-48EE-B14D-50ED2136E22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01478-3870-4098-9C52-0929ED10B8A2}" type="slidenum">
              <a:rPr lang="en-US"/>
              <a:pPr/>
              <a:t>2</a:t>
            </a:fld>
            <a:endParaRPr lang="en-US"/>
          </a:p>
        </p:txBody>
      </p:sp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:: Agenda</a:t>
            </a:r>
          </a:p>
        </p:txBody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Introduction</a:t>
            </a:r>
          </a:p>
          <a:p>
            <a:r>
              <a:rPr lang="en-US" dirty="0" smtClean="0"/>
              <a:t>Conferencing – Big Picture</a:t>
            </a:r>
          </a:p>
          <a:p>
            <a:r>
              <a:rPr lang="en-US" dirty="0" smtClean="0"/>
              <a:t>System Components</a:t>
            </a:r>
          </a:p>
          <a:p>
            <a:r>
              <a:rPr lang="en-US" dirty="0" smtClean="0"/>
              <a:t>How does all of this fit together?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:: </a:t>
            </a:r>
            <a:r>
              <a:rPr lang="en-US" dirty="0" smtClean="0"/>
              <a:t>Billing Collector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Receives billing events from the bridge in real-time and processes them to compile CDRs in SQL server database</a:t>
            </a:r>
          </a:p>
          <a:p>
            <a:r>
              <a:rPr lang="en-US" dirty="0" smtClean="0"/>
              <a:t>“Real-Time Billing” – maximum several minutes between end of the conference and a CDR record for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A1864-FA18-48EE-B14D-50ED2136E22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:: </a:t>
            </a:r>
            <a:r>
              <a:rPr lang="en-US" dirty="0" smtClean="0"/>
              <a:t>Conference Complete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“real-time billing” application that receives billing events from the bridge in real-time, compiles a CDR for each conference in XML</a:t>
            </a:r>
          </a:p>
          <a:p>
            <a:r>
              <a:rPr lang="en-US" dirty="0" smtClean="0"/>
              <a:t>Does not use a database</a:t>
            </a:r>
          </a:p>
          <a:p>
            <a:r>
              <a:rPr lang="en-US" dirty="0" smtClean="0"/>
              <a:t>Uses customer-specific XSL transforms to create customer-specific reports</a:t>
            </a:r>
          </a:p>
          <a:p>
            <a:r>
              <a:rPr lang="en-US" dirty="0" smtClean="0"/>
              <a:t>Can save reports to the disk and/or post them using HTTP POST to configured 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A1864-FA18-48EE-B14D-50ED2136E22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:: </a:t>
            </a:r>
            <a:r>
              <a:rPr lang="en-US" dirty="0" smtClean="0"/>
              <a:t>Reservation/Scheduling/Billing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complex system to provide complete solution for both provisioning, customer data management, and billing</a:t>
            </a:r>
          </a:p>
          <a:p>
            <a:r>
              <a:rPr lang="en-US" dirty="0" smtClean="0"/>
              <a:t>Newer version – web based</a:t>
            </a:r>
          </a:p>
          <a:p>
            <a:pPr lvl="1"/>
            <a:r>
              <a:rPr lang="en-US" dirty="0" smtClean="0"/>
              <a:t>Tomcat/</a:t>
            </a:r>
            <a:r>
              <a:rPr lang="en-US" dirty="0" err="1" smtClean="0"/>
              <a:t>MyFaces</a:t>
            </a:r>
            <a:r>
              <a:rPr lang="en-US" dirty="0" smtClean="0"/>
              <a:t>/Spring/Hibernate3/BIRT</a:t>
            </a:r>
            <a:endParaRPr lang="en-US" dirty="0" smtClean="0"/>
          </a:p>
          <a:p>
            <a:r>
              <a:rPr lang="en-US" dirty="0" smtClean="0"/>
              <a:t>Older version – Windows based, developed in Delphi, Java, and Paradox consisting of 7 different components in itself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A1864-FA18-48EE-B14D-50ED2136E22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6F101-0EED-409D-9F31-69DF9C3F7296}" type="slidenum">
              <a:rPr lang="en-US"/>
              <a:pPr/>
              <a:t>23</a:t>
            </a:fld>
            <a:endParaRPr lang="en-US"/>
          </a:p>
        </p:txBody>
      </p:sp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91600" cy="563562"/>
          </a:xfrm>
        </p:spPr>
        <p:txBody>
          <a:bodyPr/>
          <a:lstStyle/>
          <a:p>
            <a:r>
              <a:rPr lang="en-US" sz="3200"/>
              <a:t>:: </a:t>
            </a:r>
            <a:r>
              <a:rPr lang="en-GB" sz="3200"/>
              <a:t>Award-Winning CONTEXWeb  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492250"/>
            <a:ext cx="8509000" cy="3367088"/>
          </a:xfrm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en-GB" dirty="0">
                <a:latin typeface="Arial" charset="0"/>
              </a:rPr>
              <a:t>Turnkey Solution with Options for Customization </a:t>
            </a:r>
          </a:p>
          <a:p>
            <a:pPr marL="342900" indent="-342900">
              <a:lnSpc>
                <a:spcPct val="80000"/>
              </a:lnSpc>
            </a:pPr>
            <a:r>
              <a:rPr lang="en-GB" dirty="0">
                <a:latin typeface="Arial" charset="0"/>
              </a:rPr>
              <a:t>Add and Edit Conferences </a:t>
            </a:r>
          </a:p>
          <a:p>
            <a:pPr marL="342900" indent="-342900">
              <a:lnSpc>
                <a:spcPct val="80000"/>
              </a:lnSpc>
            </a:pPr>
            <a:r>
              <a:rPr lang="en-GB" dirty="0">
                <a:latin typeface="Arial" charset="0"/>
              </a:rPr>
              <a:t>View Participant Information</a:t>
            </a:r>
          </a:p>
          <a:p>
            <a:pPr marL="742950" lvl="1">
              <a:lnSpc>
                <a:spcPct val="80000"/>
              </a:lnSpc>
            </a:pPr>
            <a:r>
              <a:rPr lang="en-GB" dirty="0">
                <a:latin typeface="Arial" charset="0"/>
              </a:rPr>
              <a:t>Name, Phone, Status</a:t>
            </a:r>
          </a:p>
          <a:p>
            <a:pPr marL="342900" indent="-342900">
              <a:lnSpc>
                <a:spcPct val="80000"/>
              </a:lnSpc>
            </a:pPr>
            <a:r>
              <a:rPr lang="en-GB" dirty="0">
                <a:latin typeface="Arial" charset="0"/>
              </a:rPr>
              <a:t>Control Participants</a:t>
            </a:r>
          </a:p>
          <a:p>
            <a:pPr marL="742950" lvl="1">
              <a:lnSpc>
                <a:spcPct val="80000"/>
              </a:lnSpc>
            </a:pPr>
            <a:r>
              <a:rPr lang="en-GB" dirty="0">
                <a:latin typeface="Arial" charset="0"/>
              </a:rPr>
              <a:t>Talk/Listen or Monitor</a:t>
            </a:r>
          </a:p>
          <a:p>
            <a:pPr marL="742950" lvl="1">
              <a:lnSpc>
                <a:spcPct val="80000"/>
              </a:lnSpc>
            </a:pPr>
            <a:r>
              <a:rPr lang="en-GB" dirty="0">
                <a:latin typeface="Arial" charset="0"/>
              </a:rPr>
              <a:t>Hold, Disconnect, Sub-Conference</a:t>
            </a:r>
            <a:r>
              <a:rPr lang="en-GB" sz="2800" dirty="0">
                <a:latin typeface="Arial" charset="0"/>
              </a:rPr>
              <a:t> </a:t>
            </a:r>
          </a:p>
          <a:p>
            <a:pPr marL="342900" indent="-342900">
              <a:lnSpc>
                <a:spcPct val="80000"/>
              </a:lnSpc>
            </a:pPr>
            <a:r>
              <a:rPr lang="en-GB" dirty="0">
                <a:latin typeface="Arial" charset="0"/>
              </a:rPr>
              <a:t>View/Manage Conferences</a:t>
            </a:r>
          </a:p>
          <a:p>
            <a:pPr marL="742950" lvl="1">
              <a:lnSpc>
                <a:spcPct val="80000"/>
              </a:lnSpc>
            </a:pPr>
            <a:r>
              <a:rPr lang="en-GB" dirty="0">
                <a:latin typeface="Arial" charset="0"/>
              </a:rPr>
              <a:t>Q&amp;A</a:t>
            </a:r>
          </a:p>
          <a:p>
            <a:pPr marL="742950" lvl="1">
              <a:lnSpc>
                <a:spcPct val="80000"/>
              </a:lnSpc>
            </a:pPr>
            <a:r>
              <a:rPr lang="en-GB" dirty="0">
                <a:latin typeface="Arial" charset="0"/>
              </a:rPr>
              <a:t>Polling</a:t>
            </a:r>
          </a:p>
          <a:p>
            <a:pPr marL="342900" indent="-342900">
              <a:lnSpc>
                <a:spcPct val="80000"/>
              </a:lnSpc>
            </a:pPr>
            <a:endParaRPr lang="en-GB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29971-AD48-4301-800B-42BD93251886}" type="slidenum">
              <a:rPr lang="en-US"/>
              <a:pPr/>
              <a:t>24</a:t>
            </a:fld>
            <a:endParaRPr lang="en-US"/>
          </a:p>
        </p:txBody>
      </p:sp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91600" cy="563562"/>
          </a:xfrm>
        </p:spPr>
        <p:txBody>
          <a:bodyPr/>
          <a:lstStyle/>
          <a:p>
            <a:r>
              <a:rPr lang="en-US" sz="3200"/>
              <a:t>:: CONTEXWeb for Events (example)</a:t>
            </a:r>
          </a:p>
        </p:txBody>
      </p:sp>
      <p:pic>
        <p:nvPicPr>
          <p:cNvPr id="570377" name="Picture 9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 l="8342" t="14400" r="10248" b="8321"/>
          <a:stretch>
            <a:fillRect/>
          </a:stretch>
        </p:blipFill>
        <p:spPr>
          <a:xfrm>
            <a:off x="1216025" y="1235075"/>
            <a:ext cx="6705600" cy="49926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29B1F-3512-4E06-A5B3-3860C00AC5C9}" type="slidenum">
              <a:rPr lang="en-US"/>
              <a:pPr/>
              <a:t>25</a:t>
            </a:fld>
            <a:endParaRPr lang="en-US"/>
          </a:p>
        </p:txBody>
      </p:sp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91600" cy="563562"/>
          </a:xfrm>
        </p:spPr>
        <p:txBody>
          <a:bodyPr/>
          <a:lstStyle/>
          <a:p>
            <a:r>
              <a:rPr lang="en-US"/>
              <a:t>:: CONTEX Presenter</a:t>
            </a:r>
          </a:p>
        </p:txBody>
      </p:sp>
      <p:pic>
        <p:nvPicPr>
          <p:cNvPr id="652293" name="Picture 5" descr="New Presenter Sharing MSNB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6038" y="920750"/>
            <a:ext cx="6361112" cy="5343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69596-F358-4666-A5D2-F26EDEA03CA6}" type="slidenum">
              <a:rPr lang="en-US"/>
              <a:pPr/>
              <a:t>26</a:t>
            </a:fld>
            <a:endParaRPr lang="en-US"/>
          </a:p>
        </p:txBody>
      </p:sp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91600" cy="563562"/>
          </a:xfrm>
        </p:spPr>
        <p:txBody>
          <a:bodyPr/>
          <a:lstStyle/>
          <a:p>
            <a:r>
              <a:rPr lang="en-GB"/>
              <a:t>:: Presenter – Participant Audio</a:t>
            </a:r>
          </a:p>
        </p:txBody>
      </p:sp>
      <p:sp>
        <p:nvSpPr>
          <p:cNvPr id="654339" name="Rectangle 3"/>
          <p:cNvSpPr>
            <a:spLocks noChangeArrowheads="1"/>
          </p:cNvSpPr>
          <p:nvPr/>
        </p:nvSpPr>
        <p:spPr bwMode="auto">
          <a:xfrm>
            <a:off x="2552700" y="1976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4340" name="Rectangle 4"/>
          <p:cNvSpPr>
            <a:spLocks noChangeArrowheads="1"/>
          </p:cNvSpPr>
          <p:nvPr/>
        </p:nvSpPr>
        <p:spPr bwMode="auto">
          <a:xfrm>
            <a:off x="2547938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4341" name="Rectangle 5"/>
          <p:cNvSpPr>
            <a:spLocks noChangeArrowheads="1"/>
          </p:cNvSpPr>
          <p:nvPr/>
        </p:nvSpPr>
        <p:spPr bwMode="auto">
          <a:xfrm>
            <a:off x="2428875" y="1838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4342" name="Rectangle 6"/>
          <p:cNvSpPr>
            <a:spLocks noChangeArrowheads="1"/>
          </p:cNvSpPr>
          <p:nvPr/>
        </p:nvSpPr>
        <p:spPr bwMode="auto">
          <a:xfrm>
            <a:off x="3152775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4343" name="Text Box 7"/>
          <p:cNvSpPr txBox="1">
            <a:spLocks noChangeArrowheads="1"/>
          </p:cNvSpPr>
          <p:nvPr/>
        </p:nvSpPr>
        <p:spPr bwMode="auto">
          <a:xfrm>
            <a:off x="6178550" y="1525588"/>
            <a:ext cx="2533650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Trebuchet MS" pitchFamily="34" charset="0"/>
              </a:rPr>
              <a:t>Individual participant audio controls are accessible by clicking on the participant’s name in the roster.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Trebuchet MS" pitchFamily="34" charset="0"/>
              </a:rPr>
              <a:t>This will activate the participant’s Action Window including the Audio Control Action Tab.</a:t>
            </a:r>
          </a:p>
        </p:txBody>
      </p:sp>
      <p:grpSp>
        <p:nvGrpSpPr>
          <p:cNvPr id="654344" name="Group 8"/>
          <p:cNvGrpSpPr>
            <a:grpSpLocks/>
          </p:cNvGrpSpPr>
          <p:nvPr/>
        </p:nvGrpSpPr>
        <p:grpSpPr bwMode="auto">
          <a:xfrm>
            <a:off x="533400" y="1585913"/>
            <a:ext cx="5251450" cy="3908425"/>
            <a:chOff x="300" y="813"/>
            <a:chExt cx="3364" cy="2474"/>
          </a:xfrm>
        </p:grpSpPr>
        <p:pic>
          <p:nvPicPr>
            <p:cNvPr id="654345" name="Picture 9"/>
            <p:cNvPicPr>
              <a:picLocks noChangeAspect="1" noChangeArrowheads="1"/>
            </p:cNvPicPr>
            <p:nvPr/>
          </p:nvPicPr>
          <p:blipFill>
            <a:blip r:embed="rId3"/>
            <a:srcRect r="68010" b="37381"/>
            <a:stretch>
              <a:fillRect/>
            </a:stretch>
          </p:blipFill>
          <p:spPr bwMode="auto">
            <a:xfrm>
              <a:off x="300" y="813"/>
              <a:ext cx="3364" cy="2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4346" name="Line 10"/>
            <p:cNvSpPr>
              <a:spLocks noChangeShapeType="1"/>
            </p:cNvSpPr>
            <p:nvPr/>
          </p:nvSpPr>
          <p:spPr bwMode="auto">
            <a:xfrm flipH="1" flipV="1">
              <a:off x="964" y="2222"/>
              <a:ext cx="407" cy="20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4347" name="Oval 11"/>
            <p:cNvSpPr>
              <a:spLocks noChangeArrowheads="1"/>
            </p:cNvSpPr>
            <p:nvPr/>
          </p:nvSpPr>
          <p:spPr bwMode="auto">
            <a:xfrm>
              <a:off x="2107" y="1172"/>
              <a:ext cx="1339" cy="71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DA51D-5FB1-47C1-8EE5-584CBFCAC7D4}" type="slidenum">
              <a:rPr lang="en-US"/>
              <a:pPr/>
              <a:t>27</a:t>
            </a:fld>
            <a:endParaRPr lang="en-US"/>
          </a:p>
        </p:txBody>
      </p:sp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:: Agenda</a:t>
            </a:r>
          </a:p>
        </p:txBody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Conferencing – Big Picture</a:t>
            </a:r>
          </a:p>
          <a:p>
            <a:r>
              <a:rPr lang="en-US" dirty="0" smtClean="0"/>
              <a:t>System Components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How does all of this fit together?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loud Callout 32"/>
          <p:cNvSpPr/>
          <p:nvPr/>
        </p:nvSpPr>
        <p:spPr>
          <a:xfrm>
            <a:off x="160946" y="3461046"/>
            <a:ext cx="5316908" cy="3221765"/>
          </a:xfrm>
          <a:prstGeom prst="cloudCallout">
            <a:avLst>
              <a:gd name="adj1" fmla="val 56"/>
              <a:gd name="adj2" fmla="val 1429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loud Callout 31"/>
          <p:cNvSpPr/>
          <p:nvPr/>
        </p:nvSpPr>
        <p:spPr>
          <a:xfrm>
            <a:off x="4460904" y="615297"/>
            <a:ext cx="4418176" cy="3332859"/>
          </a:xfrm>
          <a:prstGeom prst="cloudCallout">
            <a:avLst>
              <a:gd name="adj1" fmla="val 56"/>
              <a:gd name="adj2" fmla="val 1429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39C9A-26FA-410D-8D7D-E256402A7103}" type="slidenum">
              <a:rPr lang="en-US"/>
              <a:pPr/>
              <a:t>28</a:t>
            </a:fld>
            <a:endParaRPr lang="en-US"/>
          </a:p>
        </p:txBody>
      </p:sp>
      <p:sp>
        <p:nvSpPr>
          <p:cNvPr id="92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:: </a:t>
            </a:r>
            <a:r>
              <a:rPr lang="en-US" sz="3200" dirty="0" smtClean="0"/>
              <a:t>Talking to Summit</a:t>
            </a:r>
            <a:endParaRPr lang="en-US" sz="3200" dirty="0"/>
          </a:p>
        </p:txBody>
      </p:sp>
      <p:pic>
        <p:nvPicPr>
          <p:cNvPr id="21" name="Picture 20" descr="Summit Plain 3_4 module 01"/>
          <p:cNvPicPr>
            <a:picLocks noChangeAspect="1" noChangeArrowheads="1"/>
          </p:cNvPicPr>
          <p:nvPr/>
        </p:nvPicPr>
        <p:blipFill>
          <a:blip r:embed="rId2"/>
          <a:srcRect r="11429" b="2856"/>
          <a:stretch>
            <a:fillRect/>
          </a:stretch>
        </p:blipFill>
        <p:spPr bwMode="auto">
          <a:xfrm>
            <a:off x="499217" y="863125"/>
            <a:ext cx="23622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21"/>
          <p:cNvSpPr/>
          <p:nvPr/>
        </p:nvSpPr>
        <p:spPr>
          <a:xfrm>
            <a:off x="5101839" y="1187866"/>
            <a:ext cx="1256232" cy="828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WOC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54239" y="1340266"/>
            <a:ext cx="1256232" cy="828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WOC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06639" y="1492666"/>
            <a:ext cx="1256232" cy="828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WOC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60549" y="1448513"/>
            <a:ext cx="1256232" cy="828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97424" y="2491100"/>
            <a:ext cx="1256232" cy="828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27218" y="4046436"/>
            <a:ext cx="1747615" cy="828942"/>
          </a:xfrm>
          <a:prstGeom prst="rect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Passcode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79618" y="4198836"/>
            <a:ext cx="1747615" cy="828942"/>
          </a:xfrm>
          <a:prstGeom prst="rect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Passcode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15539" y="4077773"/>
            <a:ext cx="1747615" cy="828942"/>
          </a:xfrm>
          <a:prstGeom prst="rect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Billing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Collector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34040" y="5204393"/>
            <a:ext cx="1747615" cy="828942"/>
          </a:xfrm>
          <a:prstGeom prst="rect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CCM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73935" y="5033476"/>
            <a:ext cx="1747615" cy="828942"/>
          </a:xfrm>
          <a:prstGeom prst="rect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RSB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 flipH="1">
            <a:off x="3093576" y="1213503"/>
            <a:ext cx="1623701" cy="1666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CSAPI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Down Arrow 35"/>
          <p:cNvSpPr/>
          <p:nvPr/>
        </p:nvSpPr>
        <p:spPr>
          <a:xfrm flipV="1">
            <a:off x="1657884" y="3008119"/>
            <a:ext cx="1657885" cy="948583"/>
          </a:xfrm>
          <a:prstGeom prst="downArrow">
            <a:avLst>
              <a:gd name="adj1" fmla="val 72680"/>
              <a:gd name="adj2" fmla="val 50000"/>
            </a:avLst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56987" y="3486684"/>
            <a:ext cx="1068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RTBI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:: </a:t>
            </a:r>
            <a:r>
              <a:rPr lang="en-US" dirty="0" smtClean="0"/>
              <a:t>Integration via CAS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A1864-FA18-48EE-B14D-50ED2136E22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3465" y="2008262"/>
            <a:ext cx="1606610" cy="1298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CAS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25067" y="1435691"/>
            <a:ext cx="1956987" cy="965675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Presenter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69819" y="2699045"/>
            <a:ext cx="2291699" cy="965675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CONTEXWeb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9850" y="4005127"/>
            <a:ext cx="2291699" cy="965675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WebEx Integration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4063" y="5277026"/>
            <a:ext cx="2291699" cy="965675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OCS Integration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flipH="1">
            <a:off x="1897166" y="1777525"/>
            <a:ext cx="1922804" cy="2110812"/>
          </a:xfrm>
          <a:prstGeom prst="rightArrow">
            <a:avLst>
              <a:gd name="adj1" fmla="val 78340"/>
              <a:gd name="adj2" fmla="val 22625"/>
            </a:avLst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API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(TCP/IP)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8744" y="4973653"/>
            <a:ext cx="1828800" cy="117932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CAS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Plugins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256374" y="3367042"/>
            <a:ext cx="1692067" cy="1375873"/>
          </a:xfrm>
          <a:prstGeom prst="downArrow">
            <a:avLst>
              <a:gd name="adj1" fmla="val 74242"/>
              <a:gd name="adj2" fmla="val 50000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.NET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81017" y="1452785"/>
            <a:ext cx="1726249" cy="87167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Presenter</a:t>
            </a:r>
          </a:p>
          <a:p>
            <a:pPr algn="ctr"/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flipH="1">
            <a:off x="5836778" y="1632246"/>
            <a:ext cx="1512604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TCP/IP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15201" y="2521009"/>
            <a:ext cx="1726249" cy="136732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CONTEXWeb</a:t>
            </a:r>
            <a:r>
              <a:rPr lang="en-US" dirty="0" smtClean="0"/>
              <a:t> Client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flipH="1">
            <a:off x="6058964" y="2461189"/>
            <a:ext cx="1333147" cy="1427148"/>
          </a:xfrm>
          <a:prstGeom prst="rightArrow">
            <a:avLst>
              <a:gd name="adj1" fmla="val 74845"/>
              <a:gd name="adj2" fmla="val 2289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HTTP</a:t>
            </a:r>
          </a:p>
          <a:p>
            <a:pPr algn="ctr"/>
            <a:r>
              <a:rPr lang="en-US" dirty="0" smtClean="0"/>
              <a:t>Ajax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6016239" y="4255804"/>
            <a:ext cx="2016807" cy="1794617"/>
          </a:xfrm>
          <a:prstGeom prst="rightArrow">
            <a:avLst>
              <a:gd name="adj1" fmla="val 72857"/>
              <a:gd name="adj2" fmla="val 50000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.NET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COM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9F043-12D1-415E-A3CF-2717E2C38A7B}" type="slidenum">
              <a:rPr lang="en-US"/>
              <a:pPr/>
              <a:t>3</a:t>
            </a:fld>
            <a:endParaRPr lang="en-US"/>
          </a:p>
        </p:txBody>
      </p:sp>
      <p:sp>
        <p:nvSpPr>
          <p:cNvPr id="89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:: About </a:t>
            </a:r>
            <a:r>
              <a:rPr lang="en-US" sz="3200" dirty="0" err="1" smtClean="0"/>
              <a:t>Compunetix</a:t>
            </a:r>
            <a:endParaRPr lang="en-US" sz="3200" dirty="0"/>
          </a:p>
        </p:txBody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211263"/>
            <a:ext cx="8569325" cy="5178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Compunetix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CSD – Communications Systems Division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Audio Conferencing Platforms</a:t>
            </a:r>
          </a:p>
          <a:p>
            <a:pPr lvl="3">
              <a:lnSpc>
                <a:spcPct val="80000"/>
              </a:lnSpc>
            </a:pPr>
            <a:r>
              <a:rPr lang="en-US" sz="1600"/>
              <a:t>Contex 240/480</a:t>
            </a:r>
          </a:p>
          <a:p>
            <a:pPr lvl="3">
              <a:lnSpc>
                <a:spcPct val="80000"/>
              </a:lnSpc>
            </a:pPr>
            <a:r>
              <a:rPr lang="en-US" sz="1600"/>
              <a:t>Summit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Data Collaboration Software</a:t>
            </a:r>
          </a:p>
          <a:p>
            <a:pPr lvl="3">
              <a:lnSpc>
                <a:spcPct val="80000"/>
              </a:lnSpc>
            </a:pPr>
            <a:r>
              <a:rPr lang="en-US" sz="1600"/>
              <a:t>Contex Presenter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VSD – Video Systems Division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Video Conferencing Platforms</a:t>
            </a:r>
          </a:p>
          <a:p>
            <a:pPr lvl="3">
              <a:lnSpc>
                <a:spcPct val="80000"/>
              </a:lnSpc>
            </a:pPr>
            <a:r>
              <a:rPr lang="en-US" sz="1600"/>
              <a:t>Orchestrator</a:t>
            </a:r>
          </a:p>
          <a:p>
            <a:pPr lvl="3">
              <a:lnSpc>
                <a:spcPct val="80000"/>
              </a:lnSpc>
            </a:pPr>
            <a:r>
              <a:rPr lang="en-US" sz="1600"/>
              <a:t>Virtuoso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FSD – Federal Systems Division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Mission Critical Systems (NASA, DoD)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Emergency Management Systems (911 systems)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ISD – Instrumentation Systems Division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Surface Mount Circuits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Through Hole Circuits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Sister-Company Compunetics: Printed Circuit Boards</a:t>
            </a:r>
          </a:p>
        </p:txBody>
      </p:sp>
      <p:pic>
        <p:nvPicPr>
          <p:cNvPr id="897028" name="Picture 4" descr="CompunetixBld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4413" y="2147888"/>
            <a:ext cx="4138612" cy="21891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EB860-5406-4395-A397-B5CB51B476CF}" type="slidenum">
              <a:rPr lang="en-US"/>
              <a:pPr/>
              <a:t>30</a:t>
            </a:fld>
            <a:endParaRPr lang="en-US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91600" cy="563562"/>
          </a:xfrm>
        </p:spPr>
        <p:txBody>
          <a:bodyPr/>
          <a:lstStyle/>
          <a:p>
            <a:pPr algn="ctr"/>
            <a:r>
              <a:rPr lang="en-GB" b="1"/>
              <a:t>Come Visit Us!</a:t>
            </a:r>
            <a:endParaRPr lang="en-US" b="1"/>
          </a:p>
        </p:txBody>
      </p:sp>
      <p:pic>
        <p:nvPicPr>
          <p:cNvPr id="444419" name="Picture 3" descr="CompunetixBld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839" y="1242850"/>
            <a:ext cx="4138613" cy="2189163"/>
          </a:xfrm>
          <a:prstGeom prst="rect">
            <a:avLst/>
          </a:prstGeom>
          <a:noFill/>
        </p:spPr>
      </p:pic>
      <p:sp>
        <p:nvSpPr>
          <p:cNvPr id="444420" name="Text Box 4"/>
          <p:cNvSpPr txBox="1">
            <a:spLocks noChangeArrowheads="1"/>
          </p:cNvSpPr>
          <p:nvPr/>
        </p:nvSpPr>
        <p:spPr bwMode="auto">
          <a:xfrm>
            <a:off x="1464744" y="3920843"/>
            <a:ext cx="3490058" cy="156966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sz="3200" dirty="0" err="1" smtClean="0">
                <a:solidFill>
                  <a:schemeClr val="bg1"/>
                </a:solidFill>
                <a:latin typeface="Trebuchet MS" pitchFamily="34" charset="0"/>
              </a:rPr>
              <a:t>Compunetix</a:t>
            </a:r>
            <a:endParaRPr lang="en-GB" sz="32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 eaLnBrk="0" hangingPunct="0"/>
            <a:r>
              <a:rPr lang="en-GB" sz="3200" dirty="0" smtClean="0">
                <a:solidFill>
                  <a:schemeClr val="bg1"/>
                </a:solidFill>
                <a:latin typeface="Trebuchet MS" pitchFamily="34" charset="0"/>
              </a:rPr>
              <a:t>2420 </a:t>
            </a:r>
            <a:r>
              <a:rPr lang="en-GB" sz="3200" dirty="0" err="1" smtClean="0">
                <a:solidFill>
                  <a:schemeClr val="bg1"/>
                </a:solidFill>
                <a:latin typeface="Trebuchet MS" pitchFamily="34" charset="0"/>
              </a:rPr>
              <a:t>Mosside</a:t>
            </a:r>
            <a:r>
              <a:rPr lang="en-GB" sz="3200" dirty="0" smtClean="0">
                <a:solidFill>
                  <a:schemeClr val="bg1"/>
                </a:solidFill>
                <a:latin typeface="Trebuchet MS" pitchFamily="34" charset="0"/>
              </a:rPr>
              <a:t> Blvd</a:t>
            </a:r>
          </a:p>
          <a:p>
            <a:pPr algn="ctr" eaLnBrk="0" hangingPunct="0"/>
            <a:r>
              <a:rPr lang="en-GB" sz="3200" dirty="0" smtClean="0">
                <a:solidFill>
                  <a:schemeClr val="bg1"/>
                </a:solidFill>
                <a:latin typeface="Trebuchet MS" pitchFamily="34" charset="0"/>
              </a:rPr>
              <a:t>Monroeville, PA</a:t>
            </a:r>
            <a:endParaRPr lang="en-GB" sz="32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44422" name="Rectangle 6"/>
          <p:cNvSpPr>
            <a:spLocks noChangeArrowheads="1"/>
          </p:cNvSpPr>
          <p:nvPr/>
        </p:nvSpPr>
        <p:spPr bwMode="auto">
          <a:xfrm>
            <a:off x="1588" y="2652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82880" rIns="365760" bIns="182880">
            <a:spAutoFit/>
          </a:bodyPr>
          <a:lstStyle/>
          <a:p>
            <a:endParaRPr lang="en-US"/>
          </a:p>
        </p:txBody>
      </p:sp>
      <p:pic>
        <p:nvPicPr>
          <p:cNvPr id="44442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0200" y="1727853"/>
            <a:ext cx="3314700" cy="40005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F0DDA-295C-4713-89AA-DC340F277D18}" type="slidenum">
              <a:rPr lang="en-US"/>
              <a:pPr/>
              <a:t>31</a:t>
            </a:fld>
            <a:endParaRPr lang="en-US"/>
          </a:p>
        </p:txBody>
      </p:sp>
      <p:sp>
        <p:nvSpPr>
          <p:cNvPr id="930820" name="Rectangle 4"/>
          <p:cNvSpPr>
            <a:spLocks noGrp="1" noChangeArrowheads="1"/>
          </p:cNvSpPr>
          <p:nvPr>
            <p:ph type="title"/>
          </p:nvPr>
        </p:nvSpPr>
        <p:spPr>
          <a:xfrm>
            <a:off x="2759075" y="4049713"/>
            <a:ext cx="4356100" cy="995362"/>
          </a:xfrm>
        </p:spPr>
        <p:txBody>
          <a:bodyPr/>
          <a:lstStyle/>
          <a:p>
            <a:r>
              <a:rPr lang="en-US" sz="480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930821" name="WordArt 5" descr="White marble"/>
          <p:cNvSpPr>
            <a:spLocks noChangeArrowheads="1" noChangeShapeType="1" noTextEdit="1"/>
          </p:cNvSpPr>
          <p:nvPr/>
        </p:nvSpPr>
        <p:spPr bwMode="auto">
          <a:xfrm>
            <a:off x="782638" y="1782763"/>
            <a:ext cx="7348537" cy="1358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Thank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931D4-89C6-4A02-85C3-30C280908FAA}" type="slidenum">
              <a:rPr lang="en-US"/>
              <a:pPr/>
              <a:t>4</a:t>
            </a:fld>
            <a:endParaRPr lang="en-US"/>
          </a:p>
        </p:txBody>
      </p:sp>
      <p:sp>
        <p:nvSpPr>
          <p:cNvPr id="89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:: What do we do?</a:t>
            </a:r>
          </a:p>
        </p:txBody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Collaboration technologies with Compunetix</a:t>
            </a:r>
          </a:p>
          <a:p>
            <a:pPr lvl="1"/>
            <a:r>
              <a:rPr lang="en-US"/>
              <a:t>Voice conferencing</a:t>
            </a:r>
          </a:p>
          <a:p>
            <a:pPr lvl="2"/>
            <a:r>
              <a:rPr lang="en-US"/>
              <a:t>Overview</a:t>
            </a:r>
          </a:p>
          <a:p>
            <a:pPr lvl="2"/>
            <a:r>
              <a:rPr lang="en-US"/>
              <a:t>VoIP</a:t>
            </a:r>
          </a:p>
          <a:p>
            <a:pPr lvl="2"/>
            <a:r>
              <a:rPr lang="en-US"/>
              <a:t>PSTN</a:t>
            </a:r>
          </a:p>
          <a:p>
            <a:pPr lvl="2"/>
            <a:r>
              <a:rPr lang="en-US"/>
              <a:t>Supporting Applications</a:t>
            </a:r>
          </a:p>
          <a:p>
            <a:pPr lvl="1"/>
            <a:r>
              <a:rPr lang="en-US"/>
              <a:t>Video conferencing</a:t>
            </a:r>
          </a:p>
          <a:p>
            <a:pPr lvl="1"/>
            <a:r>
              <a:rPr lang="en-US"/>
              <a:t>Data conferencing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9F32A-8952-441D-9979-5FC3C11B620E}" type="slidenum">
              <a:rPr lang="en-US"/>
              <a:pPr/>
              <a:t>5</a:t>
            </a:fld>
            <a:endParaRPr lang="en-US"/>
          </a:p>
        </p:txBody>
      </p:sp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:: Agenda</a:t>
            </a:r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Conferencing – Big Picture</a:t>
            </a:r>
          </a:p>
          <a:p>
            <a:pPr lvl="1"/>
            <a:r>
              <a:rPr lang="en-US" dirty="0" smtClean="0"/>
              <a:t>Voice Conferencing – Overview</a:t>
            </a:r>
          </a:p>
          <a:p>
            <a:pPr lvl="1"/>
            <a:r>
              <a:rPr lang="en-US" dirty="0" smtClean="0"/>
              <a:t>Attended and Unattended Conferencing</a:t>
            </a:r>
          </a:p>
          <a:p>
            <a:pPr lvl="1"/>
            <a:r>
              <a:rPr lang="en-US" dirty="0" smtClean="0"/>
              <a:t>Event Calls</a:t>
            </a:r>
          </a:p>
          <a:p>
            <a:r>
              <a:rPr lang="en-US" dirty="0" smtClean="0"/>
              <a:t>System Components</a:t>
            </a:r>
          </a:p>
          <a:p>
            <a:r>
              <a:rPr lang="en-US" dirty="0" smtClean="0"/>
              <a:t>How does all of this fit together?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DB353-6CB7-4D9B-B37A-BBC566B8DE07}" type="slidenum">
              <a:rPr lang="en-US"/>
              <a:pPr/>
              <a:t>6</a:t>
            </a:fld>
            <a:endParaRPr lang="en-US"/>
          </a:p>
        </p:txBody>
      </p:sp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:: Voice Conferencing - Overview</a:t>
            </a:r>
          </a:p>
        </p:txBody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Attended and Unattended</a:t>
            </a:r>
          </a:p>
          <a:p>
            <a:pPr>
              <a:lnSpc>
                <a:spcPct val="80000"/>
              </a:lnSpc>
            </a:pPr>
            <a:r>
              <a:rPr lang="en-US" sz="2400"/>
              <a:t>Bridge – the “heart” of the system</a:t>
            </a:r>
          </a:p>
          <a:p>
            <a:pPr>
              <a:lnSpc>
                <a:spcPct val="80000"/>
              </a:lnSpc>
            </a:pPr>
            <a:r>
              <a:rPr lang="en-US" sz="2400"/>
              <a:t>Not just the bridge – supporting applications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Conferencing Service Provider Software: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Operator Console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Management Console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Billing Applications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Unattended Access Management – Passcode Servers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Spanning – Automated Conference Linking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Unattended (Personal) Software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ContexWeb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ContexMobile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ContexMessenger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Integration with data conferencing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BC0AB-823A-48F2-99F7-CD055E7F9BC1}" type="slidenum">
              <a:rPr lang="en-US"/>
              <a:pPr/>
              <a:t>7</a:t>
            </a:fld>
            <a:endParaRPr lang="en-US"/>
          </a:p>
        </p:txBody>
      </p:sp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US"/>
              <a:t>:: Unattended Conferencing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28738"/>
            <a:ext cx="7772400" cy="5402262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>
                <a:latin typeface="Arial" charset="0"/>
              </a:rPr>
              <a:t>Handles large volume of simultaneous calls</a:t>
            </a:r>
          </a:p>
          <a:p>
            <a:pPr marL="342900" indent="-342900">
              <a:lnSpc>
                <a:spcPct val="90000"/>
              </a:lnSpc>
            </a:pPr>
            <a:r>
              <a:rPr lang="en-US">
                <a:latin typeface="Arial" charset="0"/>
              </a:rPr>
              <a:t>Types</a:t>
            </a:r>
          </a:p>
          <a:p>
            <a:pPr marL="742950" lvl="1">
              <a:lnSpc>
                <a:spcPct val="90000"/>
              </a:lnSpc>
            </a:pPr>
            <a:r>
              <a:rPr lang="en-US">
                <a:latin typeface="Arial" charset="0"/>
              </a:rPr>
              <a:t>On-Demand or Reserved</a:t>
            </a:r>
          </a:p>
          <a:p>
            <a:pPr marL="742950" lvl="1">
              <a:lnSpc>
                <a:spcPct val="90000"/>
              </a:lnSpc>
            </a:pPr>
            <a:r>
              <a:rPr lang="en-US">
                <a:latin typeface="Arial" charset="0"/>
              </a:rPr>
              <a:t>Meet-Me/Chairperson Dial-Out</a:t>
            </a:r>
          </a:p>
          <a:p>
            <a:pPr marL="742950" lvl="1">
              <a:lnSpc>
                <a:spcPct val="90000"/>
              </a:lnSpc>
            </a:pPr>
            <a:r>
              <a:rPr lang="en-US">
                <a:latin typeface="Arial" charset="0"/>
              </a:rPr>
              <a:t>Preset Blast</a:t>
            </a:r>
          </a:p>
          <a:p>
            <a:pPr marL="342900" indent="-342900">
              <a:lnSpc>
                <a:spcPct val="90000"/>
              </a:lnSpc>
            </a:pPr>
            <a:r>
              <a:rPr lang="en-US">
                <a:latin typeface="Arial" charset="0"/>
              </a:rPr>
              <a:t>Host and Guest Passcodes</a:t>
            </a:r>
          </a:p>
          <a:p>
            <a:pPr marL="342900" indent="-342900">
              <a:lnSpc>
                <a:spcPct val="90000"/>
              </a:lnSpc>
            </a:pPr>
            <a:r>
              <a:rPr lang="en-GB">
                <a:latin typeface="Arial" charset="0"/>
              </a:rPr>
              <a:t>Participant Name Record</a:t>
            </a:r>
          </a:p>
          <a:p>
            <a:pPr marL="742950" lvl="1">
              <a:lnSpc>
                <a:spcPct val="90000"/>
              </a:lnSpc>
            </a:pPr>
            <a:r>
              <a:rPr lang="en-GB">
                <a:latin typeface="Arial" charset="0"/>
              </a:rPr>
              <a:t>Roll Call / Entry and Exit Announcements</a:t>
            </a:r>
          </a:p>
          <a:p>
            <a:pPr marL="742950" lvl="1">
              <a:lnSpc>
                <a:spcPct val="90000"/>
              </a:lnSpc>
            </a:pPr>
            <a:r>
              <a:rPr lang="en-GB">
                <a:latin typeface="Arial" charset="0"/>
              </a:rPr>
              <a:t>Participant Management</a:t>
            </a:r>
          </a:p>
          <a:p>
            <a:pPr lvl="2">
              <a:lnSpc>
                <a:spcPct val="90000"/>
              </a:lnSpc>
            </a:pPr>
            <a:r>
              <a:rPr lang="en-GB">
                <a:latin typeface="Arial" charset="0"/>
              </a:rPr>
              <a:t>Sub-conferencing / Individual Participant Disconnect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A7370-6AD2-4A4C-A54C-B5947CA072CA}" type="slidenum">
              <a:rPr lang="en-US"/>
              <a:pPr/>
              <a:t>8</a:t>
            </a:fld>
            <a:endParaRPr lang="en-US"/>
          </a:p>
        </p:txBody>
      </p:sp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91600" cy="563562"/>
          </a:xfrm>
        </p:spPr>
        <p:txBody>
          <a:bodyPr/>
          <a:lstStyle/>
          <a:p>
            <a:r>
              <a:rPr lang="en-US"/>
              <a:t>:: Attended Conferencing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772400" cy="49530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>
                <a:latin typeface="Arial" charset="0"/>
              </a:rPr>
              <a:t>Operator Assisted—high performance</a:t>
            </a:r>
          </a:p>
          <a:p>
            <a:pPr marL="342900" indent="-342900">
              <a:lnSpc>
                <a:spcPct val="90000"/>
              </a:lnSpc>
            </a:pPr>
            <a:r>
              <a:rPr lang="en-US">
                <a:latin typeface="Arial" charset="0"/>
              </a:rPr>
              <a:t>Handles large volume of simultaneous calls</a:t>
            </a:r>
          </a:p>
          <a:p>
            <a:pPr marL="342900" indent="-342900">
              <a:lnSpc>
                <a:spcPct val="90000"/>
              </a:lnSpc>
            </a:pPr>
            <a:r>
              <a:rPr lang="en-US">
                <a:latin typeface="Arial" charset="0"/>
              </a:rPr>
              <a:t>Personalized, High-Quality Service</a:t>
            </a:r>
          </a:p>
          <a:p>
            <a:pPr marL="342900" indent="-342900">
              <a:lnSpc>
                <a:spcPct val="90000"/>
              </a:lnSpc>
            </a:pPr>
            <a:r>
              <a:rPr lang="en-US">
                <a:latin typeface="Arial" charset="0"/>
              </a:rPr>
              <a:t>Controlled Meetings</a:t>
            </a:r>
          </a:p>
          <a:p>
            <a:pPr marL="342900" indent="-342900">
              <a:lnSpc>
                <a:spcPct val="90000"/>
              </a:lnSpc>
            </a:pPr>
            <a:r>
              <a:rPr lang="en-US">
                <a:latin typeface="Arial" charset="0"/>
              </a:rPr>
              <a:t>Large Conference Management</a:t>
            </a:r>
          </a:p>
          <a:p>
            <a:pPr marL="342900" indent="-342900">
              <a:lnSpc>
                <a:spcPct val="90000"/>
              </a:lnSpc>
            </a:pPr>
            <a:r>
              <a:rPr lang="en-US">
                <a:latin typeface="Arial" charset="0"/>
              </a:rPr>
              <a:t>Advanced Functionality</a:t>
            </a:r>
          </a:p>
          <a:p>
            <a:pPr marL="742950" lvl="1">
              <a:lnSpc>
                <a:spcPct val="90000"/>
              </a:lnSpc>
            </a:pPr>
            <a:r>
              <a:rPr lang="en-US">
                <a:latin typeface="Arial" charset="0"/>
              </a:rPr>
              <a:t>Q&amp;A</a:t>
            </a:r>
          </a:p>
          <a:p>
            <a:pPr marL="742950" lvl="1">
              <a:lnSpc>
                <a:spcPct val="90000"/>
              </a:lnSpc>
            </a:pPr>
            <a:r>
              <a:rPr lang="en-US">
                <a:latin typeface="Arial" charset="0"/>
              </a:rPr>
              <a:t>Voting/Polling</a:t>
            </a:r>
          </a:p>
          <a:p>
            <a:pPr marL="342900" indent="-342900">
              <a:lnSpc>
                <a:spcPct val="90000"/>
              </a:lnSpc>
            </a:pPr>
            <a:r>
              <a:rPr lang="en-US">
                <a:latin typeface="Arial" charset="0"/>
              </a:rPr>
              <a:t>*0 Assistance</a:t>
            </a:r>
          </a:p>
          <a:p>
            <a:pPr marL="742950" lvl="1">
              <a:lnSpc>
                <a:spcPct val="90000"/>
              </a:lnSpc>
            </a:pPr>
            <a:endParaRPr lang="en-US">
              <a:latin typeface="Arial" charset="0"/>
            </a:endParaRPr>
          </a:p>
        </p:txBody>
      </p:sp>
      <p:pic>
        <p:nvPicPr>
          <p:cNvPr id="531461" name="Picture 5" descr="looking-at-pho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3413" y="4816475"/>
            <a:ext cx="2886075" cy="1790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0DD8A-06E1-4009-B6EE-F1EFF7B3337A}" type="slidenum">
              <a:rPr lang="en-US"/>
              <a:pPr/>
              <a:t>9</a:t>
            </a:fld>
            <a:endParaRPr lang="en-US"/>
          </a:p>
        </p:txBody>
      </p:sp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91600" cy="563562"/>
          </a:xfrm>
        </p:spPr>
        <p:txBody>
          <a:bodyPr/>
          <a:lstStyle/>
          <a:p>
            <a:r>
              <a:rPr lang="en-US"/>
              <a:t>:: Event Calls</a:t>
            </a:r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141413"/>
            <a:ext cx="7850187" cy="5153025"/>
          </a:xfrm>
        </p:spPr>
        <p:txBody>
          <a:bodyPr/>
          <a:lstStyle/>
          <a:p>
            <a:pPr marL="342900" indent="-342900"/>
            <a:r>
              <a:rPr lang="en-US" sz="2400">
                <a:latin typeface="Arial" charset="0"/>
              </a:rPr>
              <a:t>Personalized “High Touch” Calls</a:t>
            </a:r>
          </a:p>
          <a:p>
            <a:pPr marL="342900" indent="-342900"/>
            <a:r>
              <a:rPr lang="en-US" sz="2400">
                <a:latin typeface="Arial" charset="0"/>
              </a:rPr>
              <a:t>Question and Answer (Q&amp;A) Sessions</a:t>
            </a:r>
          </a:p>
          <a:p>
            <a:pPr marL="742950" lvl="1"/>
            <a:r>
              <a:rPr lang="en-US" sz="2000">
                <a:latin typeface="Arial" charset="0"/>
              </a:rPr>
              <a:t>Participant Name Record (PNR) at *1</a:t>
            </a:r>
          </a:p>
          <a:p>
            <a:pPr marL="742950" lvl="1"/>
            <a:r>
              <a:rPr lang="en-US" sz="2000">
                <a:latin typeface="Arial" charset="0"/>
              </a:rPr>
              <a:t>Speed Matching</a:t>
            </a:r>
          </a:p>
          <a:p>
            <a:pPr marL="342900" indent="-342900"/>
            <a:r>
              <a:rPr lang="en-US" sz="2400">
                <a:latin typeface="Arial" charset="0"/>
              </a:rPr>
              <a:t>Voting/Polling Capabilities</a:t>
            </a:r>
          </a:p>
          <a:p>
            <a:pPr marL="342900" indent="-342900"/>
            <a:r>
              <a:rPr lang="en-US" sz="2400">
                <a:latin typeface="Arial" charset="0"/>
              </a:rPr>
              <a:t>Quality Monitoring by Operators</a:t>
            </a:r>
          </a:p>
          <a:p>
            <a:pPr marL="342900" indent="-342900"/>
            <a:r>
              <a:rPr lang="en-US" sz="2400">
                <a:latin typeface="Arial" charset="0"/>
              </a:rPr>
              <a:t>Web Integration (CONTEX Web)</a:t>
            </a:r>
          </a:p>
          <a:p>
            <a:pPr marL="742950" lvl="1"/>
            <a:r>
              <a:rPr lang="en-US" sz="2000">
                <a:latin typeface="Arial" charset="0"/>
              </a:rPr>
              <a:t>Q&amp;A View</a:t>
            </a:r>
          </a:p>
          <a:p>
            <a:pPr marL="742950" lvl="1"/>
            <a:r>
              <a:rPr lang="en-US" sz="2000">
                <a:latin typeface="Arial" charset="0"/>
              </a:rPr>
              <a:t>Custom skins for individual customers</a:t>
            </a:r>
          </a:p>
          <a:p>
            <a:pPr marL="342900" indent="-342900"/>
            <a:r>
              <a:rPr lang="en-US" sz="2200">
                <a:latin typeface="Arial" charset="0"/>
              </a:rPr>
              <a:t>High Performance</a:t>
            </a:r>
          </a:p>
          <a:p>
            <a:pPr marL="342900" indent="-342900"/>
            <a:r>
              <a:rPr lang="en-US" sz="2200">
                <a:latin typeface="Arial" charset="0"/>
              </a:rPr>
              <a:t>High Audio Quality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2004, draft 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9B07"/>
      </a:hlink>
      <a:folHlink>
        <a:srgbClr val="0099FF"/>
      </a:folHlink>
    </a:clrScheme>
    <a:fontScheme name="Master 2004, draft 1">
      <a:majorFont>
        <a:latin typeface="Arial Black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2004, draft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004, draft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004, draft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004, draft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004, draft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004, draft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004, draft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004, draft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004, draft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004, draft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004, draft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004, draft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004, draft 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CC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004, draft 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9B07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004, draft 1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9B07"/>
        </a:hlink>
        <a:folHlink>
          <a:srgbClr val="00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004, draft 1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9B07"/>
        </a:hlink>
        <a:folHlink>
          <a:srgbClr val="00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2004, draft 1</Template>
  <TotalTime>8879</TotalTime>
  <Words>974</Words>
  <Application>Microsoft Office PowerPoint</Application>
  <PresentationFormat>On-screen Show (4:3)</PresentationFormat>
  <Paragraphs>257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Arial Black</vt:lpstr>
      <vt:lpstr>Trebuchet MS</vt:lpstr>
      <vt:lpstr>Wingdings</vt:lpstr>
      <vt:lpstr>Times New Roman</vt:lpstr>
      <vt:lpstr>Master 2004, draft 1</vt:lpstr>
      <vt:lpstr>Collaboration Technologies</vt:lpstr>
      <vt:lpstr>:: Agenda</vt:lpstr>
      <vt:lpstr>:: About Compunetix</vt:lpstr>
      <vt:lpstr>:: What do we do?</vt:lpstr>
      <vt:lpstr>:: Agenda</vt:lpstr>
      <vt:lpstr>:: Voice Conferencing - Overview</vt:lpstr>
      <vt:lpstr>:: Unattended Conferencing</vt:lpstr>
      <vt:lpstr>:: Attended Conferencing</vt:lpstr>
      <vt:lpstr>:: Event Calls</vt:lpstr>
      <vt:lpstr>:: Integration with Existing Systems</vt:lpstr>
      <vt:lpstr>:: Agenda</vt:lpstr>
      <vt:lpstr>:: Audio Conferencing Bridges</vt:lpstr>
      <vt:lpstr>:: Windows Operator Console</vt:lpstr>
      <vt:lpstr>:: Maintenance Client</vt:lpstr>
      <vt:lpstr>:: CONTEX Access Server</vt:lpstr>
      <vt:lpstr>:: Billing Downloader</vt:lpstr>
      <vt:lpstr>:: Linking Server</vt:lpstr>
      <vt:lpstr>:: Passcode Server</vt:lpstr>
      <vt:lpstr>:: Billing Processor</vt:lpstr>
      <vt:lpstr>:: Billing Collector</vt:lpstr>
      <vt:lpstr>:: Conference Complete Monitor</vt:lpstr>
      <vt:lpstr>:: Reservation/Scheduling/Billing</vt:lpstr>
      <vt:lpstr>:: Award-Winning CONTEXWeb  </vt:lpstr>
      <vt:lpstr>:: CONTEXWeb for Events (example)</vt:lpstr>
      <vt:lpstr>:: CONTEX Presenter</vt:lpstr>
      <vt:lpstr>:: Presenter – Participant Audio</vt:lpstr>
      <vt:lpstr>:: Agenda</vt:lpstr>
      <vt:lpstr>:: Talking to Summit</vt:lpstr>
      <vt:lpstr>:: Integration via CAS</vt:lpstr>
      <vt:lpstr>Come Visit Us!</vt:lpstr>
      <vt:lpstr>Questions?</vt:lpstr>
    </vt:vector>
  </TitlesOfParts>
  <Company>Compunetix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Manfred Woodall</dc:creator>
  <cp:lastModifiedBy>sjedrus</cp:lastModifiedBy>
  <cp:revision>341</cp:revision>
  <dcterms:created xsi:type="dcterms:W3CDTF">2004-11-09T20:58:44Z</dcterms:created>
  <dcterms:modified xsi:type="dcterms:W3CDTF">2009-04-02T15:41:12Z</dcterms:modified>
</cp:coreProperties>
</file>