
<file path=[Content_Types].xml><?xml version="1.0" encoding="utf-8"?>
<Types xmlns="http://schemas.openxmlformats.org/package/2006/content-types">
  <Override PartName="/ppt/slideLayouts/slideLayout8.xml" ContentType="application/vnd.openxmlformats-officedocument.presentationml.slideLayout+xml"/>
  <Override PartName="/ppt/slides/slide68.xml" ContentType="application/vnd.openxmlformats-officedocument.presentationml.slide+xml"/>
  <Override PartName="/ppt/notesSlides/notesSlide31.xml" ContentType="application/vnd.openxmlformats-officedocument.presentationml.notesSlide+xml"/>
  <Override PartName="/ppt/notesSlides/notesSlide74.xml" ContentType="application/vnd.openxmlformats-officedocument.presentationml.notesSlide+xml"/>
  <Override PartName="/ppt/slides/slide28.xml" ContentType="application/vnd.openxmlformats-officedocument.presentationml.slide+xml"/>
  <Override PartName="/ppt/slides/slide66.xml" ContentType="application/vnd.openxmlformats-officedocument.presentationml.slide+xml"/>
  <Override PartName="/ppt/notesSlides/notesSlide88.xml" ContentType="application/vnd.openxmlformats-officedocument.presentationml.notesSlide+xml"/>
  <Override PartName="/docProps/app.xml" ContentType="application/vnd.openxmlformats-officedocument.extended-properties+xml"/>
  <Override PartName="/ppt/notesSlides/notesSlide9.xml" ContentType="application/vnd.openxmlformats-officedocument.presentationml.notesSlide+xml"/>
  <Override PartName="/ppt/notesSlides/notesSlide73.xml" ContentType="application/vnd.openxmlformats-officedocument.presentationml.notesSlide+xml"/>
  <Override PartName="/ppt/notesSlides/notesSlide32.xml" ContentType="application/vnd.openxmlformats-officedocument.presentationml.notesSlide+xml"/>
  <Override PartName="/ppt/slides/slide11.xml" ContentType="application/vnd.openxmlformats-officedocument.presentationml.slide+xml"/>
  <Override PartName="/ppt/slides/slide47.xml" ContentType="application/vnd.openxmlformats-officedocument.presentationml.slide+xml"/>
  <Override PartName="/ppt/slides/slide118.xml" ContentType="application/vnd.openxmlformats-officedocument.presentationml.slide+xml"/>
  <Override PartName="/ppt/notesSlides/notesSlide52.xml" ContentType="application/vnd.openxmlformats-officedocument.presentationml.notesSlide+xml"/>
  <Override PartName="/ppt/slideLayouts/slideLayout3.xml" ContentType="application/vnd.openxmlformats-officedocument.presentationml.slideLayout+xml"/>
  <Override PartName="/ppt/slides/slide1.xml" ContentType="application/vnd.openxmlformats-officedocument.presentationml.slide+xml"/>
  <Override PartName="/ppt/slides/slide97.xml" ContentType="application/vnd.openxmlformats-officedocument.presentationml.slide+xml"/>
  <Override PartName="/ppt/tableStyles.xml" ContentType="application/vnd.openxmlformats-officedocument.presentationml.tableStyles+xml"/>
  <Default Extension="wmf" ContentType="image/x-wmf"/>
  <Override PartName="/ppt/notesSlides/notesSlide15.xml" ContentType="application/vnd.openxmlformats-officedocument.presentationml.notesSlide+xml"/>
  <Override PartName="/ppt/notesSlides/notesSlide71.xml" ContentType="application/vnd.openxmlformats-officedocument.presentationml.notesSlide+xml"/>
  <Override PartName="/ppt/slides/slide94.xml" ContentType="application/vnd.openxmlformats-officedocument.presentationml.slide+xml"/>
  <Override PartName="/ppt/slides/slide92.xml" ContentType="application/vnd.openxmlformats-officedocument.presentationml.slide+xml"/>
  <Override PartName="/ppt/slides/slide124.xml" ContentType="application/vnd.openxmlformats-officedocument.presentationml.slide+xml"/>
  <Override PartName="/ppt/handoutMasters/handoutMaster1.xml" ContentType="application/vnd.openxmlformats-officedocument.presentationml.handoutMaster+xml"/>
  <Override PartName="/ppt/notesSlides/notesSlide23.xml" ContentType="application/vnd.openxmlformats-officedocument.presentationml.notesSlide+xml"/>
  <Override PartName="/ppt/notesSlides/notesSlide42.xml" ContentType="application/vnd.openxmlformats-officedocument.presentationml.notesSlide+xml"/>
  <Override PartName="/ppt/notesSlides/notesSlide35.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notesSlides/notesSlide51.xml" ContentType="application/vnd.openxmlformats-officedocument.presentationml.notesSlide+xml"/>
  <Override PartName="/ppt/slides/slide115.xml" ContentType="application/vnd.openxmlformats-officedocument.presentationml.slide+xml"/>
  <Override PartName="/ppt/notesSlides/notesSlide13.xml" ContentType="application/vnd.openxmlformats-officedocument.presentationml.notesSlide+xml"/>
  <Override PartName="/ppt/slides/slide78.xml" ContentType="application/vnd.openxmlformats-officedocument.presentationml.slide+xml"/>
  <Override PartName="/ppt/notesSlides/notesSlide1.xml" ContentType="application/vnd.openxmlformats-officedocument.presentationml.notesSlide+xml"/>
  <Override PartName="/ppt/slides/slide61.xml" ContentType="application/vnd.openxmlformats-officedocument.presentationml.slide+xml"/>
  <Override PartName="/ppt/slides/slide43.xml" ContentType="application/vnd.openxmlformats-officedocument.presentationml.slide+xml"/>
  <Override PartName="/ppt/slides/slide37.xml" ContentType="application/vnd.openxmlformats-officedocument.presentationml.slide+xml"/>
  <Override PartName="/ppt/slides/slide104.xml" ContentType="application/vnd.openxmlformats-officedocument.presentationml.slide+xml"/>
  <Override PartName="/ppt/slides/slide10.xml" ContentType="application/vnd.openxmlformats-officedocument.presentationml.slide+xml"/>
  <Override PartName="/ppt/notesSlides/notesSlide45.xml" ContentType="application/vnd.openxmlformats-officedocument.presentationml.notesSlide+xml"/>
  <Override PartName="/ppt/slides/slide33.xml" ContentType="application/vnd.openxmlformats-officedocument.presentationml.slide+xml"/>
  <Override PartName="/ppt/notesSlides/notesSlide48.xml" ContentType="application/vnd.openxmlformats-officedocument.presentationml.notesSlide+xml"/>
  <Override PartName="/ppt/notesSlides/notesSlide90.xml" ContentType="application/vnd.openxmlformats-officedocument.presentationml.notesSlide+xml"/>
  <Default Extension="png" ContentType="image/png"/>
  <Override PartName="/ppt/notesSlides/notesSlide84.xml" ContentType="application/vnd.openxmlformats-officedocument.presentationml.notesSlide+xml"/>
  <Override PartName="/ppt/slides/slide83.xml" ContentType="application/vnd.openxmlformats-officedocument.presentationml.slide+xml"/>
  <Override PartName="/ppt/notesSlides/notesSlide96.xml" ContentType="application/vnd.openxmlformats-officedocument.presentationml.notesSlide+xml"/>
  <Override PartName="/docProps/core.xml" ContentType="application/vnd.openxmlformats-package.core-properties+xml"/>
  <Override PartName="/ppt/slides/slide56.xml" ContentType="application/vnd.openxmlformats-officedocument.presentationml.slide+xml"/>
  <Override PartName="/ppt/slides/slide31.xml" ContentType="application/vnd.openxmlformats-officedocument.presentationml.slide+xml"/>
  <Default Extension="bin" ContentType="application/vnd.openxmlformats-officedocument.presentationml.printerSettings"/>
  <Override PartName="/ppt/slides/slide53.xml" ContentType="application/vnd.openxmlformats-officedocument.presentationml.slide+xml"/>
  <Override PartName="/ppt/slides/slide76.xml" ContentType="application/vnd.openxmlformats-officedocument.presentationml.slide+xml"/>
  <Override PartName="/ppt/notesSlides/notesSlide24.xml" ContentType="application/vnd.openxmlformats-officedocument.presentationml.notesSlide+xml"/>
  <Override PartName="/ppt/notesSlides/notesSlide47.xml" ContentType="application/vnd.openxmlformats-officedocument.presentationml.notesSlide+xml"/>
  <Override PartName="/ppt/notesSlides/notesSlide98.xml" ContentType="application/vnd.openxmlformats-officedocument.presentationml.notesSlide+xml"/>
  <Override PartName="/ppt/slides/slide55.xml" ContentType="application/vnd.openxmlformats-officedocument.presentationml.slide+xml"/>
  <Override PartName="/ppt/notesSlides/notesSlide104.xml" ContentType="application/vnd.openxmlformats-officedocument.presentationml.notesSlide+xml"/>
  <Override PartName="/ppt/slides/slide19.xml" ContentType="application/vnd.openxmlformats-officedocument.presentationml.slide+xml"/>
  <Override PartName="/ppt/slides/slide41.xml" ContentType="application/vnd.openxmlformats-officedocument.presentationml.slide+xml"/>
  <Override PartName="/ppt/notesSlides/notesSlide2.xml" ContentType="application/vnd.openxmlformats-officedocument.presentationml.notesSlide+xml"/>
  <Override PartName="/ppt/notesSlides/notesSlide53.xml" ContentType="application/vnd.openxmlformats-officedocument.presentationml.notesSlide+xml"/>
  <Override PartName="/ppt/notesSlides/notesSlide14.xml" ContentType="application/vnd.openxmlformats-officedocument.presentationml.notesSlide+xml"/>
  <Override PartName="/ppt/theme/theme2.xml" ContentType="application/vnd.openxmlformats-officedocument.theme+xml"/>
  <Override PartName="/ppt/notesSlides/notesSlide75.xml" ContentType="application/vnd.openxmlformats-officedocument.presentationml.notesSlide+xml"/>
  <Override PartName="/ppt/slides/slide2.xml" ContentType="application/vnd.openxmlformats-officedocument.presentationml.slide+xml"/>
  <Override PartName="/ppt/slides/slide80.xml" ContentType="application/vnd.openxmlformats-officedocument.presentationml.slide+xml"/>
  <Override PartName="/ppt/notesSlides/notesSlide25.xml" ContentType="application/vnd.openxmlformats-officedocument.presentationml.notesSlide+xml"/>
  <Override PartName="/ppt/notesSlides/notesSlide69.xml" ContentType="application/vnd.openxmlformats-officedocument.presentationml.notesSlide+xml"/>
  <Override PartName="/ppt/notesSlides/notesSlide40.xml" ContentType="application/vnd.openxmlformats-officedocument.presentationml.notesSlide+xml"/>
  <Override PartName="/ppt/notesSlides/notesSlide65.xml" ContentType="application/vnd.openxmlformats-officedocument.presentationml.notesSlide+xml"/>
  <Override PartName="/ppt/slides/slide45.xml" ContentType="application/vnd.openxmlformats-officedocument.presentationml.slide+xml"/>
  <Override PartName="/ppt/slides/slide101.xml" ContentType="application/vnd.openxmlformats-officedocument.presentationml.slide+xml"/>
  <Override PartName="/ppt/notesSlides/notesSlide38.xml" ContentType="application/vnd.openxmlformats-officedocument.presentationml.notesSlide+xml"/>
  <Override PartName="/ppt/notesSlides/notesSlide21.xml" ContentType="application/vnd.openxmlformats-officedocument.presentationml.notesSlide+xml"/>
  <Override PartName="/ppt/notesSlides/notesSlide102.xml" ContentType="application/vnd.openxmlformats-officedocument.presentationml.notesSlide+xml"/>
  <Override PartName="/ppt/slideLayouts/slideLayout10.xml" ContentType="application/vnd.openxmlformats-officedocument.presentationml.slideLayout+xml"/>
  <Override PartName="/ppt/slides/slide54.xml" ContentType="application/vnd.openxmlformats-officedocument.presentationml.slide+xml"/>
  <Override PartName="/ppt/notesSlides/notesSlide3.xml" ContentType="application/vnd.openxmlformats-officedocument.presentationml.notesSlide+xml"/>
  <Override PartName="/ppt/notesSlides/notesSlide36.xml" ContentType="application/vnd.openxmlformats-officedocument.presentationml.notesSlide+xml"/>
  <Override PartName="/ppt/slides/slide58.xml" ContentType="application/vnd.openxmlformats-officedocument.presentationml.slide+xml"/>
  <Default Extension="xml" ContentType="application/xml"/>
  <Override PartName="/ppt/slides/slide91.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slides/slide86.xml" ContentType="application/vnd.openxmlformats-officedocument.presentationml.slide+xml"/>
  <Override PartName="/ppt/notesSlides/notesSlide63.xml" ContentType="application/vnd.openxmlformats-officedocument.presentationml.notesSlide+xml"/>
  <Override PartName="/ppt/slides/slide81.xml" ContentType="application/vnd.openxmlformats-officedocument.presentationml.slide+xml"/>
  <Override PartName="/ppt/slides/slide25.xml" ContentType="application/vnd.openxmlformats-officedocument.presentationml.slide+xml"/>
  <Override PartName="/ppt/notesSlides/notesSlide19.xml" ContentType="application/vnd.openxmlformats-officedocument.presentationml.notesSlide+xml"/>
  <Override PartName="/ppt/notesSlides/notesSlide93.xml" ContentType="application/vnd.openxmlformats-officedocument.presentationml.notesSlide+xml"/>
  <Override PartName="/ppt/slides/slide93.xml" ContentType="application/vnd.openxmlformats-officedocument.presentationml.slide+xml"/>
  <Override PartName="/ppt/slides/slide14.xml" ContentType="application/vnd.openxmlformats-officedocument.presentationml.slide+xml"/>
  <Override PartName="/ppt/slides/slide40.xml" ContentType="application/vnd.openxmlformats-officedocument.presentationml.slide+xml"/>
  <Override PartName="/ppt/slides/slide105.xml" ContentType="application/vnd.openxmlformats-officedocument.presentationml.slide+xml"/>
  <Override PartName="/ppt/notesSlides/notesSlide50.xml" ContentType="application/vnd.openxmlformats-officedocument.presentationml.notesSlide+xml"/>
  <Override PartName="/ppt/notesSlides/notesSlide91.xml" ContentType="application/vnd.openxmlformats-officedocument.presentationml.notesSlide+xml"/>
  <Override PartName="/ppt/notesSlides/notesSlide26.xml" ContentType="application/vnd.openxmlformats-officedocument.presentationml.notesSlide+xml"/>
  <Override PartName="/ppt/slides/slide44.xml" ContentType="application/vnd.openxmlformats-officedocument.presentationml.slide+xml"/>
  <Override PartName="/ppt/notesSlides/notesSlide37.xml" ContentType="application/vnd.openxmlformats-officedocument.presentationml.notesSlide+xml"/>
  <Override PartName="/ppt/slides/slide103.xml" ContentType="application/vnd.openxmlformats-officedocument.presentationml.slide+xml"/>
  <Override PartName="/ppt/notesSlides/notesSlide60.xml" ContentType="application/vnd.openxmlformats-officedocument.presentationml.notesSlide+xml"/>
  <Override PartName="/ppt/slides/slide49.xml" ContentType="application/vnd.openxmlformats-officedocument.presentationml.slide+xml"/>
  <Override PartName="/ppt/slides/slide70.xml" ContentType="application/vnd.openxmlformats-officedocument.presentationml.slide+xml"/>
  <Override PartName="/ppt/slides/slide48.xml" ContentType="application/vnd.openxmlformats-officedocument.presentationml.slide+xml"/>
  <Override PartName="/ppt/slides/slide120.xml" ContentType="application/vnd.openxmlformats-officedocument.presentationml.slide+xml"/>
  <Override PartName="/ppt/notesSlides/notesSlide78.xml" ContentType="application/vnd.openxmlformats-officedocument.presentationml.notesSlide+xml"/>
  <Override PartName="/ppt/presentation.xml" ContentType="application/vnd.openxmlformats-officedocument.presentationml.presentation.main+xml"/>
  <Override PartName="/ppt/slides/slide122.xml" ContentType="application/vnd.openxmlformats-officedocument.presentationml.slide+xml"/>
  <Override PartName="/ppt/slides/slide77.xml" ContentType="application/vnd.openxmlformats-officedocument.presentationml.slide+xml"/>
  <Override PartName="/ppt/slides/slide79.xml" ContentType="application/vnd.openxmlformats-officedocument.presentationml.slide+xml"/>
  <Override PartName="/ppt/slides/slide95.xml" ContentType="application/vnd.openxmlformats-officedocument.presentationml.slide+xml"/>
  <Default Extension="jpeg" ContentType="image/jpeg"/>
  <Override PartName="/ppt/notesSlides/notesSlide95.xml" ContentType="application/vnd.openxmlformats-officedocument.presentationml.notesSlide+xml"/>
  <Override PartName="/ppt/notesSlides/notesSlide83.xml" ContentType="application/vnd.openxmlformats-officedocument.presentationml.notesSlide+xml"/>
  <Override PartName="/ppt/slides/slide3.xml" ContentType="application/vnd.openxmlformats-officedocument.presentationml.slide+xml"/>
  <Override PartName="/ppt/slideLayouts/slideLayout11.xml" ContentType="application/vnd.openxmlformats-officedocument.presentationml.slideLayout+xml"/>
  <Override PartName="/ppt/slides/slide96.xml" ContentType="application/vnd.openxmlformats-officedocument.presentationml.slide+xml"/>
  <Override PartName="/ppt/notesSlides/notesSlide8.xml" ContentType="application/vnd.openxmlformats-officedocument.presentationml.notesSlide+xml"/>
  <Override PartName="/ppt/notesSlides/notesSlide80.xml" ContentType="application/vnd.openxmlformats-officedocument.presentationml.notesSlide+xml"/>
  <Override PartName="/ppt/slides/slide74.xml" ContentType="application/vnd.openxmlformats-officedocument.presentationml.slide+xml"/>
  <Override PartName="/ppt/slides/slide75.xml" ContentType="application/vnd.openxmlformats-officedocument.presentationml.slide+xml"/>
  <Override PartName="/ppt/notesSlides/notesSlide64.xml" ContentType="application/vnd.openxmlformats-officedocument.presentationml.notesSlide+xml"/>
  <Override PartName="/ppt/slides/slide15.xml" ContentType="application/vnd.openxmlformats-officedocument.presentationml.slide+xml"/>
  <Override PartName="/ppt/notesSlides/notesSlide49.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39.xml" ContentType="application/vnd.openxmlformats-officedocument.presentationml.slide+xml"/>
  <Override PartName="/ppt/slides/slide73.xml" ContentType="application/vnd.openxmlformats-officedocument.presentationml.slide+xml"/>
  <Override PartName="/ppt/slides/slide32.xml" ContentType="application/vnd.openxmlformats-officedocument.presentationml.slide+xml"/>
  <Override PartName="/ppt/slides/slide117.xml" ContentType="application/vnd.openxmlformats-officedocument.presentationml.slide+xml"/>
  <Override PartName="/ppt/slides/slide111.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s/slide113.xml" ContentType="application/vnd.openxmlformats-officedocument.presentationml.slide+xml"/>
  <Override PartName="/ppt/slides/slide108.xml" ContentType="application/vnd.openxmlformats-officedocument.presentationml.slide+xml"/>
  <Override PartName="/ppt/slides/slide29.xml" ContentType="application/vnd.openxmlformats-officedocument.presentationml.slide+xml"/>
  <Override PartName="/ppt/notesSlides/notesSlide22.xml" ContentType="application/vnd.openxmlformats-officedocument.presentationml.notesSlide+xml"/>
  <Override PartName="/ppt/slides/slide22.xml" ContentType="application/vnd.openxmlformats-officedocument.presentationml.slide+xml"/>
  <Override PartName="/ppt/slides/slide85.xml" ContentType="application/vnd.openxmlformats-officedocument.presentationml.slide+xml"/>
  <Override PartName="/ppt/notesSlides/notesSlide11.xml" ContentType="application/vnd.openxmlformats-officedocument.presentationml.notesSlide+xml"/>
  <Override PartName="/ppt/notesSlides/notesSlide92.xml" ContentType="application/vnd.openxmlformats-officedocument.presentationml.notesSlide+xml"/>
  <Override PartName="/ppt/slides/slide30.xml" ContentType="application/vnd.openxmlformats-officedocument.presentationml.slide+xml"/>
  <Override PartName="/ppt/slides/slide36.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notesSlides/notesSlide61.xml" ContentType="application/vnd.openxmlformats-officedocument.presentationml.notesSlide+xml"/>
  <Override PartName="/ppt/notesSlides/notesSlide16.xml" ContentType="application/vnd.openxmlformats-officedocument.presentationml.notesSlide+xml"/>
  <Override PartName="/ppt/notesSlides/notesSlide56.xml" ContentType="application/vnd.openxmlformats-officedocument.presentationml.notesSlide+xml"/>
  <Override PartName="/ppt/slides/slide90.xml" ContentType="application/vnd.openxmlformats-officedocument.presentationml.slide+xml"/>
  <Override PartName="/ppt/slides/slide21.xml" ContentType="application/vnd.openxmlformats-officedocument.presentationml.slide+xml"/>
  <Override PartName="/ppt/slides/slide107.xml" ContentType="application/vnd.openxmlformats-officedocument.presentationml.slide+xml"/>
  <Override PartName="/ppt/slides/slide23.xml" ContentType="application/vnd.openxmlformats-officedocument.presentationml.slide+xml"/>
  <Override PartName="/ppt/slideLayouts/slideLayout9.xml" ContentType="application/vnd.openxmlformats-officedocument.presentationml.slideLayout+xml"/>
  <Override PartName="/ppt/slides/slide12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62.xml" ContentType="application/vnd.openxmlformats-officedocument.presentationml.slide+xml"/>
  <Override PartName="/ppt/slides/slide7.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41.xml" ContentType="application/vnd.openxmlformats-officedocument.presentationml.notesSlide+xml"/>
  <Override PartName="/ppt/notesSlides/notesSlide66.xml" ContentType="application/vnd.openxmlformats-officedocument.presentationml.notesSlide+xml"/>
  <Override PartName="/ppt/notesSlides/notesSlide103.xml" ContentType="application/vnd.openxmlformats-officedocument.presentationml.notesSlide+xml"/>
  <Override PartName="/ppt/slides/slide13.xml" ContentType="application/vnd.openxmlformats-officedocument.presentationml.slide+xml"/>
  <Override PartName="/ppt/slides/slide121.xml" ContentType="application/vnd.openxmlformats-officedocument.presentationml.slide+xml"/>
  <Override PartName="/ppt/notesSlides/notesSlide17.xml" ContentType="application/vnd.openxmlformats-officedocument.presentationml.notesSlide+xml"/>
  <Override PartName="/ppt/notesSlides/notesSlide86.xml" ContentType="application/vnd.openxmlformats-officedocument.presentationml.notesSlide+xml"/>
  <Override PartName="/ppt/slides/slide87.xml" ContentType="application/vnd.openxmlformats-officedocument.presentationml.slide+xml"/>
  <Override PartName="/ppt/notesSlides/notesSlide6.xml" ContentType="application/vnd.openxmlformats-officedocument.presentationml.notesSlide+xml"/>
  <Override PartName="/ppt/notesSlides/notesSlide87.xml" ContentType="application/vnd.openxmlformats-officedocument.presentationml.notesSlide+xml"/>
  <Override PartName="/ppt/notesSlides/notesSlide57.xml" ContentType="application/vnd.openxmlformats-officedocument.presentationml.notesSlide+xml"/>
  <Override PartName="/ppt/notesSlides/notesSlide99.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s/slide89.xml" ContentType="application/vnd.openxmlformats-officedocument.presentationml.slide+xml"/>
  <Override PartName="/ppt/notesSlides/notesSlide97.xml" ContentType="application/vnd.openxmlformats-officedocument.presentationml.notesSlide+xml"/>
  <Override PartName="/ppt/slideLayouts/slideLayout6.xml" ContentType="application/vnd.openxmlformats-officedocument.presentationml.slideLayout+xml"/>
  <Override PartName="/ppt/notesSlides/notesSlide43.xml" ContentType="application/vnd.openxmlformats-officedocument.presentationml.notesSlide+xml"/>
  <Override PartName="/ppt/presProps.xml" ContentType="application/vnd.openxmlformats-officedocument.presentationml.presProps+xml"/>
  <Override PartName="/ppt/notesSlides/notesSlide18.xml" ContentType="application/vnd.openxmlformats-officedocument.presentationml.notesSlide+xml"/>
  <Override PartName="/ppt/notesSlides/notesSlide79.xml" ContentType="application/vnd.openxmlformats-officedocument.presentationml.notesSlide+xml"/>
  <Override PartName="/ppt/slides/slide27.xml" ContentType="application/vnd.openxmlformats-officedocument.presentationml.slide+xml"/>
  <Override PartName="/ppt/notesSlides/notesSlide94.xml" ContentType="application/vnd.openxmlformats-officedocument.presentationml.notesSlide+xml"/>
  <Override PartName="/ppt/notesSlides/notesSlide101.xml" ContentType="application/vnd.openxmlformats-officedocument.presentationml.notesSlide+xml"/>
  <Override PartName="/ppt/notesSlides/notesSlide10.xml" ContentType="application/vnd.openxmlformats-officedocument.presentationml.notesSlide+xml"/>
  <Override PartName="/ppt/notesSlides/notesSlide39.xml" ContentType="application/vnd.openxmlformats-officedocument.presentationml.notesSlide+xml"/>
  <Override PartName="/ppt/notesSlides/notesSlide62.xml" ContentType="application/vnd.openxmlformats-officedocument.presentationml.notesSlide+xml"/>
  <Override PartName="/ppt/notesSlides/notesSlide55.xml" ContentType="application/vnd.openxmlformats-officedocument.presentationml.notesSlide+xml"/>
  <Override PartName="/ppt/notesSlides/notesSlide77.xml" ContentType="application/vnd.openxmlformats-officedocument.presentationml.notesSlide+xml"/>
  <Override PartName="/ppt/slides/slide67.xml" ContentType="application/vnd.openxmlformats-officedocument.presentationml.slide+xml"/>
  <Override PartName="/ppt/slides/slide100.xml" ContentType="application/vnd.openxmlformats-officedocument.presentationml.slide+xml"/>
  <Override PartName="/ppt/slides/slide12.xml" ContentType="application/vnd.openxmlformats-officedocument.presentationml.slide+xml"/>
  <Override PartName="/ppt/slides/slide46.xml" ContentType="application/vnd.openxmlformats-officedocument.presentationml.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slides/slide84.xml" ContentType="application/vnd.openxmlformats-officedocument.presentationml.slide+xml"/>
  <Override PartName="/ppt/slides/slide69.xml" ContentType="application/vnd.openxmlformats-officedocument.presentationml.slide+xml"/>
  <Override PartName="/ppt/slides/slide35.xml" ContentType="application/vnd.openxmlformats-officedocument.presentationml.slide+xml"/>
  <Override PartName="/ppt/slides/slide42.xml" ContentType="application/vnd.openxmlformats-officedocument.presentationml.slide+xml"/>
  <Override PartName="/ppt/notesSlides/notesSlide34.xml" ContentType="application/vnd.openxmlformats-officedocument.presentationml.notesSlide+xml"/>
  <Override PartName="/ppt/slideLayouts/slideLayout5.xml" ContentType="application/vnd.openxmlformats-officedocument.presentationml.slideLayout+xml"/>
  <Override PartName="/ppt/slides/slide50.xml" ContentType="application/vnd.openxmlformats-officedocument.presentationml.slide+xml"/>
  <Override PartName="/ppt/slides/slide57.xml" ContentType="application/vnd.openxmlformats-officedocument.presentationml.slide+xml"/>
  <Override PartName="/ppt/notesSlides/notesSlide29.xml" ContentType="application/vnd.openxmlformats-officedocument.presentationml.notesSlide+xml"/>
  <Override PartName="/ppt/slides/slide116.xml" ContentType="application/vnd.openxmlformats-officedocument.presentationml.slide+xml"/>
  <Override PartName="/ppt/slides/slide119.xml" ContentType="application/vnd.openxmlformats-officedocument.presentationml.slide+xml"/>
  <Override PartName="/ppt/notesSlides/notesSlide7.xml" ContentType="application/vnd.openxmlformats-officedocument.presentationml.notesSlide+xml"/>
  <Override PartName="/ppt/slides/slide63.xml" ContentType="application/vnd.openxmlformats-officedocument.presentationml.slide+xml"/>
  <Override PartName="/ppt/notesSlides/notesSlide105.xml" ContentType="application/vnd.openxmlformats-officedocument.presentationml.notesSlide+xml"/>
  <Override PartName="/ppt/slides/slide82.xml" ContentType="application/vnd.openxmlformats-officedocument.presentationml.slide+xml"/>
  <Override PartName="/ppt/slides/slide34.xml" ContentType="application/vnd.openxmlformats-officedocument.presentationml.slide+xml"/>
  <Override PartName="/ppt/slides/slide112.xml" ContentType="application/vnd.openxmlformats-officedocument.presentationml.slide+xml"/>
  <Override PartName="/ppt/slides/slide106.xml" ContentType="application/vnd.openxmlformats-officedocument.presentationml.slide+xml"/>
  <Override PartName="/ppt/notesSlides/notesSlide12.xml" ContentType="application/vnd.openxmlformats-officedocument.presentationml.notesSlide+xml"/>
  <Override PartName="/ppt/notesSlides/notesSlide44.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s/slide88.xml" ContentType="application/vnd.openxmlformats-officedocument.presentationml.slide+xml"/>
  <Override PartName="/ppt/theme/theme1.xml" ContentType="application/vnd.openxmlformats-officedocument.theme+xml"/>
  <Override PartName="/ppt/slides/slide99.xml" ContentType="application/vnd.openxmlformats-officedocument.presentationml.slide+xml"/>
  <Override PartName="/ppt/slides/slide109.xml" ContentType="application/vnd.openxmlformats-officedocument.presentationml.slide+xml"/>
  <Override PartName="/ppt/notesSlides/notesSlide59.xml" ContentType="application/vnd.openxmlformats-officedocument.presentationml.notesSlide+xml"/>
  <Override PartName="/ppt/slides/slide5.xml" ContentType="application/vnd.openxmlformats-officedocument.presentationml.slide+xml"/>
  <Override PartName="/ppt/slideLayouts/slideLayout7.xml" ContentType="application/vnd.openxmlformats-officedocument.presentationml.slideLayout+xml"/>
  <Override PartName="/ppt/slides/slide59.xml" ContentType="application/vnd.openxmlformats-officedocument.presentationml.slide+xml"/>
  <Override PartName="/ppt/slides/slide114.xml" ContentType="application/vnd.openxmlformats-officedocument.presentationml.slide+xml"/>
  <Override PartName="/ppt/slides/slide64.xml" ContentType="application/vnd.openxmlformats-officedocument.presentationml.slide+xml"/>
  <Override PartName="/ppt/notesSlides/notesSlide33.xml" ContentType="application/vnd.openxmlformats-officedocument.presentationml.notesSlide+xml"/>
  <Override PartName="/ppt/notesSlides/notesSlide46.xml" ContentType="application/vnd.openxmlformats-officedocument.presentationml.notesSlide+xml"/>
  <Override PartName="/ppt/slides/slide110.xml" ContentType="application/vnd.openxmlformats-officedocument.presentationml.slide+xml"/>
  <Override PartName="/ppt/slides/slide4.xml" ContentType="application/vnd.openxmlformats-officedocument.presentationml.slide+xml"/>
  <Override PartName="/ppt/notesSlides/notesSlide89.xml" ContentType="application/vnd.openxmlformats-officedocument.presentationml.notesSlide+xml"/>
  <Override PartName="/ppt/notesSlides/notesSlide67.xml" ContentType="application/vnd.openxmlformats-officedocument.presentationml.notesSlide+xml"/>
  <Override PartName="/ppt/notesSlides/notesSlide72.xml" ContentType="application/vnd.openxmlformats-officedocument.presentationml.notesSlide+xml"/>
  <Override PartName="/ppt/notesSlides/notesSlide54.xml" ContentType="application/vnd.openxmlformats-officedocument.presentationml.notesSlide+xml"/>
  <Override PartName="/ppt/notesSlides/notesSlide81.xml" ContentType="application/vnd.openxmlformats-officedocument.presentationml.notesSlide+xml"/>
  <Override PartName="/ppt/slides/slide72.xml" ContentType="application/vnd.openxmlformats-officedocument.presentationml.slide+xml"/>
  <Override PartName="/ppt/slides/slide98.xml" ContentType="application/vnd.openxmlformats-officedocument.presentationml.slide+xml"/>
  <Override PartName="/ppt/notesSlides/notesSlide70.xml" ContentType="application/vnd.openxmlformats-officedocument.presentationml.notesSlide+xml"/>
  <Override PartName="/ppt/slides/slide8.xml" ContentType="application/vnd.openxmlformats-officedocument.presentationml.slide+xml"/>
  <Override PartName="/ppt/slides/slide102.xml" ContentType="application/vnd.openxmlformats-officedocument.presentationml.slide+xml"/>
  <Override PartName="/ppt/notesSlides/notesSlide82.xml" ContentType="application/vnd.openxmlformats-officedocument.presentationml.notesSlide+xml"/>
  <Override PartName="/ppt/notesSlides/notesSlide85.xml" ContentType="application/vnd.openxmlformats-officedocument.presentationml.notesSlide+xml"/>
  <Override PartName="/ppt/notesSlides/notesSlide68.xml" ContentType="application/vnd.openxmlformats-officedocument.presentationml.notesSlide+xml"/>
  <Override PartName="/ppt/slides/slide60.xml" ContentType="application/vnd.openxmlformats-officedocument.presentationml.slide+xml"/>
  <Override PartName="/ppt/slides/slide24.xml" ContentType="application/vnd.openxmlformats-officedocument.presentationml.slide+xml"/>
  <Override PartName="/ppt/notesSlides/notesSlide30.xml" ContentType="application/vnd.openxmlformats-officedocument.presentationml.notesSlide+xml"/>
  <Override PartName="/ppt/slides/slide71.xml" ContentType="application/vnd.openxmlformats-officedocument.presentationml.slide+xml"/>
  <Override PartName="/ppt/slides/slide6.xml" ContentType="application/vnd.openxmlformats-officedocument.presentationml.slide+xml"/>
  <Override PartName="/ppt/notesSlides/notesSlide20.xml" ContentType="application/vnd.openxmlformats-officedocument.presentationml.notesSlide+xml"/>
  <Override PartName="/ppt/slideLayouts/slideLayout12.xml" ContentType="application/vnd.openxmlformats-officedocument.presentationml.slideLayout+xml"/>
  <Override PartName="/ppt/notesSlides/notesSlide100.xml" ContentType="application/vnd.openxmlformats-officedocument.presentationml.notesSlide+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8" r:id="rId1"/>
  </p:sldMasterIdLst>
  <p:notesMasterIdLst>
    <p:notesMasterId r:id="rId126"/>
  </p:notesMasterIdLst>
  <p:handoutMasterIdLst>
    <p:handoutMasterId r:id="rId127"/>
  </p:handoutMasterIdLst>
  <p:sldIdLst>
    <p:sldId id="875" r:id="rId2"/>
    <p:sldId id="876" r:id="rId3"/>
    <p:sldId id="877" r:id="rId4"/>
    <p:sldId id="878" r:id="rId5"/>
    <p:sldId id="879" r:id="rId6"/>
    <p:sldId id="887" r:id="rId7"/>
    <p:sldId id="888" r:id="rId8"/>
    <p:sldId id="889" r:id="rId9"/>
    <p:sldId id="890" r:id="rId10"/>
    <p:sldId id="891" r:id="rId11"/>
    <p:sldId id="892" r:id="rId12"/>
    <p:sldId id="893" r:id="rId13"/>
    <p:sldId id="894" r:id="rId14"/>
    <p:sldId id="895" r:id="rId15"/>
    <p:sldId id="896" r:id="rId16"/>
    <p:sldId id="897" r:id="rId17"/>
    <p:sldId id="898" r:id="rId18"/>
    <p:sldId id="899" r:id="rId19"/>
    <p:sldId id="900" r:id="rId20"/>
    <p:sldId id="901" r:id="rId21"/>
    <p:sldId id="902" r:id="rId22"/>
    <p:sldId id="903" r:id="rId23"/>
    <p:sldId id="904" r:id="rId24"/>
    <p:sldId id="905" r:id="rId25"/>
    <p:sldId id="906" r:id="rId26"/>
    <p:sldId id="932" r:id="rId27"/>
    <p:sldId id="933" r:id="rId28"/>
    <p:sldId id="934" r:id="rId29"/>
    <p:sldId id="909" r:id="rId30"/>
    <p:sldId id="910" r:id="rId31"/>
    <p:sldId id="911" r:id="rId32"/>
    <p:sldId id="912" r:id="rId33"/>
    <p:sldId id="913" r:id="rId34"/>
    <p:sldId id="914" r:id="rId35"/>
    <p:sldId id="915" r:id="rId36"/>
    <p:sldId id="916" r:id="rId37"/>
    <p:sldId id="917" r:id="rId38"/>
    <p:sldId id="918" r:id="rId39"/>
    <p:sldId id="919" r:id="rId40"/>
    <p:sldId id="920" r:id="rId41"/>
    <p:sldId id="921" r:id="rId42"/>
    <p:sldId id="922" r:id="rId43"/>
    <p:sldId id="923" r:id="rId44"/>
    <p:sldId id="924" r:id="rId45"/>
    <p:sldId id="925" r:id="rId46"/>
    <p:sldId id="926" r:id="rId47"/>
    <p:sldId id="927" r:id="rId48"/>
    <p:sldId id="928" r:id="rId49"/>
    <p:sldId id="929" r:id="rId50"/>
    <p:sldId id="930" r:id="rId51"/>
    <p:sldId id="720" r:id="rId52"/>
    <p:sldId id="721" r:id="rId53"/>
    <p:sldId id="722" r:id="rId54"/>
    <p:sldId id="723" r:id="rId55"/>
    <p:sldId id="724" r:id="rId56"/>
    <p:sldId id="756" r:id="rId57"/>
    <p:sldId id="736" r:id="rId58"/>
    <p:sldId id="735" r:id="rId59"/>
    <p:sldId id="734" r:id="rId60"/>
    <p:sldId id="733" r:id="rId61"/>
    <p:sldId id="732" r:id="rId62"/>
    <p:sldId id="826" r:id="rId63"/>
    <p:sldId id="827" r:id="rId64"/>
    <p:sldId id="561" r:id="rId65"/>
    <p:sldId id="638" r:id="rId66"/>
    <p:sldId id="639" r:id="rId67"/>
    <p:sldId id="640" r:id="rId68"/>
    <p:sldId id="647" r:id="rId69"/>
    <p:sldId id="642" r:id="rId70"/>
    <p:sldId id="643" r:id="rId71"/>
    <p:sldId id="644" r:id="rId72"/>
    <p:sldId id="645" r:id="rId73"/>
    <p:sldId id="648" r:id="rId74"/>
    <p:sldId id="839" r:id="rId75"/>
    <p:sldId id="935" r:id="rId76"/>
    <p:sldId id="936" r:id="rId77"/>
    <p:sldId id="937" r:id="rId78"/>
    <p:sldId id="938" r:id="rId79"/>
    <p:sldId id="939" r:id="rId80"/>
    <p:sldId id="940" r:id="rId81"/>
    <p:sldId id="941" r:id="rId82"/>
    <p:sldId id="942" r:id="rId83"/>
    <p:sldId id="943" r:id="rId84"/>
    <p:sldId id="944" r:id="rId85"/>
    <p:sldId id="945" r:id="rId86"/>
    <p:sldId id="946" r:id="rId87"/>
    <p:sldId id="947" r:id="rId88"/>
    <p:sldId id="948" r:id="rId89"/>
    <p:sldId id="949" r:id="rId90"/>
    <p:sldId id="950" r:id="rId91"/>
    <p:sldId id="951" r:id="rId92"/>
    <p:sldId id="952" r:id="rId93"/>
    <p:sldId id="953" r:id="rId94"/>
    <p:sldId id="954" r:id="rId95"/>
    <p:sldId id="955" r:id="rId96"/>
    <p:sldId id="956" r:id="rId97"/>
    <p:sldId id="957" r:id="rId98"/>
    <p:sldId id="958" r:id="rId99"/>
    <p:sldId id="959" r:id="rId100"/>
    <p:sldId id="960" r:id="rId101"/>
    <p:sldId id="961" r:id="rId102"/>
    <p:sldId id="962" r:id="rId103"/>
    <p:sldId id="963" r:id="rId104"/>
    <p:sldId id="964" r:id="rId105"/>
    <p:sldId id="965" r:id="rId106"/>
    <p:sldId id="966" r:id="rId107"/>
    <p:sldId id="967" r:id="rId108"/>
    <p:sldId id="968" r:id="rId109"/>
    <p:sldId id="969" r:id="rId110"/>
    <p:sldId id="970" r:id="rId111"/>
    <p:sldId id="971" r:id="rId112"/>
    <p:sldId id="972" r:id="rId113"/>
    <p:sldId id="973" r:id="rId114"/>
    <p:sldId id="974" r:id="rId115"/>
    <p:sldId id="975" r:id="rId116"/>
    <p:sldId id="976" r:id="rId117"/>
    <p:sldId id="977" r:id="rId118"/>
    <p:sldId id="978" r:id="rId119"/>
    <p:sldId id="984" r:id="rId120"/>
    <p:sldId id="985" r:id="rId121"/>
    <p:sldId id="986" r:id="rId122"/>
    <p:sldId id="987" r:id="rId123"/>
    <p:sldId id="982" r:id="rId124"/>
    <p:sldId id="983" r:id="rId1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hiddenSlides="1"/>
  <p:clrMru>
    <a:srgbClr val="004080"/>
    <a:srgbClr val="955A88"/>
    <a:srgbClr val="F68649"/>
    <a:srgbClr val="027437"/>
    <a:srgbClr val="5F8D89"/>
    <a:srgbClr val="7EB606"/>
    <a:srgbClr val="B40000"/>
    <a:srgbClr val="C16698"/>
    <a:srgbClr val="FF0000"/>
    <a:srgbClr val="6666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24667" autoAdjust="0"/>
    <p:restoredTop sz="80097" autoAdjust="0"/>
  </p:normalViewPr>
  <p:slideViewPr>
    <p:cSldViewPr snapToObjects="1">
      <p:cViewPr varScale="1">
        <p:scale>
          <a:sx n="131" d="100"/>
          <a:sy n="131" d="100"/>
        </p:scale>
        <p:origin x="-1480" y="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928"/>
    </p:cViewPr>
  </p:sorterViewPr>
  <p:notesViewPr>
    <p:cSldViewPr snapToObjects="1">
      <p:cViewPr varScale="1">
        <p:scale>
          <a:sx n="78" d="100"/>
          <a:sy n="78" d="100"/>
        </p:scale>
        <p:origin x="-2480" y="-11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64" Type="http://schemas.openxmlformats.org/officeDocument/2006/relationships/slide" Target="slides/slide63.xml"/><Relationship Id="rId121" Type="http://schemas.openxmlformats.org/officeDocument/2006/relationships/slide" Target="slides/slide120.xml"/><Relationship Id="rId60" Type="http://schemas.openxmlformats.org/officeDocument/2006/relationships/slide" Target="slides/slide59.xml"/><Relationship Id="rId70" Type="http://schemas.openxmlformats.org/officeDocument/2006/relationships/slide" Target="slides/slide69.xml"/><Relationship Id="rId94" Type="http://schemas.openxmlformats.org/officeDocument/2006/relationships/slide" Target="slides/slide93.xml"/><Relationship Id="rId7" Type="http://schemas.openxmlformats.org/officeDocument/2006/relationships/slide" Target="slides/slide6.xml"/><Relationship Id="rId74" Type="http://schemas.openxmlformats.org/officeDocument/2006/relationships/slide" Target="slides/slide73.xml"/><Relationship Id="rId102" Type="http://schemas.openxmlformats.org/officeDocument/2006/relationships/slide" Target="slides/slide101.xml"/><Relationship Id="rId25" Type="http://schemas.openxmlformats.org/officeDocument/2006/relationships/slide" Target="slides/slide24.xml"/><Relationship Id="rId106" Type="http://schemas.openxmlformats.org/officeDocument/2006/relationships/slide" Target="slides/slide105.xml"/><Relationship Id="rId122" Type="http://schemas.openxmlformats.org/officeDocument/2006/relationships/slide" Target="slides/slide121.xml"/><Relationship Id="rId116" Type="http://schemas.openxmlformats.org/officeDocument/2006/relationships/slide" Target="slides/slide115.xml"/><Relationship Id="rId119" Type="http://schemas.openxmlformats.org/officeDocument/2006/relationships/slide" Target="slides/slide118.xml"/><Relationship Id="rId96" Type="http://schemas.openxmlformats.org/officeDocument/2006/relationships/slide" Target="slides/slide95.xml"/><Relationship Id="rId10" Type="http://schemas.openxmlformats.org/officeDocument/2006/relationships/slide" Target="slides/slide9.xml"/><Relationship Id="rId50" Type="http://schemas.openxmlformats.org/officeDocument/2006/relationships/slide" Target="slides/slide49.xml"/><Relationship Id="rId118" Type="http://schemas.openxmlformats.org/officeDocument/2006/relationships/slide" Target="slides/slide117.xml"/><Relationship Id="rId128" Type="http://schemas.openxmlformats.org/officeDocument/2006/relationships/printerSettings" Target="printerSettings/printerSettings1.bin"/><Relationship Id="rId17" Type="http://schemas.openxmlformats.org/officeDocument/2006/relationships/slide" Target="slides/slide16.xml"/><Relationship Id="rId107" Type="http://schemas.openxmlformats.org/officeDocument/2006/relationships/slide" Target="slides/slide106.xml"/><Relationship Id="rId71" Type="http://schemas.openxmlformats.org/officeDocument/2006/relationships/slide" Target="slides/slide70.xml"/><Relationship Id="rId4" Type="http://schemas.openxmlformats.org/officeDocument/2006/relationships/slide" Target="slides/slide3.xml"/><Relationship Id="rId28" Type="http://schemas.openxmlformats.org/officeDocument/2006/relationships/slide" Target="slides/slide27.xml"/><Relationship Id="rId89" Type="http://schemas.openxmlformats.org/officeDocument/2006/relationships/slide" Target="slides/slide88.xml"/><Relationship Id="rId114" Type="http://schemas.openxmlformats.org/officeDocument/2006/relationships/slide" Target="slides/slide113.xml"/><Relationship Id="rId88" Type="http://schemas.openxmlformats.org/officeDocument/2006/relationships/slide" Target="slides/slide87.xml"/><Relationship Id="rId82" Type="http://schemas.openxmlformats.org/officeDocument/2006/relationships/slide" Target="slides/slide81.xml"/><Relationship Id="rId124" Type="http://schemas.openxmlformats.org/officeDocument/2006/relationships/slide" Target="slides/slide123.xml"/><Relationship Id="rId69" Type="http://schemas.openxmlformats.org/officeDocument/2006/relationships/slide" Target="slides/slide6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72" Type="http://schemas.openxmlformats.org/officeDocument/2006/relationships/slide" Target="slides/slide71.xml"/><Relationship Id="rId35" Type="http://schemas.openxmlformats.org/officeDocument/2006/relationships/slide" Target="slides/slide34.xml"/><Relationship Id="rId75" Type="http://schemas.openxmlformats.org/officeDocument/2006/relationships/slide" Target="slides/slide74.xml"/><Relationship Id="rId80" Type="http://schemas.openxmlformats.org/officeDocument/2006/relationships/slide" Target="slides/slide79.xml"/><Relationship Id="rId31" Type="http://schemas.openxmlformats.org/officeDocument/2006/relationships/slide" Target="slides/slide30.xml"/><Relationship Id="rId62" Type="http://schemas.openxmlformats.org/officeDocument/2006/relationships/slide" Target="slides/slide61.xml"/><Relationship Id="rId79" Type="http://schemas.openxmlformats.org/officeDocument/2006/relationships/slide" Target="slides/slide78.xml"/><Relationship Id="rId97" Type="http://schemas.openxmlformats.org/officeDocument/2006/relationships/slide" Target="slides/slide96.xml"/><Relationship Id="rId111" Type="http://schemas.openxmlformats.org/officeDocument/2006/relationships/slide" Target="slides/slide110.xml"/><Relationship Id="rId98" Type="http://schemas.openxmlformats.org/officeDocument/2006/relationships/slide" Target="slides/slide97.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slide" Target="slides/slide55.xml"/><Relationship Id="rId48" Type="http://schemas.openxmlformats.org/officeDocument/2006/relationships/slide" Target="slides/slide47.xml"/><Relationship Id="rId132" Type="http://schemas.openxmlformats.org/officeDocument/2006/relationships/tableStyles" Target="tableStyles.xml"/><Relationship Id="rId32" Type="http://schemas.openxmlformats.org/officeDocument/2006/relationships/slide" Target="slides/slide31.xml"/><Relationship Id="rId13" Type="http://schemas.openxmlformats.org/officeDocument/2006/relationships/slide" Target="slides/slide12.xml"/><Relationship Id="rId52" Type="http://schemas.openxmlformats.org/officeDocument/2006/relationships/slide" Target="slides/slide51.xml"/><Relationship Id="rId54" Type="http://schemas.openxmlformats.org/officeDocument/2006/relationships/slide" Target="slides/slide53.xml"/><Relationship Id="rId101" Type="http://schemas.openxmlformats.org/officeDocument/2006/relationships/slide" Target="slides/slide100.xml"/><Relationship Id="rId23" Type="http://schemas.openxmlformats.org/officeDocument/2006/relationships/slide" Target="slides/slide22.xml"/><Relationship Id="rId61" Type="http://schemas.openxmlformats.org/officeDocument/2006/relationships/slide" Target="slides/slide60.xml"/><Relationship Id="rId53" Type="http://schemas.openxmlformats.org/officeDocument/2006/relationships/slide" Target="slides/slide52.xml"/><Relationship Id="rId84" Type="http://schemas.openxmlformats.org/officeDocument/2006/relationships/slide" Target="slides/slide83.xml"/><Relationship Id="rId30" Type="http://schemas.openxmlformats.org/officeDocument/2006/relationships/slide" Target="slides/slide29.xml"/><Relationship Id="rId29" Type="http://schemas.openxmlformats.org/officeDocument/2006/relationships/slide" Target="slides/slide28.xml"/><Relationship Id="rId83" Type="http://schemas.openxmlformats.org/officeDocument/2006/relationships/slide" Target="slides/slide82.xml"/><Relationship Id="rId41" Type="http://schemas.openxmlformats.org/officeDocument/2006/relationships/slide" Target="slides/slide40.xml"/><Relationship Id="rId5" Type="http://schemas.openxmlformats.org/officeDocument/2006/relationships/slide" Target="slides/slide4.xml"/><Relationship Id="rId22" Type="http://schemas.openxmlformats.org/officeDocument/2006/relationships/slide" Target="slides/slide21.xml"/><Relationship Id="rId95" Type="http://schemas.openxmlformats.org/officeDocument/2006/relationships/slide" Target="slides/slide94.xml"/><Relationship Id="rId39" Type="http://schemas.openxmlformats.org/officeDocument/2006/relationships/slide" Target="slides/slide38.xml"/><Relationship Id="rId43" Type="http://schemas.openxmlformats.org/officeDocument/2006/relationships/slide" Target="slides/slide42.xml"/><Relationship Id="rId104" Type="http://schemas.openxmlformats.org/officeDocument/2006/relationships/slide" Target="slides/slide103.xml"/><Relationship Id="rId130" Type="http://schemas.openxmlformats.org/officeDocument/2006/relationships/viewProps" Target="viewProps.xml"/><Relationship Id="rId90" Type="http://schemas.openxmlformats.org/officeDocument/2006/relationships/slide" Target="slides/slide89.xml"/><Relationship Id="rId77" Type="http://schemas.openxmlformats.org/officeDocument/2006/relationships/slide" Target="slides/slide76.xml"/><Relationship Id="rId63" Type="http://schemas.openxmlformats.org/officeDocument/2006/relationships/slide" Target="slides/slide62.xml"/><Relationship Id="rId85" Type="http://schemas.openxmlformats.org/officeDocument/2006/relationships/slide" Target="slides/slide84.xml"/><Relationship Id="rId105" Type="http://schemas.openxmlformats.org/officeDocument/2006/relationships/slide" Target="slides/slide104.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99" Type="http://schemas.openxmlformats.org/officeDocument/2006/relationships/slide" Target="slides/slide98.xml"/><Relationship Id="rId14" Type="http://schemas.openxmlformats.org/officeDocument/2006/relationships/slide" Target="slides/slide13.xml"/><Relationship Id="rId103" Type="http://schemas.openxmlformats.org/officeDocument/2006/relationships/slide" Target="slides/slide102.xml"/><Relationship Id="rId127" Type="http://schemas.openxmlformats.org/officeDocument/2006/relationships/handoutMaster" Target="handoutMasters/handoutMaster1.xml"/><Relationship Id="rId92" Type="http://schemas.openxmlformats.org/officeDocument/2006/relationships/slide" Target="slides/slide91.xml"/><Relationship Id="rId45" Type="http://schemas.openxmlformats.org/officeDocument/2006/relationships/slide" Target="slides/slide44.xml"/><Relationship Id="rId58" Type="http://schemas.openxmlformats.org/officeDocument/2006/relationships/slide" Target="slides/slide57.xml"/><Relationship Id="rId42" Type="http://schemas.openxmlformats.org/officeDocument/2006/relationships/slide" Target="slides/slide41.xml"/><Relationship Id="rId73" Type="http://schemas.openxmlformats.org/officeDocument/2006/relationships/slide" Target="slides/slide72.xml"/><Relationship Id="rId87" Type="http://schemas.openxmlformats.org/officeDocument/2006/relationships/slide" Target="slides/slide86.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117" Type="http://schemas.openxmlformats.org/officeDocument/2006/relationships/slide" Target="slides/slide116.xml"/><Relationship Id="rId129" Type="http://schemas.openxmlformats.org/officeDocument/2006/relationships/presProps" Target="presProps.xml"/><Relationship Id="rId112" Type="http://schemas.openxmlformats.org/officeDocument/2006/relationships/slide" Target="slides/slide111.xml"/><Relationship Id="rId19" Type="http://schemas.openxmlformats.org/officeDocument/2006/relationships/slide" Target="slides/slide18.xml"/><Relationship Id="rId120" Type="http://schemas.openxmlformats.org/officeDocument/2006/relationships/slide" Target="slides/slide119.xml"/><Relationship Id="rId126" Type="http://schemas.openxmlformats.org/officeDocument/2006/relationships/notesMaster" Target="notesMasters/notesMaster1.xml"/><Relationship Id="rId57" Type="http://schemas.openxmlformats.org/officeDocument/2006/relationships/slide" Target="slides/slide56.xml"/><Relationship Id="rId109" Type="http://schemas.openxmlformats.org/officeDocument/2006/relationships/slide" Target="slides/slide108.xml"/><Relationship Id="rId46" Type="http://schemas.openxmlformats.org/officeDocument/2006/relationships/slide" Target="slides/slide45.xml"/><Relationship Id="rId86" Type="http://schemas.openxmlformats.org/officeDocument/2006/relationships/slide" Target="slides/slide85.xml"/><Relationship Id="rId59" Type="http://schemas.openxmlformats.org/officeDocument/2006/relationships/slide" Target="slides/slide58.xml"/><Relationship Id="rId51" Type="http://schemas.openxmlformats.org/officeDocument/2006/relationships/slide" Target="slides/slide50.xml"/><Relationship Id="rId66" Type="http://schemas.openxmlformats.org/officeDocument/2006/relationships/slide" Target="slides/slide65.xml"/><Relationship Id="rId55" Type="http://schemas.openxmlformats.org/officeDocument/2006/relationships/slide" Target="slides/slide54.xml"/><Relationship Id="rId34" Type="http://schemas.openxmlformats.org/officeDocument/2006/relationships/slide" Target="slides/slide33.xml"/><Relationship Id="rId81" Type="http://schemas.openxmlformats.org/officeDocument/2006/relationships/slide" Target="slides/slide80.xml"/><Relationship Id="rId40" Type="http://schemas.openxmlformats.org/officeDocument/2006/relationships/slide" Target="slides/slide39.xml"/><Relationship Id="rId36" Type="http://schemas.openxmlformats.org/officeDocument/2006/relationships/slide" Target="slides/slide35.xml"/><Relationship Id="rId125" Type="http://schemas.openxmlformats.org/officeDocument/2006/relationships/slide" Target="slides/slide124.xml"/><Relationship Id="rId76" Type="http://schemas.openxmlformats.org/officeDocument/2006/relationships/slide" Target="slides/slide75.xml"/><Relationship Id="rId8" Type="http://schemas.openxmlformats.org/officeDocument/2006/relationships/slide" Target="slides/slide7.xml"/><Relationship Id="rId65" Type="http://schemas.openxmlformats.org/officeDocument/2006/relationships/slide" Target="slides/slide64.xml"/><Relationship Id="rId67" Type="http://schemas.openxmlformats.org/officeDocument/2006/relationships/slide" Target="slides/slide66.xml"/><Relationship Id="rId37" Type="http://schemas.openxmlformats.org/officeDocument/2006/relationships/slide" Target="slides/slide36.xml"/><Relationship Id="rId110" Type="http://schemas.openxmlformats.org/officeDocument/2006/relationships/slide" Target="slides/slide109.xml"/><Relationship Id="rId113" Type="http://schemas.openxmlformats.org/officeDocument/2006/relationships/slide" Target="slides/slide112.xml"/><Relationship Id="rId12" Type="http://schemas.openxmlformats.org/officeDocument/2006/relationships/slide" Target="slides/slide11.xml"/><Relationship Id="rId108" Type="http://schemas.openxmlformats.org/officeDocument/2006/relationships/slide" Target="slides/slide107.xml"/><Relationship Id="rId3" Type="http://schemas.openxmlformats.org/officeDocument/2006/relationships/slide" Target="slides/slide2.xml"/><Relationship Id="rId123" Type="http://schemas.openxmlformats.org/officeDocument/2006/relationships/slide" Target="slides/slide122.xml"/><Relationship Id="rId26" Type="http://schemas.openxmlformats.org/officeDocument/2006/relationships/slide" Target="slides/slide25.xml"/><Relationship Id="rId100" Type="http://schemas.openxmlformats.org/officeDocument/2006/relationships/slide" Target="slides/slide99.xml"/><Relationship Id="rId11" Type="http://schemas.openxmlformats.org/officeDocument/2006/relationships/slide" Target="slides/slide10.xml"/><Relationship Id="rId68" Type="http://schemas.openxmlformats.org/officeDocument/2006/relationships/slide" Target="slides/slide67.xml"/><Relationship Id="rId115" Type="http://schemas.openxmlformats.org/officeDocument/2006/relationships/slide" Target="slides/slide114.xml"/><Relationship Id="rId16" Type="http://schemas.openxmlformats.org/officeDocument/2006/relationships/slide" Target="slides/slide15.xml"/><Relationship Id="rId33" Type="http://schemas.openxmlformats.org/officeDocument/2006/relationships/slide" Target="slides/slide32.xml"/><Relationship Id="rId91" Type="http://schemas.openxmlformats.org/officeDocument/2006/relationships/slide" Target="slides/slide90.xml"/><Relationship Id="rId93" Type="http://schemas.openxmlformats.org/officeDocument/2006/relationships/slide" Target="slides/slide92.xml"/><Relationship Id="rId131" Type="http://schemas.openxmlformats.org/officeDocument/2006/relationships/theme" Target="theme/theme1.xml"/><Relationship Id="rId78" Type="http://schemas.openxmlformats.org/officeDocument/2006/relationships/slide" Target="slides/slide77.xml"/><Relationship Id="rId15" Type="http://schemas.openxmlformats.org/officeDocument/2006/relationships/slide" Target="slides/slide14.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B42458-6CE1-0946-AE68-75AE92BF4235}" type="datetimeFigureOut">
              <a:rPr lang="en-US" smtClean="0"/>
              <a:pPr/>
              <a:t>1/4/13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57CAA9-8ABC-A245-9E21-32A3E01432E9}"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8B0B5B-A0D7-514D-943C-D221FB38FBC4}" type="datetimeFigureOut">
              <a:rPr lang="en-US" smtClean="0"/>
              <a:pPr/>
              <a:t>1/4/13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A14897-5E05-2E4F-AA75-028430856449}"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a:ln/>
        </p:spPr>
      </p:sp>
      <p:sp>
        <p:nvSpPr>
          <p:cNvPr id="16387" name="Text Box 2"/>
          <p:cNvSpPr txBox="1">
            <a:spLocks noGrp="1" noChangeArrowheads="1"/>
          </p:cNvSpPr>
          <p:nvPr>
            <p:ph type="body" idx="1"/>
          </p:nvPr>
        </p:nvSpPr>
        <p:spPr>
          <a:noFill/>
          <a:ln/>
        </p:spPr>
        <p:txBody>
          <a:bodyPr wrap="none" lIns="91433" tIns="45717" rIns="91433" bIns="45717"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noFill/>
          <a:ln/>
        </p:spPr>
      </p:sp>
      <p:sp>
        <p:nvSpPr>
          <p:cNvPr id="50179" name="Text Box 3"/>
          <p:cNvSpPr txBox="1">
            <a:spLocks noGrp="1" noChangeArrowheads="1"/>
          </p:cNvSpPr>
          <p:nvPr>
            <p:ph type="body" idx="1"/>
          </p:nvPr>
        </p:nvSpPr>
        <p:spPr>
          <a:noFill/>
          <a:ln/>
        </p:spPr>
        <p:txBody>
          <a:bodyPr/>
          <a:lstStyle/>
          <a:p>
            <a:r>
              <a:rPr lang="en-US"/>
              <a:t>Ok, so it’s great – we and others have lists of keywords.  However….</a:t>
            </a:r>
          </a:p>
        </p:txBody>
      </p:sp>
    </p:spTree>
  </p:cSld>
  <p:clrMapOvr>
    <a:masterClrMapping/>
  </p:clrMapOvr>
</p:notes>
</file>

<file path=ppt/notesSlides/notesSlide10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114</a:t>
            </a:fld>
            <a:endParaRPr lang="en-US" dirty="0"/>
          </a:p>
        </p:txBody>
      </p:sp>
    </p:spTree>
  </p:cSld>
  <p:clrMapOvr>
    <a:masterClrMapping/>
  </p:clrMapOvr>
</p:notes>
</file>

<file path=ppt/notesSlides/notesSlide10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t>The fact that the opinions, that we know are indicators for a particular side preference were conceded, indicate what side the speaker really supports</a:t>
            </a:r>
          </a:p>
          <a:p>
            <a:r>
              <a:rPr lang="en-US" sz="1200" baseline="0" dirty="0" smtClean="0"/>
              <a:t>Thus we not only prevent it from counting towards the wrong side, but also employ these to our advantage</a:t>
            </a:r>
          </a:p>
        </p:txBody>
      </p:sp>
      <p:sp>
        <p:nvSpPr>
          <p:cNvPr id="4" name="Slide Number Placeholder 3"/>
          <p:cNvSpPr>
            <a:spLocks noGrp="1"/>
          </p:cNvSpPr>
          <p:nvPr>
            <p:ph type="sldNum" sz="quarter" idx="10"/>
          </p:nvPr>
        </p:nvSpPr>
        <p:spPr/>
        <p:txBody>
          <a:bodyPr/>
          <a:lstStyle/>
          <a:p>
            <a:fld id="{0BF2F4C1-561D-0B4E-8758-C70A239DA4C9}" type="slidenum">
              <a:rPr lang="en-US" smtClean="0"/>
              <a:pPr/>
              <a:t>115</a:t>
            </a:fld>
            <a:endParaRPr lang="en-US" dirty="0"/>
          </a:p>
        </p:txBody>
      </p:sp>
    </p:spTree>
  </p:cSld>
  <p:clrMapOvr>
    <a:masterClrMapping/>
  </p:clrMapOvr>
</p:notes>
</file>

<file path=ppt/notesSlides/notesSlide10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116</a:t>
            </a:fld>
            <a:endParaRPr lang="en-US" dirty="0"/>
          </a:p>
        </p:txBody>
      </p:sp>
    </p:spTree>
  </p:cSld>
  <p:clrMapOvr>
    <a:masterClrMapping/>
  </p:clrMapOvr>
</p:notes>
</file>

<file path=ppt/notesSlides/notesSlide10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117</a:t>
            </a:fld>
            <a:endParaRPr lang="en-US" dirty="0"/>
          </a:p>
        </p:txBody>
      </p:sp>
    </p:spTree>
  </p:cSld>
  <p:clrMapOvr>
    <a:masterClrMapping/>
  </p:clrMapOvr>
</p:notes>
</file>

<file path=ppt/notesSlides/notesSlide10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118</a:t>
            </a:fld>
            <a:endParaRPr lang="en-US" dirty="0"/>
          </a:p>
        </p:txBody>
      </p:sp>
    </p:spTree>
  </p:cSld>
  <p:clrMapOvr>
    <a:masterClrMapping/>
  </p:clrMapOvr>
</p:notes>
</file>

<file path=ppt/notesSlides/notesSlide10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124</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noFill/>
          <a:ln/>
        </p:spPr>
      </p:sp>
      <p:sp>
        <p:nvSpPr>
          <p:cNvPr id="52227" name="Text Box 3"/>
          <p:cNvSpPr txBox="1">
            <a:spLocks noGrp="1" noChangeArrowheads="1"/>
          </p:cNvSpPr>
          <p:nvPr>
            <p:ph type="body" idx="1"/>
          </p:nvPr>
        </p:nvSpPr>
        <p:spPr>
          <a:noFill/>
          <a:ln/>
        </p:spPr>
        <p:txBody>
          <a:bodyPr/>
          <a:lstStyle/>
          <a:p>
            <a:endParaRPr lang="en-US"/>
          </a:p>
          <a:p>
            <a:r>
              <a:rPr lang="en-US"/>
              <a:t>Let’s consider the keyword interest.  It is in the subjectivity lexicon, because it has subjective meanings – when you refer to someone’s interest in something.  But a problem is that it has non-subjective (objective) meanings as well, as in interest rate.  So, there’s ambiguity.  What I’m showing here are two dictionary definitions of “interest” – In NLP, we call definitions “senses”.   These are definitions from WordNet, which is a dictionary widely used in NLP and AI.  </a:t>
            </a:r>
          </a:p>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noFill/>
          <a:ln/>
        </p:spPr>
      </p:sp>
      <p:sp>
        <p:nvSpPr>
          <p:cNvPr id="54275" name="Text Box 3"/>
          <p:cNvSpPr txBox="1">
            <a:spLocks noGrp="1" noChangeArrowheads="1"/>
          </p:cNvSpPr>
          <p:nvPr>
            <p:ph type="body" idx="1"/>
          </p:nvPr>
        </p:nvSpPr>
        <p:spPr>
          <a:noFill/>
          <a:ln/>
        </p:spPr>
        <p:txBody>
          <a:bodyPr/>
          <a:lstStyle/>
          <a:p>
            <a:r>
              <a:rPr lang="en-US"/>
              <a:t>As you can see, the first is subjective  it is a sense meaning a mental state of being interested in something.</a:t>
            </a:r>
          </a:p>
          <a:p>
            <a:endParaRPr lang="en-US"/>
          </a:p>
          <a:p>
            <a:r>
              <a:rPr lang="en-US"/>
              <a:t>The second is not however (and I call it therefore “objective”) – it is the sense of interest as in interest rate.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noFill/>
          <a:ln/>
        </p:spPr>
      </p:sp>
      <p:sp>
        <p:nvSpPr>
          <p:cNvPr id="56323" name="Text Box 3"/>
          <p:cNvSpPr txBox="1">
            <a:spLocks noGrp="1" noChangeArrowheads="1"/>
          </p:cNvSpPr>
          <p:nvPr>
            <p:ph type="body" idx="1"/>
          </p:nvPr>
        </p:nvSpPr>
        <p:spPr>
          <a:noFill/>
          <a:ln/>
        </p:spPr>
        <p:txBody>
          <a:bodyPr/>
          <a:lstStyle/>
          <a:p>
            <a:r>
              <a:rPr lang="en-US"/>
              <a:t>And lead to errors in automatic subjectivity and sentiment analysis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noFill/>
          <a:ln/>
        </p:spPr>
      </p:sp>
      <p:sp>
        <p:nvSpPr>
          <p:cNvPr id="59395" name="Text Box 3"/>
          <p:cNvSpPr txBox="1">
            <a:spLocks noGrp="1" noChangeArrowheads="1"/>
          </p:cNvSpPr>
          <p:nvPr>
            <p:ph type="body" idx="1"/>
          </p:nvPr>
        </p:nvSpPr>
        <p:spPr>
          <a:noFill/>
          <a:ln/>
        </p:spPr>
        <p:txBody>
          <a:bodyPr/>
          <a:lstStyle/>
          <a:p>
            <a:endParaRPr lang="en-US" dirty="0"/>
          </a:p>
          <a:p>
            <a:r>
              <a:rPr lang="en-US" dirty="0"/>
              <a:t>Looking at a fuller example, here is a cut and paste from </a:t>
            </a:r>
            <a:r>
              <a:rPr lang="en-US" dirty="0" err="1"/>
              <a:t>WordNet</a:t>
            </a:r>
            <a:r>
              <a:rPr lang="en-US" dirty="0"/>
              <a:t> on-line</a:t>
            </a:r>
            <a:r>
              <a:rPr lang="en-US" dirty="0" smtClean="0"/>
              <a:t>. </a:t>
            </a:r>
            <a:r>
              <a:rPr lang="en-US" dirty="0" err="1" smtClean="0"/>
              <a:t>WordNet</a:t>
            </a:r>
            <a:r>
              <a:rPr lang="en-US" baseline="0" dirty="0" smtClean="0"/>
              <a:t> is a widely used lexical resource in natural language processing.    These are the definitions given for the word “difference”.    This is difficult to read, so, on the next slide, I will give you examples of each of these definitions – you’ll see what they are.</a:t>
            </a:r>
            <a:endParaRPr lang="en-US" dirty="0" smtClean="0"/>
          </a:p>
          <a:p>
            <a:endParaRPr lang="en-US" dirty="0" smtClean="0"/>
          </a:p>
          <a:p>
            <a:r>
              <a:rPr lang="en-US" dirty="0" smtClean="0"/>
              <a:t>…</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Text Box 3"/>
          <p:cNvSpPr txBox="1">
            <a:spLocks noGrp="1" noChangeArrowheads="1"/>
          </p:cNvSpPr>
          <p:nvPr>
            <p:ph type="body" idx="1"/>
          </p:nvPr>
        </p:nvSpPr>
        <p:spPr>
          <a:noFill/>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noFill/>
          <a:ln/>
        </p:spPr>
      </p:sp>
      <p:sp>
        <p:nvSpPr>
          <p:cNvPr id="64515" name="Text Box 3"/>
          <p:cNvSpPr txBox="1">
            <a:spLocks noGrp="1" noChangeArrowheads="1"/>
          </p:cNvSpPr>
          <p:nvPr>
            <p:ph type="body" idx="1"/>
          </p:nvPr>
        </p:nvSpPr>
        <p:spPr>
          <a:noFill/>
          <a:ln/>
        </p:spPr>
        <p:txBody>
          <a:bodyPr/>
          <a:lstStyle/>
          <a:p>
            <a:r>
              <a:rPr lang="en-US"/>
              <a:t>Now, we have our lexicon broken down into subjective and objective senses.  Let’s now “leave” the lexicon, and look at disambiguation in a corpus – an actual text or dialog.</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noFill/>
          <a:ln/>
        </p:spPr>
      </p:sp>
      <p:sp>
        <p:nvSpPr>
          <p:cNvPr id="66563" name="Text Box 3"/>
          <p:cNvSpPr txBox="1">
            <a:spLocks noGrp="1" noChangeArrowheads="1"/>
          </p:cNvSpPr>
          <p:nvPr>
            <p:ph type="body" idx="1"/>
          </p:nvPr>
        </p:nvSpPr>
        <p:spPr>
          <a:noFill/>
          <a:ln/>
        </p:spPr>
        <p:txBody>
          <a:bodyPr/>
          <a:lstStyle/>
          <a:p>
            <a:r>
              <a:rPr lang="en-US" dirty="0"/>
              <a:t>One task in subjectivity analysis is sentence-level classification – for us, this means, does the sentence contain subjectivity?   He spins…. This would be a subjective sentence, because there is subjectivity in the sentence – riveting and grabbing and holding the reader’s interest.  The bottom sentence is objective, as there isn’t subjectivity in the sentence.  Many people have developed such classifiers, here are a couple of cites</a:t>
            </a:r>
            <a:r>
              <a:rPr lang="en-US" dirty="0" smtClean="0"/>
              <a:t>.   </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noFill/>
          <a:ln/>
        </p:spPr>
      </p:sp>
      <p:sp>
        <p:nvSpPr>
          <p:cNvPr id="68611" name="Text Box 3"/>
          <p:cNvSpPr txBox="1">
            <a:spLocks noGrp="1" noChangeArrowheads="1"/>
          </p:cNvSpPr>
          <p:nvPr>
            <p:ph type="body" idx="1"/>
          </p:nvPr>
        </p:nvSpPr>
        <p:spPr>
          <a:noFill/>
          <a:ln/>
        </p:spPr>
        <p:txBody>
          <a:bodyPr/>
          <a:lstStyle/>
          <a:p>
            <a:r>
              <a:rPr lang="en-US"/>
              <a:t>We also have classifiers that are phrase level – which make judgments for individual words in the sentence.  So, here, we want the system to recogize that the phrases containing riveting and interest are subjective; but the phrase containing interest in the second one is objective.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noFill/>
          <a:ln/>
        </p:spPr>
      </p:sp>
      <p:sp>
        <p:nvSpPr>
          <p:cNvPr id="70659" name="Text Box 3"/>
          <p:cNvSpPr txBox="1">
            <a:spLocks noGrp="1" noChangeArrowheads="1"/>
          </p:cNvSpPr>
          <p:nvPr>
            <p:ph type="body" idx="1"/>
          </p:nvPr>
        </p:nvSpPr>
        <p:spPr>
          <a:noFill/>
          <a:ln/>
        </p:spPr>
        <p:txBody>
          <a:bodyPr/>
          <a:lstStyle/>
          <a:p>
            <a:r>
              <a:rPr lang="en-US"/>
              <a:t>Finally, we have a phrase-level sentiment classifier.  It is like the one I just mentioned, but it classifies phrases as positive, negative, or neutral.   Top one – not positive or negative.  The bottom one – this is a negative use of differences.</a:t>
            </a:r>
          </a:p>
          <a:p>
            <a:endParaRPr lang="en-US"/>
          </a:p>
          <a:p>
            <a:r>
              <a:rPr lang="en-US"/>
              <a:t>I’ll be returning to this type of classification – it will be the topic after next – but first….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noFill/>
          <a:ln/>
        </p:spPr>
      </p:sp>
      <p:sp>
        <p:nvSpPr>
          <p:cNvPr id="18435" name="Text Box 3"/>
          <p:cNvSpPr txBox="1">
            <a:spLocks noGrp="1" noChangeArrowheads="1"/>
          </p:cNvSpPr>
          <p:nvPr>
            <p:ph type="body" idx="1"/>
          </p:nvPr>
        </p:nvSpPr>
        <p:spPr>
          <a:noFill/>
          <a:ln/>
        </p:spPr>
        <p:txBody>
          <a:bodyPr/>
          <a:lstStyle/>
          <a:p>
            <a:r>
              <a:rPr lang="en-US" dirty="0" smtClean="0"/>
              <a:t>The work is</a:t>
            </a:r>
            <a:r>
              <a:rPr lang="en-US" baseline="0" dirty="0" smtClean="0"/>
              <a:t> in a burgeoning field that does not have just one name</a:t>
            </a:r>
          </a:p>
          <a:p>
            <a:endParaRPr lang="en-US" dirty="0" smtClean="0"/>
          </a:p>
          <a:p>
            <a:r>
              <a:rPr lang="en-US" dirty="0"/>
              <a:t>Several terms are used for work in this area reflecting different goals and conceptual models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noFill/>
          <a:ln/>
        </p:spPr>
      </p:sp>
      <p:sp>
        <p:nvSpPr>
          <p:cNvPr id="72707" name="Text Box 3"/>
          <p:cNvSpPr txBox="1">
            <a:spLocks noGrp="1" noChangeArrowheads="1"/>
          </p:cNvSpPr>
          <p:nvPr>
            <p:ph type="body" idx="1"/>
          </p:nvPr>
        </p:nvSpPr>
        <p:spPr>
          <a:noFill/>
          <a:ln/>
        </p:spPr>
        <p:txBody>
          <a:bodyPr/>
          <a:lstStyle/>
          <a:p>
            <a:r>
              <a:rPr lang="en-US"/>
              <a:t>So now what I’m going to talk about is exploiting the sense labels we have in the lexicon to improve the contextual classifiers.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noFill/>
          <a:ln/>
        </p:spPr>
      </p:sp>
      <p:sp>
        <p:nvSpPr>
          <p:cNvPr id="74755" name="Text Box 3"/>
          <p:cNvSpPr txBox="1">
            <a:spLocks noGrp="1" noChangeArrowheads="1"/>
          </p:cNvSpPr>
          <p:nvPr>
            <p:ph type="body" idx="1"/>
          </p:nvPr>
        </p:nvSpPr>
        <p:spPr>
          <a:noFill/>
          <a:ln/>
        </p:spPr>
        <p:txBody>
          <a:bodyPr/>
          <a:lstStyle/>
          <a:p>
            <a:r>
              <a:rPr lang="en-US"/>
              <a:t>So, suppose we have one of our subjectivity classifiers.  And, these two sentences that appear in texts.  The classifier’s job is to recognize that the top one is subjective while the bottom one is objective.  Suppose we also have a WSD system – a word sense disambiguation system – whose job is to recognize which senses words are being used with.  So, for example, the WSD system recognizes that interest at the top is being used with sense 4, and interest at the bottom is being used with sense 1.  Our subjectivity labels in the dictionary will bridge between them – hit return  - since we know sense 4 is S and sense 1 is O</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noFill/>
          <a:ln/>
        </p:spPr>
      </p:sp>
      <p:sp>
        <p:nvSpPr>
          <p:cNvPr id="76803" name="Text Box 3"/>
          <p:cNvSpPr txBox="1">
            <a:spLocks noGrp="1" noChangeArrowheads="1"/>
          </p:cNvSpPr>
          <p:nvPr>
            <p:ph type="body" idx="1"/>
          </p:nvPr>
        </p:nvSpPr>
        <p:spPr>
          <a:noFill/>
          <a:ln/>
        </p:spPr>
        <p:txBody>
          <a:bodyPr/>
          <a:lstStyle/>
          <a:p>
            <a:r>
              <a:rPr lang="en-US"/>
              <a:t>The classifier can take as input which sense each is, from the WSD system, and check in the lexicon which are subjective – hopefully, this woul dhelp it recognize that  the sentences are S and O.   A problem is that WSD systems do not perform terribly well.  But we do not actually need to do full fine-grained WSD…</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are the senses of “difference” we saw earlier.     Remember</a:t>
            </a:r>
            <a:r>
              <a:rPr lang="en-US" baseline="0" dirty="0" smtClean="0"/>
              <a:t> that 1, 2, and 5 are objective, and senses 3 and 4 are subjective.   So, we just need to know:  - hit return – is it one of the O senses?   </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26</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Or, is it one of these?</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28</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noFill/>
          <a:ln/>
        </p:spPr>
      </p:sp>
      <p:sp>
        <p:nvSpPr>
          <p:cNvPr id="82947" name="Text Box 3"/>
          <p:cNvSpPr txBox="1">
            <a:spLocks noGrp="1" noChangeArrowheads="1"/>
          </p:cNvSpPr>
          <p:nvPr>
            <p:ph type="body" idx="1"/>
          </p:nvPr>
        </p:nvSpPr>
        <p:spPr>
          <a:noFill/>
          <a:ln/>
        </p:spPr>
        <p:txBody>
          <a:bodyPr/>
          <a:lstStyle/>
          <a:p>
            <a:r>
              <a:rPr lang="en-US"/>
              <a:t>So, suppose we have these two sentences with “differences”, and a subjectivity classifier wants to determine is they are subjective or not.  Note the first is not subjective, the second one is.  RET – we have our subjectivity labels.  And RET – we’ll have a subjectivity WSD system.  It’s job is to RET determine that the top  “differences” is one of 1,2,5 and the bottom one is either 3, 4, without having to pinpoint the exact sense.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noFill/>
          <a:ln/>
        </p:spPr>
      </p:sp>
      <p:sp>
        <p:nvSpPr>
          <p:cNvPr id="84995" name="Text Box 3"/>
          <p:cNvSpPr txBox="1">
            <a:spLocks noGrp="1" noChangeArrowheads="1"/>
          </p:cNvSpPr>
          <p:nvPr>
            <p:ph type="body" idx="1"/>
          </p:nvPr>
        </p:nvSpPr>
        <p:spPr>
          <a:noFill/>
          <a:ln/>
        </p:spPr>
        <p:txBody>
          <a:bodyPr/>
          <a:lstStyle/>
          <a:p>
            <a:r>
              <a:rPr lang="en-US"/>
              <a:t>That information can be fed to help the subjectivity classifier.</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noFill/>
          <a:ln/>
        </p:spPr>
      </p:sp>
      <p:sp>
        <p:nvSpPr>
          <p:cNvPr id="87043" name="Text Box 3"/>
          <p:cNvSpPr txBox="1">
            <a:spLocks noGrp="1" noChangeArrowheads="1"/>
          </p:cNvSpPr>
          <p:nvPr>
            <p:ph type="body" idx="1"/>
          </p:nvPr>
        </p:nvSpPr>
        <p:spPr>
          <a:noFill/>
          <a:ln/>
        </p:spPr>
        <p:txBody>
          <a:bodyPr/>
          <a:lstStyle/>
          <a:p>
            <a:r>
              <a:rPr lang="en-US" dirty="0"/>
              <a:t>So,</a:t>
            </a:r>
            <a:r>
              <a:rPr lang="en-US" dirty="0" smtClean="0"/>
              <a:t> in this paper, we </a:t>
            </a:r>
            <a:r>
              <a:rPr lang="en-US" dirty="0"/>
              <a:t>built a SWSD system whose performance is well above baseline as well as performing full WSD on the same data.  The comparison was using the same system, but one using the S/O senses, and the other using the full sense inventories of </a:t>
            </a:r>
            <a:r>
              <a:rPr lang="en-US" dirty="0" err="1"/>
              <a:t>WordNet</a:t>
            </a:r>
            <a:r>
              <a:rPr lang="en-US" dirty="0"/>
              <a:t>.   So, this is evidence that SWSD is a feasible variant of WSD.  And, since the system was able to learn the distinction, we have evidence that subjectivity is a natural course-grained grouping of senses.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noFill/>
          <a:ln/>
        </p:spPr>
      </p:sp>
      <p:sp>
        <p:nvSpPr>
          <p:cNvPr id="90115" name="Text Box 3"/>
          <p:cNvSpPr txBox="1">
            <a:spLocks noGrp="1" noChangeArrowheads="1"/>
          </p:cNvSpPr>
          <p:nvPr>
            <p:ph type="body" idx="1"/>
          </p:nvPr>
        </p:nvSpPr>
        <p:spPr>
          <a:noFill/>
          <a:ln/>
        </p:spPr>
        <p:txBody>
          <a:bodyPr/>
          <a:lstStyle/>
          <a:p>
            <a:r>
              <a:rPr lang="en-US"/>
              <a:t>It’s interesting that even though the swsd is making S/O distinctions, the information is helpful for polarity classification.  The main benefit is marked here with the STAR – the system has fewer false positives of positive and negative sentiments.   Rocognizes more of the neutral cases.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noFill/>
          <a:ln/>
        </p:spPr>
      </p:sp>
      <p:sp>
        <p:nvSpPr>
          <p:cNvPr id="92163" name="Text Box 3"/>
          <p:cNvSpPr txBox="1">
            <a:spLocks noGrp="1" noChangeArrowheads="1"/>
          </p:cNvSpPr>
          <p:nvPr>
            <p:ph type="body" idx="1"/>
          </p:nvPr>
        </p:nvSpPr>
        <p:spPr>
          <a:noFill/>
          <a:ln/>
        </p:spPr>
        <p:txBody>
          <a:bodyPr/>
          <a:lstStyle/>
          <a:p>
            <a:r>
              <a:rPr lang="en-US"/>
              <a:t>So, now we have a lexicon of words; their senses sorted out into S/O;   Earlier, we performed SWSD – recognize which words are being used with subjective and objective senses in a corpus.    Now, we will leave word sense for the rest of the talk, and consider contextual ambiguities that are not based only on sense.</a:t>
            </a:r>
          </a:p>
          <a:p>
            <a:endParaRPr lang="en-US"/>
          </a:p>
          <a:p>
            <a:r>
              <a:rPr lang="en-US"/>
              <a:t>We are now going to talk about sentiment analysis and contextual polarity.  What this actually will be is to look more closely at the positive/negative/neutral classification I mentioned just now.</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noFill/>
          <a:ln/>
        </p:spPr>
      </p:sp>
      <p:sp>
        <p:nvSpPr>
          <p:cNvPr id="20483" name="Text Box 3"/>
          <p:cNvSpPr txBox="1">
            <a:spLocks noGrp="1" noChangeArrowheads="1"/>
          </p:cNvSpPr>
          <p:nvPr>
            <p:ph type="body" idx="1"/>
          </p:nvPr>
        </p:nvSpPr>
        <p:spPr>
          <a:noFill/>
          <a:ln/>
        </p:spPr>
        <p:txBody>
          <a:bodyPr/>
          <a:lstStyle/>
          <a:p>
            <a:r>
              <a:rPr lang="en-US"/>
              <a:t>My group uses the term subjectivity, so let me start by giving you an idea with this means.</a:t>
            </a:r>
          </a:p>
          <a:p>
            <a:r>
              <a:rPr lang="en-US"/>
              <a:t>This is a particular use of the term subjectivity that is not its most common one.  I adapted it from a specific use it has in literary theory</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noFill/>
          <a:ln/>
        </p:spPr>
      </p:sp>
      <p:sp>
        <p:nvSpPr>
          <p:cNvPr id="94211" name="Text Box 3"/>
          <p:cNvSpPr txBox="1">
            <a:spLocks noGrp="1" noChangeArrowheads="1"/>
          </p:cNvSpPr>
          <p:nvPr>
            <p:ph type="body" idx="1"/>
          </p:nvPr>
        </p:nvSpPr>
        <p:spPr>
          <a:noFill/>
          <a:ln/>
        </p:spPr>
        <p:txBody>
          <a:bodyPr/>
          <a:lstStyle/>
          <a:p>
            <a:r>
              <a:rPr lang="en-US"/>
              <a:t>In our group, what we mean by sentiment analysis is this.  </a:t>
            </a:r>
          </a:p>
          <a:p>
            <a:r>
              <a:rPr lang="en-US"/>
              <a:t>How detailed the analysis needs to be depends on the application.  For question answering or summarization, we want a more fine-grained understanding – want it at the analysis or phrase level.  As I mentioned before, our approach is to classify the expressions containing keyword</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noFill/>
          <a:ln/>
        </p:spPr>
      </p:sp>
      <p:sp>
        <p:nvSpPr>
          <p:cNvPr id="97283" name="Text Box 3"/>
          <p:cNvSpPr txBox="1">
            <a:spLocks noGrp="1" noChangeArrowheads="1"/>
          </p:cNvSpPr>
          <p:nvPr>
            <p:ph type="body" idx="1"/>
          </p:nvPr>
        </p:nvSpPr>
        <p:spPr>
          <a:noFill/>
          <a:ln/>
        </p:spPr>
        <p:txBody>
          <a:bodyPr/>
          <a:lstStyle/>
          <a:p>
            <a:r>
              <a:rPr lang="en-US"/>
              <a:t>Many subjectivity lexicons, including ours, contain polarity information.   Note that senses are not used in this work yet; so we are using a word-level subjectivity lexicon here.   </a:t>
            </a:r>
          </a:p>
          <a:p>
            <a:r>
              <a:rPr lang="en-US"/>
              <a:t>Prior polarity – out of context, does a word seem to evoke something positive or something negative?  So, we distinguish between prior polarity, and the contextual polarity of an expression as it is interpreted in a text or conversation.</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noFill/>
          <a:ln/>
        </p:spPr>
      </p:sp>
      <p:sp>
        <p:nvSpPr>
          <p:cNvPr id="99331" name="Text Box 3"/>
          <p:cNvSpPr txBox="1">
            <a:spLocks noGrp="1" noChangeArrowheads="1"/>
          </p:cNvSpPr>
          <p:nvPr>
            <p:ph type="body" idx="1"/>
          </p:nvPr>
        </p:nvSpPr>
        <p:spPr>
          <a:noFill/>
          <a:ln/>
        </p:spPr>
        <p:txBody>
          <a:bodyPr/>
          <a:lstStyle/>
          <a:p>
            <a:r>
              <a:rPr lang="en-US"/>
              <a:t>We evaluate all of our contextual subjectivity and sentiment classifiers against the MPQA corpus.  In the annotation scheme for that corpus, the annotators were asked to judge the contextual polarity of the sentiment that is ultimately being conveyed</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Text Box 3"/>
          <p:cNvSpPr txBox="1">
            <a:spLocks noGrp="1" noChangeArrowheads="1"/>
          </p:cNvSpPr>
          <p:nvPr>
            <p:ph type="body" idx="1"/>
          </p:nvPr>
        </p:nvSpPr>
        <p:spPr>
          <a:noFill/>
          <a:ln/>
        </p:spPr>
        <p:txBody>
          <a:bodyPr/>
          <a:lstStyle/>
          <a:p>
            <a:r>
              <a:rPr lang="en-US"/>
              <a:t>Let’s consider this sentence from our corpus.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Text Box 3"/>
          <p:cNvSpPr txBox="1">
            <a:spLocks noGrp="1" noChangeArrowheads="1"/>
          </p:cNvSpPr>
          <p:nvPr>
            <p:ph type="body" idx="1"/>
          </p:nvPr>
        </p:nvSpPr>
        <p:spPr>
          <a:noFill/>
          <a:ln/>
        </p:spPr>
        <p:txBody>
          <a:bodyPr/>
          <a:lstStyle/>
          <a:p>
            <a:r>
              <a:rPr lang="en-US"/>
              <a:t>Succeeding is good – that matches the prior polarity.</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Text Box 3"/>
          <p:cNvSpPr txBox="1">
            <a:spLocks noGrp="1" noChangeArrowheads="1"/>
          </p:cNvSpPr>
          <p:nvPr>
            <p:ph type="body" idx="1"/>
          </p:nvPr>
        </p:nvSpPr>
        <p:spPr>
          <a:noFill/>
          <a:ln/>
        </p:spPr>
        <p:txBody>
          <a:bodyPr/>
          <a:lstStyle/>
          <a:p>
            <a:r>
              <a:rPr lang="en-US"/>
              <a:t>Not succeeding is bad – so, negation obviously comes into play</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Text Box 3"/>
          <p:cNvSpPr txBox="1">
            <a:spLocks noGrp="1" noChangeArrowheads="1"/>
          </p:cNvSpPr>
          <p:nvPr>
            <p:ph type="body" idx="1"/>
          </p:nvPr>
        </p:nvSpPr>
        <p:spPr>
          <a:noFill/>
          <a:ln/>
        </p:spPr>
        <p:txBody>
          <a:bodyPr/>
          <a:lstStyle/>
          <a:p>
            <a:r>
              <a:rPr lang="en-US"/>
              <a:t>But when you look at the entire expression, ultimately the polarity is positive – not succeeding and never succeeding in breaking the will of a valiant people is good!   So the label assigned in our corpus is Positive.</a:t>
            </a:r>
          </a:p>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noFill/>
          <a:ln/>
        </p:spPr>
      </p:sp>
      <p:sp>
        <p:nvSpPr>
          <p:cNvPr id="109571" name="Text Box 3"/>
          <p:cNvSpPr txBox="1">
            <a:spLocks noGrp="1" noChangeArrowheads="1"/>
          </p:cNvSpPr>
          <p:nvPr>
            <p:ph type="body" idx="1"/>
          </p:nvPr>
        </p:nvSpPr>
        <p:spPr>
          <a:noFill/>
          <a:ln/>
        </p:spPr>
        <p:txBody>
          <a:bodyPr/>
          <a:lstStyle/>
          <a:p>
            <a:r>
              <a:rPr lang="en-US"/>
              <a:t>The system is a machine learning system which considers a variety of evidence.  We’ll look at some of the interesting ones.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noFill/>
          <a:ln/>
        </p:spPr>
      </p:sp>
      <p:sp>
        <p:nvSpPr>
          <p:cNvPr id="111619" name="Text Box 3"/>
          <p:cNvSpPr txBox="1">
            <a:spLocks noGrp="1" noChangeArrowheads="1"/>
          </p:cNvSpPr>
          <p:nvPr>
            <p:ph type="body" idx="1"/>
          </p:nvPr>
        </p:nvSpPr>
        <p:spPr>
          <a:noFill/>
          <a:ln/>
        </p:spPr>
        <p:txBody>
          <a:bodyPr/>
          <a:lstStyle/>
          <a:p>
            <a:r>
              <a:rPr lang="en-US"/>
              <a:t>modification and conjunction patterns – e.g., that we have something positive modifying something negative – in this case, the overall meaning is positive.  Or that we have two keywords conjoined together.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noFill/>
          <a:ln/>
        </p:spPr>
      </p:sp>
      <p:sp>
        <p:nvSpPr>
          <p:cNvPr id="113667" name="Text Box 3"/>
          <p:cNvSpPr txBox="1">
            <a:spLocks noGrp="1" noChangeArrowheads="1"/>
          </p:cNvSpPr>
          <p:nvPr>
            <p:ph type="body" idx="1"/>
          </p:nvPr>
        </p:nvSpPr>
        <p:spPr>
          <a:noFill/>
          <a:ln/>
        </p:spPr>
        <p:txBody>
          <a:bodyPr/>
          <a:lstStyle/>
          <a:p>
            <a:r>
              <a:rPr lang="en-US"/>
              <a:t>So, not all negations change the polarity.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noFill/>
          <a:ln/>
        </p:spPr>
      </p:sp>
      <p:sp>
        <p:nvSpPr>
          <p:cNvPr id="22531" name="Text Box 3"/>
          <p:cNvSpPr txBox="1">
            <a:spLocks noGrp="1" noChangeArrowheads="1"/>
          </p:cNvSpPr>
          <p:nvPr>
            <p:ph type="body" idx="1"/>
          </p:nvPr>
        </p:nvSpPr>
        <p:spPr>
          <a:noFill/>
          <a:ln/>
        </p:spPr>
        <p:txBody>
          <a:bodyPr/>
          <a:lstStyle/>
          <a:p>
            <a:r>
              <a:rPr lang="en-US"/>
              <a:t>As far as polarity, thinking about whether the subjectivity is positive or negative – the first one is positive; the others here are all negative</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noFill/>
          <a:ln/>
        </p:spPr>
      </p:sp>
      <p:sp>
        <p:nvSpPr>
          <p:cNvPr id="115715" name="Text Box 3"/>
          <p:cNvSpPr txBox="1">
            <a:spLocks noGrp="1" noChangeArrowheads="1"/>
          </p:cNvSpPr>
          <p:nvPr>
            <p:ph type="body" idx="1"/>
          </p:nvPr>
        </p:nvSpPr>
        <p:spPr>
          <a:noFill/>
          <a:ln/>
        </p:spPr>
        <p:txBody>
          <a:bodyPr/>
          <a:lstStyle/>
          <a:p>
            <a:r>
              <a:rPr lang="en-US"/>
              <a:t>Modality can also affect it – the “no reason at all” changes the polarity from positive – economy being good – to negative – since there is no reason to believe the economy is good.</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noFill/>
          <a:ln/>
        </p:spPr>
      </p:sp>
      <p:sp>
        <p:nvSpPr>
          <p:cNvPr id="117763" name="Text Box 3"/>
          <p:cNvSpPr txBox="1">
            <a:spLocks noGrp="1" noChangeArrowheads="1"/>
          </p:cNvSpPr>
          <p:nvPr>
            <p:ph type="body" idx="1"/>
          </p:nvPr>
        </p:nvSpPr>
        <p:spPr>
          <a:noFill/>
          <a:ln/>
        </p:spPr>
        <p:txBody>
          <a:bodyPr/>
          <a:lstStyle/>
          <a:p>
            <a:r>
              <a:rPr lang="en-US"/>
              <a:t>This term is from Polanyi and Zaenan.  We have some words that flip the polarity.  Little threat goes from negative to positive…etc.  Some are used primarily to shift something toward negativity – lack of understanding.</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noFill/>
          <a:ln/>
        </p:spPr>
      </p:sp>
      <p:sp>
        <p:nvSpPr>
          <p:cNvPr id="119811" name="Text Box 3"/>
          <p:cNvSpPr txBox="1">
            <a:spLocks noGrp="1" noChangeArrowheads="1"/>
          </p:cNvSpPr>
          <p:nvPr>
            <p:ph type="body" idx="1"/>
          </p:nvPr>
        </p:nvSpPr>
        <p:spPr>
          <a:noFill/>
          <a:ln/>
        </p:spPr>
        <p:txBody>
          <a:bodyPr/>
          <a:lstStyle/>
          <a:p>
            <a:r>
              <a:rPr lang="en-US"/>
              <a:t>In this brief discussion of this work, wanted to give you a taste of how much contextual information is relevant for contextual polarity.  This approach combined a wide variety of evidence, but, as for all the tasks I’m mentioning, there is still much more to do.</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noFill/>
          <a:ln/>
        </p:spPr>
      </p:sp>
      <p:sp>
        <p:nvSpPr>
          <p:cNvPr id="121859" name="Text Box 3"/>
          <p:cNvSpPr txBox="1">
            <a:spLocks noGrp="1" noChangeArrowheads="1"/>
          </p:cNvSpPr>
          <p:nvPr>
            <p:ph type="body" idx="1"/>
          </p:nvPr>
        </p:nvSpPr>
        <p:spPr>
          <a:noFill/>
          <a:ln/>
        </p:spPr>
        <p:txBody>
          <a:bodyPr/>
          <a:lstStyle/>
          <a:p>
            <a:r>
              <a:rPr lang="en-US"/>
              <a:t>Turn to discourse, which considers how sentences are related to each other.</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50</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is an example from one of the corpora we use </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51</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now let us look at the discourse --  in particular we are interested</a:t>
            </a:r>
            <a:r>
              <a:rPr lang="en-US" baseline="0" dirty="0" smtClean="0"/>
              <a:t> in the opinions he has expressed in the surrounding context.</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52</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Box:   BY RECOGNIZING that the speaker</a:t>
            </a:r>
            <a:r>
              <a:rPr lang="en-US" baseline="0" dirty="0" smtClean="0"/>
              <a:t> is reinforcing his overall stance.</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55</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w="9525"/>
        </p:spPr>
        <p:txBody>
          <a:bodyPr/>
          <a:lstStyle/>
          <a:p>
            <a:pPr eaLnBrk="1" hangingPunct="1"/>
            <a:endParaRPr lang="en-US" dirty="0"/>
          </a:p>
        </p:txBody>
      </p:sp>
      <p:sp>
        <p:nvSpPr>
          <p:cNvPr id="109572" name="Slide Number Placeholder 3"/>
          <p:cNvSpPr>
            <a:spLocks noGrp="1"/>
          </p:cNvSpPr>
          <p:nvPr>
            <p:ph type="sldNum" sz="quarter" idx="5"/>
          </p:nvPr>
        </p:nvSpPr>
        <p:spPr>
          <a:noFill/>
        </p:spPr>
        <p:txBody>
          <a:bodyPr/>
          <a:lstStyle/>
          <a:p>
            <a:fld id="{19DEF254-F5C7-8949-B6D4-4C65537BADF8}" type="slidenum">
              <a:rPr lang="en-US"/>
              <a:pPr/>
              <a:t>56</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w="9525"/>
        </p:spPr>
        <p:txBody>
          <a:bodyPr/>
          <a:lstStyle/>
          <a:p>
            <a:pPr eaLnBrk="1" hangingPunct="1"/>
            <a:endParaRPr lang="en-US" dirty="0"/>
          </a:p>
        </p:txBody>
      </p:sp>
      <p:sp>
        <p:nvSpPr>
          <p:cNvPr id="109572" name="Slide Number Placeholder 3"/>
          <p:cNvSpPr>
            <a:spLocks noGrp="1"/>
          </p:cNvSpPr>
          <p:nvPr>
            <p:ph type="sldNum" sz="quarter" idx="5"/>
          </p:nvPr>
        </p:nvSpPr>
        <p:spPr>
          <a:noFill/>
        </p:spPr>
        <p:txBody>
          <a:bodyPr/>
          <a:lstStyle/>
          <a:p>
            <a:fld id="{19DEF254-F5C7-8949-B6D4-4C65537BADF8}" type="slidenum">
              <a:rPr lang="en-US"/>
              <a:pPr/>
              <a:t>57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noFill/>
          <a:ln/>
        </p:spPr>
      </p:sp>
      <p:sp>
        <p:nvSpPr>
          <p:cNvPr id="24579" name="Text Box 3"/>
          <p:cNvSpPr txBox="1">
            <a:spLocks noGrp="1" noChangeArrowheads="1"/>
          </p:cNvSpPr>
          <p:nvPr>
            <p:ph type="body" idx="1"/>
          </p:nvPr>
        </p:nvSpPr>
        <p:spPr>
          <a:noFill/>
          <a:ln/>
        </p:spPr>
        <p:txBody>
          <a:bodyPr/>
          <a:lstStyle/>
          <a:p>
            <a:pPr>
              <a:lnSpc>
                <a:spcPct val="90000"/>
              </a:lnSpc>
            </a:pPr>
            <a:r>
              <a:rPr lang="en-US" sz="1000" dirty="0"/>
              <a:t>We have manually annotated data, meaning that humans read and interpreted the texts and then marked it up by hand.</a:t>
            </a:r>
            <a:r>
              <a:rPr lang="en-US" sz="1000" dirty="0" smtClean="0"/>
              <a:t>  Coding; labeling.  </a:t>
            </a:r>
            <a:r>
              <a:rPr lang="en-US" sz="1000" dirty="0"/>
              <a:t>Our annotated corpus is called the MPQA corpus, and is available here.</a:t>
            </a:r>
          </a:p>
          <a:p>
            <a:pPr>
              <a:lnSpc>
                <a:spcPct val="90000"/>
              </a:lnSpc>
            </a:pPr>
            <a:r>
              <a:rPr lang="en-US" sz="1000" dirty="0"/>
              <a:t>The most up to date reference about the corpus is Theresa Wilson’s PhD dissertation, which is available from both of our websites</a:t>
            </a:r>
            <a:r>
              <a:rPr lang="en-US" sz="1000" dirty="0" smtClean="0"/>
              <a:t>.</a:t>
            </a:r>
          </a:p>
          <a:p>
            <a:pPr>
              <a:lnSpc>
                <a:spcPct val="90000"/>
              </a:lnSpc>
            </a:pPr>
            <a:endParaRPr lang="en-US" sz="1000" dirty="0" smtClean="0"/>
          </a:p>
          <a:p>
            <a:pPr>
              <a:lnSpc>
                <a:spcPct val="90000"/>
              </a:lnSpc>
            </a:pPr>
            <a:endParaRPr lang="en-US" sz="1000"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w="9525"/>
        </p:spPr>
        <p:txBody>
          <a:bodyPr/>
          <a:lstStyle/>
          <a:p>
            <a:pPr eaLnBrk="1" hangingPunct="1"/>
            <a:r>
              <a:rPr lang="en-US" dirty="0" smtClean="0"/>
              <a:t>Looking at the isolated  opinions, there is one direct or explicit  positive opinion regarding the curved shape. </a:t>
            </a:r>
          </a:p>
        </p:txBody>
      </p:sp>
      <p:sp>
        <p:nvSpPr>
          <p:cNvPr id="109572" name="Slide Number Placeholder 3"/>
          <p:cNvSpPr>
            <a:spLocks noGrp="1"/>
          </p:cNvSpPr>
          <p:nvPr>
            <p:ph type="sldNum" sz="quarter" idx="5"/>
          </p:nvPr>
        </p:nvSpPr>
        <p:spPr>
          <a:noFill/>
        </p:spPr>
        <p:txBody>
          <a:bodyPr/>
          <a:lstStyle/>
          <a:p>
            <a:fld id="{19DEF254-F5C7-8949-B6D4-4C65537BADF8}" type="slidenum">
              <a:rPr lang="en-US"/>
              <a:pPr/>
              <a:t>58</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w="9525"/>
        </p:spPr>
        <p:txBody>
          <a:bodyPr/>
          <a:lstStyle/>
          <a:p>
            <a:pPr eaLnBrk="1" hangingPunct="1"/>
            <a:r>
              <a:rPr lang="en-US" dirty="0" smtClean="0"/>
              <a:t>.  However, if we look at the  other opinions in this discourse,  we notice that these are negative opinions are towards a mutually exclusive or alternative option </a:t>
            </a:r>
            <a:endParaRPr lang="en-US" dirty="0"/>
          </a:p>
        </p:txBody>
      </p:sp>
      <p:sp>
        <p:nvSpPr>
          <p:cNvPr id="109572" name="Slide Number Placeholder 3"/>
          <p:cNvSpPr>
            <a:spLocks noGrp="1"/>
          </p:cNvSpPr>
          <p:nvPr>
            <p:ph type="sldNum" sz="quarter" idx="5"/>
          </p:nvPr>
        </p:nvSpPr>
        <p:spPr>
          <a:noFill/>
        </p:spPr>
        <p:txBody>
          <a:bodyPr/>
          <a:lstStyle/>
          <a:p>
            <a:fld id="{19DEF254-F5C7-8949-B6D4-4C65537BADF8}" type="slidenum">
              <a:rPr lang="en-US"/>
              <a:pPr/>
              <a:t>59</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w="9525"/>
        </p:spPr>
        <p:txBody>
          <a:bodyPr/>
          <a:lstStyle/>
          <a:p>
            <a:pPr eaLnBrk="1" hangingPunct="1"/>
            <a:r>
              <a:rPr lang="en-US" dirty="0" smtClean="0"/>
              <a:t>Thus in the discourse context we can view that the opinions towards the square shapes are used to reiterate the arguing for the curved shapes – that is, they reveal more about this person’s stance regarding the curved shapes. The</a:t>
            </a:r>
            <a:r>
              <a:rPr lang="en-US" baseline="0" dirty="0" smtClean="0"/>
              <a:t> negative opinion towards the square shapes is used to re-iterate/support the pro-curved shaped stance</a:t>
            </a:r>
            <a:endParaRPr lang="en-US" dirty="0" smtClean="0"/>
          </a:p>
          <a:p>
            <a:pPr eaLnBrk="1" hangingPunct="1"/>
            <a:endParaRPr lang="en-US" dirty="0" smtClean="0"/>
          </a:p>
          <a:p>
            <a:pPr eaLnBrk="1" hangingPunct="1"/>
            <a:endParaRPr lang="en-US" dirty="0"/>
          </a:p>
        </p:txBody>
      </p:sp>
      <p:sp>
        <p:nvSpPr>
          <p:cNvPr id="109572" name="Slide Number Placeholder 3"/>
          <p:cNvSpPr>
            <a:spLocks noGrp="1"/>
          </p:cNvSpPr>
          <p:nvPr>
            <p:ph type="sldNum" sz="quarter" idx="5"/>
          </p:nvPr>
        </p:nvSpPr>
        <p:spPr>
          <a:noFill/>
        </p:spPr>
        <p:txBody>
          <a:bodyPr/>
          <a:lstStyle/>
          <a:p>
            <a:fld id="{19DEF254-F5C7-8949-B6D4-4C65537BADF8}" type="slidenum">
              <a:rPr lang="en-US"/>
              <a:pPr/>
              <a:t>60</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w="9525"/>
        </p:spPr>
        <p:txBody>
          <a:bodyPr/>
          <a:lstStyle/>
          <a:p>
            <a:pPr eaLnBrk="1" hangingPunct="1"/>
            <a:r>
              <a:rPr lang="en-US" dirty="0"/>
              <a:t>Thus by factoring</a:t>
            </a:r>
            <a:r>
              <a:rPr lang="en-US" dirty="0" smtClean="0"/>
              <a:t> in the </a:t>
            </a:r>
            <a:r>
              <a:rPr lang="en-US" dirty="0"/>
              <a:t>relations between opinion expressions, we can gather More opinion information regarding</a:t>
            </a:r>
            <a:r>
              <a:rPr lang="en-US" dirty="0" smtClean="0"/>
              <a:t> the stance</a:t>
            </a:r>
            <a:endParaRPr lang="en-US" dirty="0"/>
          </a:p>
        </p:txBody>
      </p:sp>
      <p:sp>
        <p:nvSpPr>
          <p:cNvPr id="109572" name="Slide Number Placeholder 3"/>
          <p:cNvSpPr>
            <a:spLocks noGrp="1"/>
          </p:cNvSpPr>
          <p:nvPr>
            <p:ph type="sldNum" sz="quarter" idx="5"/>
          </p:nvPr>
        </p:nvSpPr>
        <p:spPr>
          <a:noFill/>
        </p:spPr>
        <p:txBody>
          <a:bodyPr/>
          <a:lstStyle/>
          <a:p>
            <a:fld id="{19DEF254-F5C7-8949-B6D4-4C65537BADF8}" type="slidenum">
              <a:rPr lang="en-US"/>
              <a:pPr/>
              <a:t>61</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In this talk</a:t>
            </a:r>
            <a:r>
              <a:rPr lang="en-US" baseline="0" dirty="0" smtClean="0"/>
              <a:t> I present 2 pieces of my dissertation work.</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First,</a:t>
            </a:r>
            <a:r>
              <a:rPr lang="en-US" sz="1200" kern="1200" baseline="0" dirty="0" smtClean="0">
                <a:solidFill>
                  <a:schemeClr val="tx1"/>
                </a:solidFill>
                <a:latin typeface="+mn-lt"/>
                <a:ea typeface="+mn-ea"/>
                <a:cs typeface="+mn-cs"/>
              </a:rPr>
              <a:t> I </a:t>
            </a:r>
            <a:r>
              <a:rPr lang="en-US" sz="1200" kern="1200" dirty="0" smtClean="0">
                <a:solidFill>
                  <a:schemeClr val="tx1"/>
                </a:solidFill>
                <a:latin typeface="+mn-lt"/>
                <a:ea typeface="+mn-ea"/>
                <a:cs typeface="+mn-cs"/>
              </a:rPr>
              <a:t>exploit discourse level analysis to improve polarity classifications of individual expressions- that is, use discourse for resolving</a:t>
            </a:r>
            <a:r>
              <a:rPr lang="en-US" sz="1200" kern="1200" baseline="0" dirty="0" smtClean="0">
                <a:solidFill>
                  <a:schemeClr val="tx1"/>
                </a:solidFill>
                <a:latin typeface="+mn-lt"/>
                <a:ea typeface="+mn-ea"/>
                <a:cs typeface="+mn-cs"/>
              </a:rPr>
              <a:t> ambiguity at the lower level of finer granularity</a:t>
            </a:r>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Next,</a:t>
            </a:r>
            <a:r>
              <a:rPr lang="en-US" sz="1200" kern="1200" baseline="0" dirty="0" smtClean="0">
                <a:solidFill>
                  <a:schemeClr val="tx1"/>
                </a:solidFill>
                <a:latin typeface="+mn-lt"/>
                <a:ea typeface="+mn-ea"/>
                <a:cs typeface="+mn-cs"/>
              </a:rPr>
              <a:t> I use discourse-level opinion relations to</a:t>
            </a:r>
            <a:r>
              <a:rPr lang="en-US" sz="1200" kern="1200" dirty="0" smtClean="0">
                <a:solidFill>
                  <a:schemeClr val="tx1"/>
                </a:solidFill>
                <a:latin typeface="+mn-lt"/>
                <a:ea typeface="+mn-ea"/>
                <a:cs typeface="+mn-cs"/>
              </a:rPr>
              <a:t> improve the recognition of overall stance. That is, use the discourse information to</a:t>
            </a:r>
            <a:r>
              <a:rPr lang="en-US" sz="1200" kern="1200" baseline="0" dirty="0" smtClean="0">
                <a:solidFill>
                  <a:schemeClr val="tx1"/>
                </a:solidFill>
                <a:latin typeface="+mn-lt"/>
                <a:ea typeface="+mn-ea"/>
                <a:cs typeface="+mn-cs"/>
              </a:rPr>
              <a:t>  solve the problem at a much coarser level</a:t>
            </a:r>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62</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 Two aspects of this work.</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Bottom – I will talk about the linguistic scheme to give you an idea of our discourse approach/</a:t>
            </a:r>
            <a:r>
              <a:rPr lang="en-US" baseline="0" dirty="0" err="1" smtClean="0"/>
              <a:t>conceptulization</a:t>
            </a:r>
            <a:r>
              <a:rPr lang="en-US" baseline="0" dirty="0" smtClean="0"/>
              <a:t>.  But not about the rest of this on the bottom.  I’ll focus more on the top, since it is more relevant for this meeting.  The ideas in the first part motivated the approach in the second part.</a:t>
            </a:r>
          </a:p>
          <a:p>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63</a:t>
            </a:fld>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scheme is built on the idea that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 </a:t>
            </a:r>
            <a:r>
              <a:rPr lang="en-US" sz="1200" kern="1200" dirty="0" smtClean="0">
                <a:solidFill>
                  <a:schemeClr val="tx1"/>
                </a:solidFill>
                <a:latin typeface="+mn-lt"/>
                <a:ea typeface="+mn-ea"/>
                <a:cs typeface="+mn-cs"/>
              </a:rPr>
              <a:t>Notice here, in this definition that we try to establish relations between opinions via their targets. While there are not the only type of relations, (opinions can be related otherwise too)</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dirty="0"/>
          </a:p>
        </p:txBody>
      </p:sp>
      <p:sp>
        <p:nvSpPr>
          <p:cNvPr id="4" name="Footer Placeholder 3"/>
          <p:cNvSpPr>
            <a:spLocks noGrp="1"/>
          </p:cNvSpPr>
          <p:nvPr>
            <p:ph type="ftr" sz="quarter" idx="10"/>
          </p:nvPr>
        </p:nvSpPr>
        <p:spPr/>
        <p:txBody>
          <a:bodyPr/>
          <a:lstStyle/>
          <a:p>
            <a:r>
              <a:rPr lang="en-US" dirty="0" smtClean="0"/>
              <a:t>swapna@cs.pitt.edu</a:t>
            </a:r>
            <a:endParaRPr lang="en-US" dirty="0"/>
          </a:p>
        </p:txBody>
      </p:sp>
      <p:sp>
        <p:nvSpPr>
          <p:cNvPr id="5" name="Slide Number Placeholder 4"/>
          <p:cNvSpPr>
            <a:spLocks noGrp="1"/>
          </p:cNvSpPr>
          <p:nvPr>
            <p:ph type="sldNum" sz="quarter" idx="11"/>
          </p:nvPr>
        </p:nvSpPr>
        <p:spPr/>
        <p:txBody>
          <a:bodyPr/>
          <a:lstStyle/>
          <a:p>
            <a:fld id="{B9B74AF1-94EF-214D-9BEC-C13D2CFD31A6}" type="slidenum">
              <a:rPr lang="en-US" smtClean="0"/>
              <a:pPr/>
              <a:t>64</a:t>
            </a:fld>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65</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66</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67</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noFill/>
          <a:ln/>
        </p:spPr>
      </p:sp>
      <p:sp>
        <p:nvSpPr>
          <p:cNvPr id="40963" name="Text Box 3"/>
          <p:cNvSpPr txBox="1">
            <a:spLocks noGrp="1" noChangeArrowheads="1"/>
          </p:cNvSpPr>
          <p:nvPr>
            <p:ph type="body" idx="1"/>
          </p:nvPr>
        </p:nvSpPr>
        <p:spPr>
          <a:noFill/>
          <a:ln/>
        </p:spPr>
        <p:txBody>
          <a:bodyPr/>
          <a:lstStyle/>
          <a:p>
            <a:r>
              <a:rPr lang="en-US" dirty="0" smtClean="0"/>
              <a:t>Now, turning to developing computer systems to automatically</a:t>
            </a:r>
            <a:r>
              <a:rPr lang="en-US" baseline="0" dirty="0" smtClean="0"/>
              <a:t> process language</a:t>
            </a:r>
            <a:endParaRPr 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68</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smtClean="0">
                <a:latin typeface="Gill Sans" pitchFamily="-107" charset="0"/>
                <a:ea typeface="ＭＳ Ｐゴシック" pitchFamily="-107" charset="-128"/>
                <a:cs typeface="ＭＳ Ｐゴシック" pitchFamily="-107" charset="-128"/>
              </a:rPr>
              <a:t> The individual opinions and the relation between targets form the components for our opinion relations. </a:t>
            </a:r>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69</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70</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71</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non-reinforcing relations occur when the speaker is being ambivalent or</a:t>
            </a:r>
          </a:p>
          <a:p>
            <a:r>
              <a:rPr lang="en-US" baseline="0" dirty="0" smtClean="0"/>
              <a:t>weighing pros and cons </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72</a:t>
            </a:fld>
            <a:endParaRPr lang="en-US"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73</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r>
              <a:rPr lang="en-US" sz="2400" dirty="0" smtClean="0">
                <a:latin typeface="Gill Sans" pitchFamily="-107" charset="0"/>
                <a:ea typeface="ＭＳ Ｐゴシック" pitchFamily="-107" charset="-128"/>
                <a:cs typeface="ＭＳ Ｐゴシック" pitchFamily="-107" charset="-128"/>
              </a:rPr>
              <a:t>This illustrates</a:t>
            </a:r>
            <a:r>
              <a:rPr lang="en-US" sz="2400" baseline="0" dirty="0" smtClean="0">
                <a:latin typeface="Gill Sans" pitchFamily="-107" charset="0"/>
                <a:ea typeface="ＭＳ Ｐゴシック" pitchFamily="-107" charset="-128"/>
                <a:cs typeface="ＭＳ Ｐゴシック" pitchFamily="-107" charset="-128"/>
              </a:rPr>
              <a:t> our basic conceptual model and the annotation scheme used in this part of the work.   </a:t>
            </a:r>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the more relevant.</a:t>
            </a:r>
          </a:p>
          <a:p>
            <a:endParaRPr lang="en-US" dirty="0" smtClean="0"/>
          </a:p>
          <a:p>
            <a:r>
              <a:rPr lang="en-US" dirty="0" smtClean="0"/>
              <a:t>This</a:t>
            </a:r>
            <a:r>
              <a:rPr lang="en-US" baseline="0" dirty="0" smtClean="0"/>
              <a:t> uses online debates.  These are annotated at the document level, in that you know the stance of the post.   But the opinions, targets, and target relations are not annotated.</a:t>
            </a:r>
          </a:p>
          <a:p>
            <a:endParaRPr lang="en-US" baseline="0" dirty="0" smtClean="0"/>
          </a:p>
          <a:p>
            <a:r>
              <a:rPr lang="en-US" baseline="0" dirty="0" smtClean="0"/>
              <a:t>This motivated a different unit of analysis.</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74</a:t>
            </a:fld>
            <a:endParaRPr lang="en-US"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76</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r>
              <a:rPr lang="en-US" baseline="0" dirty="0" smtClean="0"/>
              <a:t>  For example let us consider a post-snippet from a Iphone Vs blackberry debate … the debater writes:</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77</a:t>
            </a:fld>
            <a:endParaRPr lang="en-US"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I said before</a:t>
            </a:r>
            <a:r>
              <a:rPr lang="en-US" baseline="0" dirty="0" smtClean="0"/>
              <a:t>, in the process of debating </a:t>
            </a:r>
            <a:endParaRPr lang="en-US" dirty="0" smtClean="0"/>
          </a:p>
          <a:p>
            <a:pPr lvl="1"/>
            <a:r>
              <a:rPr lang="en-US" dirty="0" smtClean="0"/>
              <a:t>Participants</a:t>
            </a:r>
            <a:r>
              <a:rPr lang="en-US" baseline="0" dirty="0" smtClean="0"/>
              <a:t> justify their choice by </a:t>
            </a:r>
            <a:r>
              <a:rPr lang="en-US" dirty="0" smtClean="0"/>
              <a:t>Arguing why their stance is correct</a:t>
            </a:r>
          </a:p>
        </p:txBody>
      </p:sp>
      <p:sp>
        <p:nvSpPr>
          <p:cNvPr id="4" name="Slide Number Placeholder 3"/>
          <p:cNvSpPr>
            <a:spLocks noGrp="1"/>
          </p:cNvSpPr>
          <p:nvPr>
            <p:ph type="sldNum" sz="quarter" idx="10"/>
          </p:nvPr>
        </p:nvSpPr>
        <p:spPr/>
        <p:txBody>
          <a:bodyPr/>
          <a:lstStyle/>
          <a:p>
            <a:fld id="{B3E13D19-6964-F443-A976-5BC8A32772BD}" type="slidenum">
              <a:rPr lang="en-US" smtClean="0"/>
              <a:pPr/>
              <a:t>78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noFill/>
          <a:ln/>
        </p:spPr>
      </p:sp>
      <p:sp>
        <p:nvSpPr>
          <p:cNvPr id="43011" name="Text Box 3"/>
          <p:cNvSpPr txBox="1">
            <a:spLocks noGrp="1" noChangeArrowheads="1"/>
          </p:cNvSpPr>
          <p:nvPr>
            <p:ph type="body" idx="1"/>
          </p:nvPr>
        </p:nvSpPr>
        <p:spPr>
          <a:noFill/>
          <a:ln/>
        </p:spPr>
        <p:txBody>
          <a:bodyPr/>
          <a:lstStyle/>
          <a:p>
            <a:r>
              <a:rPr lang="en-US" dirty="0"/>
              <a:t>So, if we think about interpretation - on the one hand, we have lexicons of keywords – list of words like love and hate which we know can be subjective.  These are just lists of words, out of context of any text or conversation.   On the other extreme, we have "full" contextual interpretation of words as they are used in a text or dialogue.  In fact, there is a continuum from one to the other.</a:t>
            </a:r>
          </a:p>
          <a:p>
            <a:r>
              <a:rPr lang="en-US" dirty="0"/>
              <a:t> </a:t>
            </a:r>
          </a:p>
          <a:p>
            <a:r>
              <a:rPr lang="en-US" dirty="0"/>
              <a:t>"full" contextual interpretation, whatever that actually, means, is the dream that natural language processing as a research community strives for </a:t>
            </a:r>
          </a:p>
          <a:p>
            <a:r>
              <a:rPr lang="en-US" dirty="0"/>
              <a:t> </a:t>
            </a:r>
          </a:p>
          <a:p>
            <a:r>
              <a:rPr lang="en-US" dirty="0"/>
              <a:t>NLP works on building resources and methods to build toward full interpretations. </a:t>
            </a:r>
          </a:p>
          <a:p>
            <a:r>
              <a:rPr lang="en-US" dirty="0"/>
              <a:t> </a:t>
            </a:r>
            <a:endParaRPr lang="en-US" dirty="0" smtClean="0"/>
          </a:p>
          <a:p>
            <a:r>
              <a:rPr lang="en-US" dirty="0" smtClean="0"/>
              <a:t>Today:  rather than go into full depth about one or two papers, today I’ll talk about several </a:t>
            </a:r>
            <a:r>
              <a:rPr lang="en-US" dirty="0"/>
              <a:t>tasks along the </a:t>
            </a:r>
            <a:r>
              <a:rPr lang="en-US" dirty="0" smtClean="0"/>
              <a:t>continuum, spending more time on some topics than others.</a:t>
            </a:r>
            <a:r>
              <a:rPr lang="en-US" baseline="0" dirty="0" smtClean="0"/>
              <a:t>   </a:t>
            </a:r>
            <a:endParaRPr lang="en-US" dirty="0" smtClean="0"/>
          </a:p>
          <a:p>
            <a:endParaRPr 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Another</a:t>
            </a:r>
            <a:r>
              <a:rPr lang="en-US" baseline="0" dirty="0" smtClean="0"/>
              <a:t> key strategy is </a:t>
            </a:r>
            <a:endParaRPr lang="en-US" dirty="0" smtClean="0"/>
          </a:p>
        </p:txBody>
      </p:sp>
      <p:sp>
        <p:nvSpPr>
          <p:cNvPr id="4" name="Slide Number Placeholder 3"/>
          <p:cNvSpPr>
            <a:spLocks noGrp="1"/>
          </p:cNvSpPr>
          <p:nvPr>
            <p:ph type="sldNum" sz="quarter" idx="10"/>
          </p:nvPr>
        </p:nvSpPr>
        <p:spPr/>
        <p:txBody>
          <a:bodyPr/>
          <a:lstStyle/>
          <a:p>
            <a:fld id="{B3E13D19-6964-F443-A976-5BC8A32772BD}" type="slidenum">
              <a:rPr lang="en-US" smtClean="0"/>
              <a:pPr/>
              <a:t>79</a:t>
            </a:fld>
            <a:endParaRPr lang="en-US"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What we observe here is</a:t>
            </a:r>
            <a:r>
              <a:rPr lang="en-US" baseline="0" dirty="0" smtClean="0"/>
              <a:t> that Multiple</a:t>
            </a:r>
          </a:p>
          <a:p>
            <a:pPr lvl="0"/>
            <a:r>
              <a:rPr lang="en-US" baseline="0" dirty="0" smtClean="0"/>
              <a:t>What we would like to do is to capture these individual ways and varieties of supporting a  stance to finally be able to achieve an overall post stance classification --  that is be able to say that this post is a pro-iPhone stance</a:t>
            </a:r>
            <a:endParaRPr lang="en-US" dirty="0" smtClean="0"/>
          </a:p>
        </p:txBody>
      </p:sp>
      <p:sp>
        <p:nvSpPr>
          <p:cNvPr id="4" name="Slide Number Placeholder 3"/>
          <p:cNvSpPr>
            <a:spLocks noGrp="1"/>
          </p:cNvSpPr>
          <p:nvPr>
            <p:ph type="sldNum" sz="quarter" idx="10"/>
          </p:nvPr>
        </p:nvSpPr>
        <p:spPr/>
        <p:txBody>
          <a:bodyPr/>
          <a:lstStyle/>
          <a:p>
            <a:fld id="{B3E13D19-6964-F443-A976-5BC8A32772BD}" type="slidenum">
              <a:rPr lang="en-US" smtClean="0"/>
              <a:pPr/>
              <a:t>80</a:t>
            </a:fld>
            <a:endParaRPr lang="en-US"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an example of the online debate…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81</a:t>
            </a:fld>
            <a:endParaRPr lang="en-US"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is a post, like the one we looked at</a:t>
            </a:r>
          </a:p>
          <a:p>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82</a:t>
            </a:fld>
            <a:endParaRPr lang="en-US"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Given the title – we know there are two stances.  </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84</a:t>
            </a:fld>
            <a:endParaRPr lang="en-US"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given the title, we know that iPhones and Blackberries are going to be alternatives in this discourse.</a:t>
            </a:r>
          </a:p>
          <a:p>
            <a:r>
              <a:rPr lang="en-US" baseline="0" dirty="0" smtClean="0"/>
              <a:t> Our previous sections have taught us something about alternatives, and we can apply that here</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86</a:t>
            </a:fld>
            <a:endParaRPr lang="en-US"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are the clearest cases – where you have </a:t>
            </a:r>
            <a:r>
              <a:rPr lang="en-US" baseline="0" dirty="0" err="1" smtClean="0"/>
              <a:t>eplicit</a:t>
            </a:r>
            <a:r>
              <a:rPr lang="en-US" baseline="0" dirty="0" smtClean="0"/>
              <a:t> support for the stance – the topic is named</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89</a:t>
            </a:fld>
            <a:endParaRPr lang="en-US"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our debate post –   in the posts we have opinion targets.  If all of them are exact topic mentions, our work would be done.  but</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90</a:t>
            </a:fld>
            <a:endParaRPr lang="en-US"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our debate post –   in the posts we have opinion targets.  If all of them are exact topic mentions, our work would be done.  but</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91</a:t>
            </a:fld>
            <a:endParaRPr lang="en-US"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92</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noFill/>
          <a:ln/>
        </p:spPr>
      </p:sp>
      <p:sp>
        <p:nvSpPr>
          <p:cNvPr id="45059" name="Text Box 3"/>
          <p:cNvSpPr txBox="1">
            <a:spLocks noGrp="1" noChangeArrowheads="1"/>
          </p:cNvSpPr>
          <p:nvPr>
            <p:ph type="body" idx="1"/>
          </p:nvPr>
        </p:nvSpPr>
        <p:spPr>
          <a:noFill/>
          <a:ln/>
        </p:spPr>
        <p:txBody>
          <a:bodyPr/>
          <a:lstStyle/>
          <a:p>
            <a:r>
              <a:rPr lang="en-US"/>
              <a:t>So, we’ll start with the left-hand-side – lexicon of keywords out of context.</a:t>
            </a:r>
          </a:p>
        </p:txBody>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4162" name="Slide Image Placeholder 1"/>
          <p:cNvSpPr>
            <a:spLocks noGrp="1" noRot="1" noChangeAspec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244163" name="Notes Placeholder 2"/>
          <p:cNvSpPr txBox="1">
            <a:spLocks noGrp="1"/>
          </p:cNvSpPr>
          <p:nvPr>
            <p:ph type="body" idx="1"/>
          </p:nvPr>
        </p:nvSpPr>
        <p:spPr/>
        <p:txBody>
          <a:bodyPr lIns="91433" tIns="45717" rIns="91433" bIns="45717"/>
          <a:lstStyle/>
          <a:p>
            <a:pPr marL="0" marR="0" indent="0" algn="l" defTabSz="449702" rtl="0" eaLnBrk="1" fontAlgn="auto" latinLnBrk="0" hangingPunct="1">
              <a:lnSpc>
                <a:spcPct val="100000"/>
              </a:lnSpc>
              <a:spcBef>
                <a:spcPct val="0"/>
              </a:spcBef>
              <a:spcAft>
                <a:spcPts val="0"/>
              </a:spcAft>
              <a:buClrTx/>
              <a:buSzTx/>
              <a:buFontTx/>
              <a:buNone/>
              <a:tabLst/>
              <a:defRPr/>
            </a:pPr>
            <a:r>
              <a:rPr lang="en-US" dirty="0" smtClean="0"/>
              <a:t>Here</a:t>
            </a:r>
            <a:r>
              <a:rPr lang="en-US" baseline="0" dirty="0" smtClean="0"/>
              <a:t> we see that there are opinions towards blackberry and iPhone, but none of these mention blackberry and iPhone explicitly. </a:t>
            </a:r>
            <a:endParaRPr lang="en-US" dirty="0" smtClean="0"/>
          </a:p>
          <a:p>
            <a:pPr defTabSz="449702">
              <a:spcBef>
                <a:spcPct val="0"/>
              </a:spcBef>
            </a:pPr>
            <a:endParaRPr lang="en-US" baseline="0" dirty="0" smtClean="0"/>
          </a:p>
          <a:p>
            <a:pPr defTabSz="449702">
              <a:spcBef>
                <a:spcPct val="0"/>
              </a:spcBef>
            </a:pPr>
            <a:endParaRPr lang="en-US" dirty="0" smtClean="0"/>
          </a:p>
        </p:txBody>
      </p:sp>
      <p:sp>
        <p:nvSpPr>
          <p:cNvPr id="25603" name="Slide Number Placeholder 3"/>
          <p:cNvSpPr txBox="1">
            <a:spLocks noGrp="1"/>
          </p:cNvSpPr>
          <p:nvPr/>
        </p:nvSpPr>
        <p:spPr bwMode="auto">
          <a:xfrm>
            <a:off x="3884122" y="8685862"/>
            <a:ext cx="2972320" cy="456575"/>
          </a:xfrm>
          <a:prstGeom prst="rect">
            <a:avLst/>
          </a:prstGeom>
          <a:noFill/>
          <a:ln w="9525">
            <a:noFill/>
            <a:miter lim="800000"/>
            <a:headEnd/>
            <a:tailEnd/>
          </a:ln>
        </p:spPr>
        <p:txBody>
          <a:bodyPr lIns="91433" tIns="45717" rIns="91433" bIns="45717" anchor="b">
            <a:prstTxWarp prst="textNoShape">
              <a:avLst/>
            </a:prstTxWarp>
          </a:bodyPr>
          <a:lstStyle/>
          <a:p>
            <a:pPr algn="r" defTabSz="457510"/>
            <a:fld id="{2B8507B3-1F10-D944-AE41-178DC8C9D118}" type="slidenum">
              <a:rPr lang="en-US" sz="1200">
                <a:latin typeface="Calibri" charset="0"/>
              </a:rPr>
              <a:pPr algn="r" defTabSz="457510"/>
              <a:t>93</a:t>
            </a:fld>
            <a:endParaRPr lang="en-US" sz="1200" dirty="0">
              <a:latin typeface="Calibri" charset="0"/>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4162" name="Slide Image Placeholder 1"/>
          <p:cNvSpPr>
            <a:spLocks noGrp="1" noRot="1" noChangeAspec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244163" name="Notes Placeholder 2"/>
          <p:cNvSpPr txBox="1">
            <a:spLocks noGrp="1"/>
          </p:cNvSpPr>
          <p:nvPr>
            <p:ph type="body" idx="1"/>
          </p:nvPr>
        </p:nvSpPr>
        <p:spPr/>
        <p:txBody>
          <a:bodyPr lIns="91433" tIns="45717" rIns="91433" bIns="45717"/>
          <a:lstStyle/>
          <a:p>
            <a:r>
              <a:rPr lang="en-US" sz="1200" kern="1200" dirty="0" smtClean="0">
                <a:solidFill>
                  <a:schemeClr val="tx1"/>
                </a:solidFill>
                <a:latin typeface="+mn-lt"/>
                <a:ea typeface="+mn-ea"/>
                <a:cs typeface="+mn-cs"/>
              </a:rPr>
              <a:t>The web mining will have to capture that these are the ways that people argue for the stances</a:t>
            </a:r>
          </a:p>
          <a:p>
            <a:pPr defTabSz="449702">
              <a:spcBef>
                <a:spcPct val="0"/>
              </a:spcBef>
            </a:pPr>
            <a:endParaRPr lang="en-US" dirty="0" smtClean="0"/>
          </a:p>
        </p:txBody>
      </p:sp>
      <p:sp>
        <p:nvSpPr>
          <p:cNvPr id="25603" name="Slide Number Placeholder 3"/>
          <p:cNvSpPr txBox="1">
            <a:spLocks noGrp="1"/>
          </p:cNvSpPr>
          <p:nvPr/>
        </p:nvSpPr>
        <p:spPr bwMode="auto">
          <a:xfrm>
            <a:off x="3884122" y="8685862"/>
            <a:ext cx="2972320" cy="456575"/>
          </a:xfrm>
          <a:prstGeom prst="rect">
            <a:avLst/>
          </a:prstGeom>
          <a:noFill/>
          <a:ln w="9525">
            <a:noFill/>
            <a:miter lim="800000"/>
            <a:headEnd/>
            <a:tailEnd/>
          </a:ln>
        </p:spPr>
        <p:txBody>
          <a:bodyPr lIns="91433" tIns="45717" rIns="91433" bIns="45717" anchor="b">
            <a:prstTxWarp prst="textNoShape">
              <a:avLst/>
            </a:prstTxWarp>
          </a:bodyPr>
          <a:lstStyle/>
          <a:p>
            <a:pPr algn="r" defTabSz="457510"/>
            <a:fld id="{2B8507B3-1F10-D944-AE41-178DC8C9D118}" type="slidenum">
              <a:rPr lang="en-US" sz="1200">
                <a:latin typeface="Calibri" charset="0"/>
              </a:rPr>
              <a:pPr algn="r" defTabSz="457510"/>
              <a:t>94</a:t>
            </a:fld>
            <a:endParaRPr lang="en-US" sz="1200" dirty="0">
              <a:latin typeface="Calibri" charset="0"/>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4162" name="Slide Image Placeholder 1"/>
          <p:cNvSpPr>
            <a:spLocks noGrp="1" noRot="1" noChangeAspec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244163" name="Notes Placeholder 2"/>
          <p:cNvSpPr txBox="1">
            <a:spLocks noGrp="1"/>
          </p:cNvSpPr>
          <p:nvPr>
            <p:ph type="body" idx="1"/>
          </p:nvPr>
        </p:nvSpPr>
        <p:spPr/>
        <p:txBody>
          <a:bodyPr lIns="91433" tIns="45717" rIns="91433" bIns="45717"/>
          <a:lstStyle/>
          <a:p>
            <a:endParaRPr lang="en-US" sz="1200" kern="1200" dirty="0">
              <a:solidFill>
                <a:schemeClr val="tx1"/>
              </a:solidFill>
              <a:latin typeface="+mn-lt"/>
              <a:ea typeface="+mn-ea"/>
              <a:cs typeface="+mn-cs"/>
            </a:endParaRPr>
          </a:p>
        </p:txBody>
      </p:sp>
      <p:sp>
        <p:nvSpPr>
          <p:cNvPr id="25603" name="Slide Number Placeholder 3"/>
          <p:cNvSpPr txBox="1">
            <a:spLocks noGrp="1"/>
          </p:cNvSpPr>
          <p:nvPr/>
        </p:nvSpPr>
        <p:spPr bwMode="auto">
          <a:xfrm>
            <a:off x="3884122" y="8685862"/>
            <a:ext cx="2972320" cy="456575"/>
          </a:xfrm>
          <a:prstGeom prst="rect">
            <a:avLst/>
          </a:prstGeom>
          <a:noFill/>
          <a:ln w="9525">
            <a:noFill/>
            <a:miter lim="800000"/>
            <a:headEnd/>
            <a:tailEnd/>
          </a:ln>
        </p:spPr>
        <p:txBody>
          <a:bodyPr lIns="91433" tIns="45717" rIns="91433" bIns="45717" anchor="b">
            <a:prstTxWarp prst="textNoShape">
              <a:avLst/>
            </a:prstTxWarp>
          </a:bodyPr>
          <a:lstStyle/>
          <a:p>
            <a:pPr algn="r" defTabSz="457510"/>
            <a:fld id="{2B8507B3-1F10-D944-AE41-178DC8C9D118}" type="slidenum">
              <a:rPr lang="en-US" sz="1200">
                <a:latin typeface="Calibri" charset="0"/>
              </a:rPr>
              <a:pPr algn="r" defTabSz="457510"/>
              <a:t>95</a:t>
            </a:fld>
            <a:endParaRPr lang="en-US" sz="1200" dirty="0">
              <a:latin typeface="Calibri" charset="0"/>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8258" name="Slide Image Placeholder 1"/>
          <p:cNvSpPr>
            <a:spLocks noGrp="1" noRot="1" noChangeAspec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248259" name="Notes Placeholder 2"/>
          <p:cNvSpPr txBox="1">
            <a:spLocks noGrp="1"/>
          </p:cNvSpPr>
          <p:nvPr>
            <p:ph type="body" idx="1"/>
          </p:nvPr>
        </p:nvSpPr>
        <p:spPr/>
        <p:txBody>
          <a:bodyPr lIns="91433" tIns="45717" rIns="91433" bIns="45717"/>
          <a:lstStyle/>
          <a:p>
            <a:pPr defTabSz="449702">
              <a:spcBef>
                <a:spcPct val="0"/>
              </a:spcBef>
            </a:pPr>
            <a:endParaRPr lang="en-US" dirty="0"/>
          </a:p>
        </p:txBody>
      </p:sp>
      <p:sp>
        <p:nvSpPr>
          <p:cNvPr id="29699" name="Slide Number Placeholder 3"/>
          <p:cNvSpPr txBox="1">
            <a:spLocks noGrp="1"/>
          </p:cNvSpPr>
          <p:nvPr/>
        </p:nvSpPr>
        <p:spPr bwMode="auto">
          <a:xfrm>
            <a:off x="3884122" y="8685862"/>
            <a:ext cx="2972320" cy="456575"/>
          </a:xfrm>
          <a:prstGeom prst="rect">
            <a:avLst/>
          </a:prstGeom>
          <a:noFill/>
          <a:ln w="9525">
            <a:noFill/>
            <a:miter lim="800000"/>
            <a:headEnd/>
            <a:tailEnd/>
          </a:ln>
        </p:spPr>
        <p:txBody>
          <a:bodyPr lIns="91433" tIns="45717" rIns="91433" bIns="45717" anchor="b">
            <a:prstTxWarp prst="textNoShape">
              <a:avLst/>
            </a:prstTxWarp>
          </a:bodyPr>
          <a:lstStyle/>
          <a:p>
            <a:pPr algn="r" defTabSz="457510"/>
            <a:fld id="{4F4081DF-95D7-4149-BAB7-328DBE7CFB4E}" type="slidenum">
              <a:rPr lang="en-US" sz="1200">
                <a:latin typeface="Calibri" charset="0"/>
              </a:rPr>
              <a:pPr algn="r" defTabSz="457510"/>
              <a:t>96</a:t>
            </a:fld>
            <a:endParaRPr lang="en-US" sz="1200" dirty="0">
              <a:latin typeface="Calibri" charset="0"/>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aseline="0" dirty="0" smtClean="0"/>
          </a:p>
          <a:p>
            <a:endParaRPr lang="en-US" sz="1200" baseline="0" dirty="0" smtClean="0"/>
          </a:p>
          <a:p>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97</a:t>
            </a:fld>
            <a:endParaRPr lang="en-US" dirty="0"/>
          </a:p>
        </p:txBody>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t>Liking keyboards is a  reason to like blackberry.  Thus participants state this to justify their stance.  </a:t>
            </a:r>
          </a:p>
          <a:p>
            <a:r>
              <a:rPr lang="en-US" sz="1200" baseline="0" dirty="0" smtClean="0"/>
              <a:t>For example people who value music would like iphones (and be pro-iPhone) Thus while arguing, they will bring that up as being a very important point for the debate. Conversely, when someone is trying to pitch a pro-iPhone stance, he will bring up the good things about browsing as he knows it is important.</a:t>
            </a:r>
          </a:p>
          <a:p>
            <a:r>
              <a:rPr lang="en-US" sz="1200" baseline="0" dirty="0" smtClean="0"/>
              <a:t> </a:t>
            </a:r>
          </a:p>
          <a:p>
            <a:endParaRPr lang="en-US" sz="1200" baseline="0" dirty="0" smtClean="0"/>
          </a:p>
          <a:p>
            <a:endParaRPr lang="en-US" sz="1200" baseline="0" dirty="0" smtClean="0"/>
          </a:p>
          <a:p>
            <a:endParaRPr lang="en-US" sz="1200" baseline="0" dirty="0" smtClean="0"/>
          </a:p>
          <a:p>
            <a:endParaRPr lang="en-US" sz="1200" baseline="0" dirty="0" smtClean="0"/>
          </a:p>
          <a:p>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98</a:t>
            </a:fld>
            <a:endParaRPr lang="en-US" dirty="0"/>
          </a:p>
        </p:txBody>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Thus</a:t>
            </a:r>
            <a:r>
              <a:rPr lang="en-US" baseline="0" dirty="0" smtClean="0"/>
              <a:t> given that we see a postive opinoin towards a keyboard, a shared aspect,   what we would like the web mining to tell us is.. </a:t>
            </a:r>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99</a:t>
            </a:fld>
            <a:endParaRPr lang="en-US" dirty="0"/>
          </a:p>
        </p:txBody>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what the web mining</a:t>
            </a:r>
            <a:r>
              <a:rPr lang="en-US" baseline="0" dirty="0" smtClean="0"/>
              <a:t> should tell us is..</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100</a:t>
            </a:fld>
            <a:endParaRPr lang="en-US" dirty="0"/>
          </a:p>
        </p:txBody>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 how likely is it that this opinion target found in the post  will reinforce the given opinion-topic pairs </a:t>
            </a:r>
          </a:p>
        </p:txBody>
      </p:sp>
      <p:sp>
        <p:nvSpPr>
          <p:cNvPr id="4" name="Slide Number Placeholder 3"/>
          <p:cNvSpPr>
            <a:spLocks noGrp="1"/>
          </p:cNvSpPr>
          <p:nvPr>
            <p:ph type="sldNum" sz="quarter" idx="10"/>
          </p:nvPr>
        </p:nvSpPr>
        <p:spPr/>
        <p:txBody>
          <a:bodyPr/>
          <a:lstStyle/>
          <a:p>
            <a:fld id="{52A14897-5E05-2E4F-AA75-028430856449}" type="slidenum">
              <a:rPr lang="en-US" smtClean="0"/>
              <a:pPr/>
              <a:t>101</a:t>
            </a:fld>
            <a:endParaRPr lang="en-US" dirty="0"/>
          </a:p>
        </p:txBody>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Probability of</a:t>
            </a:r>
            <a:r>
              <a:rPr lang="en-US" baseline="0" dirty="0" smtClean="0"/>
              <a:t> positive towards topic1 given that we see a positive opinion towards a target</a:t>
            </a:r>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102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noFill/>
          <a:ln/>
        </p:spPr>
      </p:sp>
      <p:sp>
        <p:nvSpPr>
          <p:cNvPr id="48131" name="Text Box 3"/>
          <p:cNvSpPr txBox="1">
            <a:spLocks noGrp="1" noChangeArrowheads="1"/>
          </p:cNvSpPr>
          <p:nvPr>
            <p:ph type="body" idx="1"/>
          </p:nvPr>
        </p:nvSpPr>
        <p:spPr>
          <a:noFill/>
          <a:ln/>
        </p:spPr>
        <p:txBody>
          <a:bodyPr/>
          <a:lstStyle/>
          <a:p>
            <a:r>
              <a:rPr lang="en-US" dirty="0" smtClean="0"/>
              <a:t>I’m actually starting with a task that I won’t say</a:t>
            </a:r>
            <a:r>
              <a:rPr lang="en-US" baseline="0" dirty="0" smtClean="0"/>
              <a:t> too much about.    </a:t>
            </a:r>
            <a:r>
              <a:rPr lang="en-US" dirty="0" smtClean="0"/>
              <a:t>There’s </a:t>
            </a:r>
            <a:r>
              <a:rPr lang="en-US" dirty="0"/>
              <a:t>been quite a bit of work on automatically identifying subjective words; here are some </a:t>
            </a:r>
            <a:r>
              <a:rPr lang="en-US" dirty="0" smtClean="0"/>
              <a:t>citations and papers are still being</a:t>
            </a:r>
            <a:r>
              <a:rPr lang="en-US" baseline="0" dirty="0" smtClean="0"/>
              <a:t> published on these tasks</a:t>
            </a:r>
            <a:r>
              <a:rPr lang="en-US" dirty="0" smtClean="0"/>
              <a:t>.  </a:t>
            </a:r>
            <a:r>
              <a:rPr lang="en-US" dirty="0"/>
              <a:t>I won’t talk about this work.  Want to point out that we make our subjectivity lexicon available on the web for research purposes.     It includes words from several sources, from our and from other people’s work.</a:t>
            </a:r>
          </a:p>
        </p:txBody>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 more likely to be associated with a positive opinion towards blackberry --- </a:t>
            </a:r>
          </a:p>
          <a:p>
            <a:r>
              <a:rPr lang="en-US" dirty="0" smtClean="0"/>
              <a:t>When people are saying  positive</a:t>
            </a:r>
            <a:r>
              <a:rPr lang="en-US" baseline="0" dirty="0" smtClean="0"/>
              <a:t> things about blackberry, they are likely to point out good things regarding   its keyboard</a:t>
            </a:r>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104</a:t>
            </a:fld>
            <a:endParaRPr lang="en-US" dirty="0"/>
          </a:p>
        </p:txBody>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t>negative evaluations of keyboards, are, however, </a:t>
            </a:r>
            <a:r>
              <a:rPr lang="en-US" sz="1200" i="1" baseline="0" dirty="0" smtClean="0"/>
              <a:t>not a strong discriminating </a:t>
            </a:r>
            <a:r>
              <a:rPr lang="en-US" sz="1200" baseline="0" dirty="0" smtClean="0"/>
              <a:t>factor for stance taking. </a:t>
            </a:r>
          </a:p>
          <a:p>
            <a:r>
              <a:rPr lang="en-US" sz="1200" baseline="0" dirty="0" smtClean="0"/>
              <a:t>When people are saying negative things about the keyboard, they could be talking about any one of the things.</a:t>
            </a:r>
          </a:p>
          <a:p>
            <a:endParaRPr lang="en-US" baseline="0" dirty="0" smtClean="0"/>
          </a:p>
          <a:p>
            <a:r>
              <a:rPr lang="en-US" baseline="0" dirty="0" smtClean="0"/>
              <a:t>Thus, Considering all  items tat are semantically related to the topics may not always help, as much as considering the relations between opinions. </a:t>
            </a:r>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105</a:t>
            </a:fld>
            <a:endParaRPr lang="en-US" dirty="0"/>
          </a:p>
        </p:txBody>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completes</a:t>
            </a:r>
            <a:r>
              <a:rPr lang="en-US" baseline="0" dirty="0" smtClean="0"/>
              <a:t> our web mining and we have learnt associations for each of the opinion target pairs.  What about the relations between the opinoin targets within the post?</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106</a:t>
            </a:fld>
            <a:endParaRPr lang="en-US" dirty="0"/>
          </a:p>
        </p:txBody>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completes</a:t>
            </a:r>
            <a:r>
              <a:rPr lang="en-US" baseline="0" dirty="0" smtClean="0"/>
              <a:t> our web mining and we have learnt associations for each of the opinion target pairs.  What about the relations between the opinoin targets within the post?</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107</a:t>
            </a:fld>
            <a:endParaRPr lang="en-US" dirty="0"/>
          </a:p>
        </p:txBody>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assume that they reinforce each other, unless found otherwise.This is a kind of assumption that works for our data --  it is goal oriented conversations and the posts have a specific aim --  to reinforce an overall stance</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108</a:t>
            </a:fld>
            <a:endParaRPr lang="en-US" dirty="0"/>
          </a:p>
        </p:txBody>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Remember</a:t>
            </a:r>
            <a:r>
              <a:rPr lang="en-US" baseline="0" dirty="0" smtClean="0"/>
              <a:t> the associations the we leant from the web are of the form --  association of a positive opinion towards target being associated with each of  the topic polarities</a:t>
            </a:r>
          </a:p>
        </p:txBody>
      </p:sp>
      <p:sp>
        <p:nvSpPr>
          <p:cNvPr id="4" name="Slide Number Placeholder 3"/>
          <p:cNvSpPr>
            <a:spLocks noGrp="1"/>
          </p:cNvSpPr>
          <p:nvPr>
            <p:ph type="sldNum" sz="quarter" idx="10"/>
          </p:nvPr>
        </p:nvSpPr>
        <p:spPr/>
        <p:txBody>
          <a:bodyPr/>
          <a:lstStyle/>
          <a:p>
            <a:fld id="{0BF2F4C1-561D-0B4E-8758-C70A239DA4C9}" type="slidenum">
              <a:rPr lang="en-US" smtClean="0"/>
              <a:pPr/>
              <a:t>109</a:t>
            </a:fld>
            <a:endParaRPr lang="en-US" dirty="0"/>
          </a:p>
        </p:txBody>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know that two of these topic polarities</a:t>
            </a:r>
            <a:r>
              <a:rPr lang="en-US" baseline="0" dirty="0" smtClean="0"/>
              <a:t> are used for supporting one side, and the other two to support the other side.</a:t>
            </a:r>
          </a:p>
          <a:p>
            <a:r>
              <a:rPr lang="en-US" baseline="0" dirty="0" smtClean="0"/>
              <a:t>Thus we just add up the associations with topic polarities to get the side mapping</a:t>
            </a:r>
          </a:p>
          <a:p>
            <a:endParaRPr lang="en-US" baseline="0" dirty="0" smtClean="0"/>
          </a:p>
          <a:p>
            <a:r>
              <a:rPr lang="en-US" baseline="0" dirty="0" smtClean="0"/>
              <a:t>Notice here that the total association for side-2 is 0.5 plus 0.35 and total association for side-1 is 0.1 + 0.05   </a:t>
            </a:r>
          </a:p>
          <a:p>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110</a:t>
            </a:fld>
            <a:endParaRPr lang="en-US" dirty="0"/>
          </a:p>
        </p:txBody>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Which gives us final side associations</a:t>
            </a:r>
            <a:r>
              <a:rPr lang="en-US" baseline="0" dirty="0" smtClean="0"/>
              <a:t> as follows</a:t>
            </a:r>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111</a:t>
            </a:fld>
            <a:endParaRPr lang="en-US" dirty="0"/>
          </a:p>
        </p:txBody>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what happens when there is is</a:t>
            </a:r>
            <a:r>
              <a:rPr lang="en-US" baseline="0" dirty="0" smtClean="0"/>
              <a:t> a non-reinforcing scenario? – let us consider this example to see what happens. </a:t>
            </a:r>
            <a:endParaRPr lang="en-US" dirty="0" smtClean="0"/>
          </a:p>
          <a:p>
            <a:r>
              <a:rPr lang="en-US" dirty="0" smtClean="0"/>
              <a:t>Notice</a:t>
            </a:r>
            <a:r>
              <a:rPr lang="en-US" baseline="0" dirty="0" smtClean="0"/>
              <a:t> that this is a non-reinforcing scenario.  Here the speaker is conceding the positive opinions towards iPhone. </a:t>
            </a:r>
            <a:endParaRPr lang="en-US" dirty="0" smtClean="0"/>
          </a:p>
          <a:p>
            <a:r>
              <a:rPr lang="en-US" dirty="0" smtClean="0"/>
              <a:t>Concessionary</a:t>
            </a:r>
            <a:r>
              <a:rPr lang="en-US" baseline="0" dirty="0" smtClean="0"/>
              <a:t> opinions are not opinions that the participant endorses – they are in fact the opposite.</a:t>
            </a:r>
          </a:p>
          <a:p>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112</a:t>
            </a:fld>
            <a:endParaRPr lang="en-US" dirty="0"/>
          </a:p>
        </p:txBody>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Concession and Contra-expectation categories</a:t>
            </a:r>
          </a:p>
          <a:p>
            <a:r>
              <a:rPr lang="en-US" sz="1200" dirty="0" smtClean="0"/>
              <a:t>“while,”</a:t>
            </a:r>
            <a:r>
              <a:rPr lang="en-US" sz="1200" baseline="0" dirty="0" smtClean="0"/>
              <a:t> </a:t>
            </a:r>
            <a:r>
              <a:rPr lang="en-US" sz="1200" dirty="0" smtClean="0"/>
              <a:t>“nonetheless,” “however,” and “even if.” </a:t>
            </a:r>
          </a:p>
          <a:p>
            <a:r>
              <a:rPr lang="en-US" sz="1200" baseline="0" dirty="0" smtClean="0"/>
              <a:t>If, the connective is sentence-initial, the sentence is split at the first</a:t>
            </a:r>
          </a:p>
          <a:p>
            <a:r>
              <a:rPr lang="en-US" sz="1200" baseline="0" dirty="0" smtClean="0"/>
              <a:t>comma that occurs mid sentence. The first part is</a:t>
            </a:r>
          </a:p>
          <a:p>
            <a:r>
              <a:rPr lang="en-US" sz="1200" baseline="0" dirty="0" smtClean="0"/>
              <a:t>considered conceded, and the second part is considered</a:t>
            </a:r>
          </a:p>
          <a:p>
            <a:r>
              <a:rPr lang="en-US" sz="1200" baseline="0" dirty="0" smtClean="0"/>
              <a:t>non-conceded.</a:t>
            </a:r>
          </a:p>
          <a:p>
            <a:endParaRPr lang="en-US" sz="1200" baseline="0" dirty="0" smtClean="0"/>
          </a:p>
          <a:p>
            <a:endParaRPr lang="en-US" sz="1200" baseline="0" dirty="0" smtClean="0"/>
          </a:p>
          <a:p>
            <a:endParaRPr lang="en-US" sz="1200" baseline="0" dirty="0" smtClean="0"/>
          </a:p>
          <a:p>
            <a:r>
              <a:rPr lang="en-US" sz="1200" baseline="0" dirty="0" smtClean="0"/>
              <a:t>If the connective is</a:t>
            </a:r>
          </a:p>
          <a:p>
            <a:r>
              <a:rPr lang="en-US" sz="1200" baseline="0" dirty="0" smtClean="0"/>
              <a:t>mid-sentence, the part of the sentence prior to</a:t>
            </a:r>
          </a:p>
          <a:p>
            <a:r>
              <a:rPr lang="en-US" sz="1200" baseline="0" dirty="0" smtClean="0"/>
              <a:t>the connective is considered conceded, and the</a:t>
            </a:r>
          </a:p>
          <a:p>
            <a:r>
              <a:rPr lang="en-US" sz="1200" baseline="0" dirty="0" smtClean="0"/>
              <a:t>part that follows the connective is considered nonconceded.</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113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1EC4D2C-D651-CB42-BAF9-EC0E817D511E}" type="datetime1">
              <a:rPr lang="en-US" smtClean="0"/>
              <a:pPr/>
              <a:t>1/4/13</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University Of Pittsburgh swapna@cs.pitt.edu</a:t>
            </a:r>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8DF85F5-FB5E-4F79-A561-97039C58DE01}" type="slidenum">
              <a:rPr smtClean="0"/>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27A3BB-00AD-CE40-9794-DEEBF527436F}" type="datetime1">
              <a:rPr lang="en-US" smtClean="0"/>
              <a:pPr/>
              <a:t>1/4/13</a:t>
            </a:fld>
            <a:endParaRPr lang="en-US" dirty="0"/>
          </a:p>
        </p:txBody>
      </p:sp>
      <p:sp>
        <p:nvSpPr>
          <p:cNvPr id="5" name="Footer Placeholder 4"/>
          <p:cNvSpPr>
            <a:spLocks noGrp="1"/>
          </p:cNvSpPr>
          <p:nvPr>
            <p:ph type="ftr" sz="quarter" idx="11"/>
          </p:nvPr>
        </p:nvSpPr>
        <p:spPr/>
        <p:txBody>
          <a:bodyPr/>
          <a:lstStyle/>
          <a:p>
            <a:r>
              <a:rPr lang="en-US" smtClean="0"/>
              <a:t>University Of Pittsburgh swapna@cs.pitt.edu</a:t>
            </a:r>
            <a:endParaRPr lang="en-US" dirty="0"/>
          </a:p>
        </p:txBody>
      </p:sp>
      <p:sp>
        <p:nvSpPr>
          <p:cNvPr id="6" name="Slide Number Placeholder 5"/>
          <p:cNvSpPr>
            <a:spLocks noGrp="1"/>
          </p:cNvSpPr>
          <p:nvPr>
            <p:ph type="sldNum" sz="quarter" idx="12"/>
          </p:nvPr>
        </p:nvSpPr>
        <p:spPr/>
        <p:txBody>
          <a:bodyPr/>
          <a:lstStyle/>
          <a:p>
            <a:fld id="{001AEB1B-619C-E741-908C-AF8E12DD8BD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9DB9E4-3F6A-BA43-979C-97D027D4467C}" type="datetime1">
              <a:rPr lang="en-US" smtClean="0"/>
              <a:pPr/>
              <a:t>1/4/13</a:t>
            </a:fld>
            <a:endParaRPr lang="en-US" dirty="0"/>
          </a:p>
        </p:txBody>
      </p:sp>
      <p:sp>
        <p:nvSpPr>
          <p:cNvPr id="5" name="Footer Placeholder 4"/>
          <p:cNvSpPr>
            <a:spLocks noGrp="1"/>
          </p:cNvSpPr>
          <p:nvPr>
            <p:ph type="ftr" sz="quarter" idx="11"/>
          </p:nvPr>
        </p:nvSpPr>
        <p:spPr/>
        <p:txBody>
          <a:bodyPr/>
          <a:lstStyle/>
          <a:p>
            <a:r>
              <a:rPr lang="en-US" smtClean="0"/>
              <a:t>University Of Pittsburgh swapna@cs.pitt.edu</a:t>
            </a:r>
            <a:endParaRPr lang="en-US" dirty="0"/>
          </a:p>
        </p:txBody>
      </p:sp>
      <p:sp>
        <p:nvSpPr>
          <p:cNvPr id="6" name="Slide Number Placeholder 5"/>
          <p:cNvSpPr>
            <a:spLocks noGrp="1"/>
          </p:cNvSpPr>
          <p:nvPr>
            <p:ph type="sldNum" sz="quarter" idx="12"/>
          </p:nvPr>
        </p:nvSpPr>
        <p:spPr/>
        <p:txBody>
          <a:bodyPr/>
          <a:lstStyle/>
          <a:p>
            <a:fld id="{001AEB1B-619C-E741-908C-AF8E12DD8BD8}"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cSld name="1_Title Slide">
    <p:spTree>
      <p:nvGrpSpPr>
        <p:cNvPr id="1" name=""/>
        <p:cNvGrpSpPr/>
        <p:nvPr/>
      </p:nvGrpSpPr>
      <p:grpSpPr>
        <a:xfrm>
          <a:off x="0" y="0"/>
          <a:ext cx="0" cy="0"/>
          <a:chOff x="0" y="0"/>
          <a:chExt cx="0" cy="0"/>
        </a:xfrm>
      </p:grpSpPr>
      <p:sp>
        <p:nvSpPr>
          <p:cNvPr id="2" name="Line 1"/>
          <p:cNvSpPr>
            <a:spLocks noChangeShapeType="1"/>
          </p:cNvSpPr>
          <p:nvPr/>
        </p:nvSpPr>
        <p:spPr bwMode="auto">
          <a:xfrm>
            <a:off x="533400" y="2895600"/>
            <a:ext cx="8026400" cy="1588"/>
          </a:xfrm>
          <a:prstGeom prst="line">
            <a:avLst/>
          </a:prstGeom>
          <a:noFill/>
          <a:ln w="50760">
            <a:solidFill>
              <a:srgbClr val="FF00FF"/>
            </a:solidFill>
            <a:round/>
            <a:headEnd/>
            <a:tailEnd/>
          </a:ln>
        </p:spPr>
        <p:txBody>
          <a:bodyPr>
            <a:prstTxWarp prst="textNoShape">
              <a:avLst/>
            </a:prstTxWarp>
          </a:bodyPr>
          <a:lstStyle/>
          <a:p>
            <a:pPr>
              <a:defRPr/>
            </a:pPr>
            <a:endParaRPr lang="en-US">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206DD7A-0287-EB4B-B9E9-0A2E077A866E}" type="datetime1">
              <a:rPr lang="en-US" smtClean="0"/>
              <a:pPr/>
              <a:t>1/4/13</a:t>
            </a:fld>
            <a:endParaRPr lang="en-US" dirty="0"/>
          </a:p>
        </p:txBody>
      </p:sp>
      <p:sp>
        <p:nvSpPr>
          <p:cNvPr id="9" name="Slide Number Placeholder 8"/>
          <p:cNvSpPr>
            <a:spLocks noGrp="1"/>
          </p:cNvSpPr>
          <p:nvPr>
            <p:ph type="sldNum" sz="quarter" idx="15"/>
          </p:nvPr>
        </p:nvSpPr>
        <p:spPr/>
        <p:txBody>
          <a:bodyPr rtlCol="0"/>
          <a:lstStyle/>
          <a:p>
            <a:fld id="{001AEB1B-619C-E741-908C-AF8E12DD8BD8}" type="slidenum">
              <a:rPr lang="en-US" smtClean="0"/>
              <a:pPr/>
              <a:t>‹#›</a:t>
            </a:fld>
            <a:endParaRPr lang="en-US" dirty="0"/>
          </a:p>
        </p:txBody>
      </p:sp>
      <p:sp>
        <p:nvSpPr>
          <p:cNvPr id="10" name="Footer Placeholder 9"/>
          <p:cNvSpPr>
            <a:spLocks noGrp="1"/>
          </p:cNvSpPr>
          <p:nvPr>
            <p:ph type="ftr" sz="quarter" idx="16"/>
          </p:nvPr>
        </p:nvSpPr>
        <p:spPr/>
        <p:txBody>
          <a:bodyPr rtlCol="0"/>
          <a:lstStyle/>
          <a:p>
            <a:r>
              <a:rPr lang="en-US" smtClean="0"/>
              <a:t>University Of Pittsburgh swapna@cs.pitt.edu</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9CA8106-BB1E-FB4D-B37B-1F2925F4262F}" type="datetime1">
              <a:rPr lang="en-US" smtClean="0"/>
              <a:pPr/>
              <a:t>1/4/13</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University Of Pittsburgh swapna@cs.pitt.edu</a:t>
            </a:r>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001AEB1B-619C-E741-908C-AF8E12DD8BD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EA8B8A3-CB6C-5E4B-B54C-8DBCB6F17C96}" type="datetime1">
              <a:rPr lang="en-US" smtClean="0"/>
              <a:pPr/>
              <a:t>1/4/13</a:t>
            </a:fld>
            <a:endParaRPr lang="en-US" dirty="0"/>
          </a:p>
        </p:txBody>
      </p:sp>
      <p:sp>
        <p:nvSpPr>
          <p:cNvPr id="6" name="Footer Placeholder 5"/>
          <p:cNvSpPr>
            <a:spLocks noGrp="1"/>
          </p:cNvSpPr>
          <p:nvPr>
            <p:ph type="ftr" sz="quarter" idx="11"/>
          </p:nvPr>
        </p:nvSpPr>
        <p:spPr/>
        <p:txBody>
          <a:bodyPr/>
          <a:lstStyle/>
          <a:p>
            <a:r>
              <a:rPr lang="en-US" smtClean="0"/>
              <a:t>University Of Pittsburgh swapna@cs.pitt.edu</a:t>
            </a:r>
            <a:endParaRPr lang="en-US" dirty="0"/>
          </a:p>
        </p:txBody>
      </p:sp>
      <p:sp>
        <p:nvSpPr>
          <p:cNvPr id="7" name="Slide Number Placeholder 6"/>
          <p:cNvSpPr>
            <a:spLocks noGrp="1"/>
          </p:cNvSpPr>
          <p:nvPr>
            <p:ph type="sldNum" sz="quarter" idx="12"/>
          </p:nvPr>
        </p:nvSpPr>
        <p:spPr/>
        <p:txBody>
          <a:bodyPr/>
          <a:lstStyle/>
          <a:p>
            <a:fld id="{001AEB1B-619C-E741-908C-AF8E12DD8BD8}"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B8BFFD6-982A-8A49-8D94-2CC990A1795D}" type="datetime1">
              <a:rPr lang="en-US" smtClean="0"/>
              <a:pPr/>
              <a:t>1/4/13</a:t>
            </a:fld>
            <a:endParaRPr lang="en-US" dirty="0"/>
          </a:p>
        </p:txBody>
      </p:sp>
      <p:sp>
        <p:nvSpPr>
          <p:cNvPr id="8" name="Footer Placeholder 7"/>
          <p:cNvSpPr>
            <a:spLocks noGrp="1"/>
          </p:cNvSpPr>
          <p:nvPr>
            <p:ph type="ftr" sz="quarter" idx="11"/>
          </p:nvPr>
        </p:nvSpPr>
        <p:spPr/>
        <p:txBody>
          <a:bodyPr/>
          <a:lstStyle/>
          <a:p>
            <a:r>
              <a:rPr lang="en-US" smtClean="0"/>
              <a:t>University Of Pittsburgh swapna@cs.pitt.edu</a:t>
            </a:r>
            <a:endParaRPr lang="en-US" dirty="0"/>
          </a:p>
        </p:txBody>
      </p:sp>
      <p:sp>
        <p:nvSpPr>
          <p:cNvPr id="9" name="Slide Number Placeholder 8"/>
          <p:cNvSpPr>
            <a:spLocks noGrp="1"/>
          </p:cNvSpPr>
          <p:nvPr>
            <p:ph type="sldNum" sz="quarter" idx="12"/>
          </p:nvPr>
        </p:nvSpPr>
        <p:spPr/>
        <p:txBody>
          <a:bodyPr/>
          <a:lstStyle/>
          <a:p>
            <a:fld id="{001AEB1B-619C-E741-908C-AF8E12DD8BD8}"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8F79DE8-73D4-E34C-82E8-4E4CB708FBB3}" type="datetime1">
              <a:rPr lang="en-US" smtClean="0"/>
              <a:pPr/>
              <a:t>1/4/13</a:t>
            </a:fld>
            <a:endParaRPr lang="en-US" dirty="0"/>
          </a:p>
        </p:txBody>
      </p:sp>
      <p:sp>
        <p:nvSpPr>
          <p:cNvPr id="7" name="Slide Number Placeholder 6"/>
          <p:cNvSpPr>
            <a:spLocks noGrp="1"/>
          </p:cNvSpPr>
          <p:nvPr>
            <p:ph type="sldNum" sz="quarter" idx="11"/>
          </p:nvPr>
        </p:nvSpPr>
        <p:spPr/>
        <p:txBody>
          <a:bodyPr rtlCol="0"/>
          <a:lstStyle/>
          <a:p>
            <a:fld id="{001AEB1B-619C-E741-908C-AF8E12DD8BD8}" type="slidenum">
              <a:rPr lang="en-US" smtClean="0"/>
              <a:pPr/>
              <a:t>‹#›</a:t>
            </a:fld>
            <a:endParaRPr lang="en-US" dirty="0"/>
          </a:p>
        </p:txBody>
      </p:sp>
      <p:sp>
        <p:nvSpPr>
          <p:cNvPr id="8" name="Footer Placeholder 7"/>
          <p:cNvSpPr>
            <a:spLocks noGrp="1"/>
          </p:cNvSpPr>
          <p:nvPr>
            <p:ph type="ftr" sz="quarter" idx="12"/>
          </p:nvPr>
        </p:nvSpPr>
        <p:spPr/>
        <p:txBody>
          <a:bodyPr rtlCol="0"/>
          <a:lstStyle/>
          <a:p>
            <a:r>
              <a:rPr lang="en-US" smtClean="0"/>
              <a:t>University Of Pittsburgh swapna@cs.pitt.edu</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C09FB6-BA0B-614E-BFC5-02FDCCC251B0}" type="datetime1">
              <a:rPr lang="en-US" smtClean="0"/>
              <a:pPr/>
              <a:t>1/4/13</a:t>
            </a:fld>
            <a:endParaRPr lang="en-US" dirty="0"/>
          </a:p>
        </p:txBody>
      </p:sp>
      <p:sp>
        <p:nvSpPr>
          <p:cNvPr id="3" name="Footer Placeholder 2"/>
          <p:cNvSpPr>
            <a:spLocks noGrp="1"/>
          </p:cNvSpPr>
          <p:nvPr>
            <p:ph type="ftr" sz="quarter" idx="11"/>
          </p:nvPr>
        </p:nvSpPr>
        <p:spPr/>
        <p:txBody>
          <a:bodyPr/>
          <a:lstStyle/>
          <a:p>
            <a:r>
              <a:rPr lang="en-US" smtClean="0"/>
              <a:t>University Of Pittsburgh swapna@cs.pitt.edu</a:t>
            </a:r>
            <a:endParaRPr lang="en-US" dirty="0"/>
          </a:p>
        </p:txBody>
      </p:sp>
      <p:sp>
        <p:nvSpPr>
          <p:cNvPr id="4" name="Slide Number Placeholder 3"/>
          <p:cNvSpPr>
            <a:spLocks noGrp="1"/>
          </p:cNvSpPr>
          <p:nvPr>
            <p:ph type="sldNum" sz="quarter" idx="12"/>
          </p:nvPr>
        </p:nvSpPr>
        <p:spPr/>
        <p:txBody>
          <a:bodyPr/>
          <a:lstStyle/>
          <a:p>
            <a:fld id="{001AEB1B-619C-E741-908C-AF8E12DD8BD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73168A5-5351-3C42-A6E8-C803F5D87F39}" type="datetime1">
              <a:rPr lang="en-US" smtClean="0"/>
              <a:pPr/>
              <a:t>1/4/13</a:t>
            </a:fld>
            <a:endParaRPr lang="en-US" dirty="0"/>
          </a:p>
        </p:txBody>
      </p:sp>
      <p:sp>
        <p:nvSpPr>
          <p:cNvPr id="22" name="Slide Number Placeholder 21"/>
          <p:cNvSpPr>
            <a:spLocks noGrp="1"/>
          </p:cNvSpPr>
          <p:nvPr>
            <p:ph type="sldNum" sz="quarter" idx="15"/>
          </p:nvPr>
        </p:nvSpPr>
        <p:spPr/>
        <p:txBody>
          <a:bodyPr rtlCol="0"/>
          <a:lstStyle/>
          <a:p>
            <a:fld id="{B1AA4845-A08A-4DF4-8D99-E2E7B6D41C67}" type="slidenum">
              <a:rPr smtClean="0"/>
              <a:pPr/>
              <a:t>‹#›</a:t>
            </a:fld>
            <a:endParaRPr/>
          </a:p>
        </p:txBody>
      </p:sp>
      <p:sp>
        <p:nvSpPr>
          <p:cNvPr id="23" name="Footer Placeholder 22"/>
          <p:cNvSpPr>
            <a:spLocks noGrp="1"/>
          </p:cNvSpPr>
          <p:nvPr>
            <p:ph type="ftr" sz="quarter" idx="16"/>
          </p:nvPr>
        </p:nvSpPr>
        <p:spPr/>
        <p:txBody>
          <a:bodyPr rtlCol="0"/>
          <a:lstStyle/>
          <a:p>
            <a:r>
              <a:rPr lang="en-US" smtClean="0"/>
              <a:t>University Of Pittsburgh swapna@cs.pitt.edu</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ED7EBF6-D727-BE48-BDF0-75C582D84F3F}" type="datetime1">
              <a:rPr lang="en-US" smtClean="0"/>
              <a:pPr/>
              <a:t>1/4/13</a:t>
            </a:fld>
            <a:endParaRPr lang="en-US" dirty="0"/>
          </a:p>
        </p:txBody>
      </p:sp>
      <p:sp>
        <p:nvSpPr>
          <p:cNvPr id="18" name="Slide Number Placeholder 17"/>
          <p:cNvSpPr>
            <a:spLocks noGrp="1"/>
          </p:cNvSpPr>
          <p:nvPr>
            <p:ph type="sldNum" sz="quarter" idx="11"/>
          </p:nvPr>
        </p:nvSpPr>
        <p:spPr/>
        <p:txBody>
          <a:bodyPr rtlCol="0"/>
          <a:lstStyle/>
          <a:p>
            <a:fld id="{001AEB1B-619C-E741-908C-AF8E12DD8BD8}" type="slidenum">
              <a:rPr lang="en-US" smtClean="0"/>
              <a:pPr/>
              <a:t>‹#›</a:t>
            </a:fld>
            <a:endParaRPr lang="en-US" dirty="0"/>
          </a:p>
        </p:txBody>
      </p:sp>
      <p:sp>
        <p:nvSpPr>
          <p:cNvPr id="21" name="Footer Placeholder 20"/>
          <p:cNvSpPr>
            <a:spLocks noGrp="1"/>
          </p:cNvSpPr>
          <p:nvPr>
            <p:ph type="ftr" sz="quarter" idx="12"/>
          </p:nvPr>
        </p:nvSpPr>
        <p:spPr/>
        <p:txBody>
          <a:bodyPr rtlCol="0"/>
          <a:lstStyle/>
          <a:p>
            <a:r>
              <a:rPr lang="en-US" smtClean="0"/>
              <a:t>University Of Pittsburgh swapna@cs.pitt.edu</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86836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C1061DD-6BCF-1F4D-88BB-9D63F9693C71}" type="datetime1">
              <a:rPr lang="en-US" smtClean="0"/>
              <a:pPr/>
              <a:t>1/4/13</a:t>
            </a:fld>
            <a:endParaRPr lang="en-US" dirty="0"/>
          </a:p>
        </p:txBody>
      </p:sp>
      <p:sp>
        <p:nvSpPr>
          <p:cNvPr id="3" name="Footer Placeholder 2"/>
          <p:cNvSpPr>
            <a:spLocks noGrp="1"/>
          </p:cNvSpPr>
          <p:nvPr>
            <p:ph type="ftr" sz="quarter" idx="3"/>
          </p:nvPr>
        </p:nvSpPr>
        <p:spPr>
          <a:xfrm>
            <a:off x="457200" y="6473952"/>
            <a:ext cx="8330184"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University Of Pittsburgh swapna@cs.pitt.edu</a:t>
            </a: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01AEB1B-619C-E741-908C-AF8E12DD8BD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8.png"/><Relationship Id="rId3" Type="http://schemas.openxmlformats.org/officeDocument/2006/relationships/image" Target="../media/image9.pn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wmf"/><Relationship Id="rId3"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3" Type="http://schemas.openxmlformats.org/officeDocument/2006/relationships/image" Target="../media/image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3" Type="http://schemas.openxmlformats.org/officeDocument/2006/relationships/image" Target="../media/image3.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2.xml"/><Relationship Id="rId3" Type="http://schemas.openxmlformats.org/officeDocument/2006/relationships/image" Target="../media/image6.png"/><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3.xml"/><Relationship Id="rId3" Type="http://schemas.openxmlformats.org/officeDocument/2006/relationships/image" Target="../media/image6.pn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5362" name="Rectangle 1"/>
          <p:cNvSpPr>
            <a:spLocks noGrp="1" noChangeArrowheads="1"/>
          </p:cNvSpPr>
          <p:nvPr>
            <p:ph type="title" idx="4294967295"/>
          </p:nvPr>
        </p:nvSpPr>
        <p:spPr>
          <a:xfrm>
            <a:off x="0" y="1143000"/>
            <a:ext cx="9144000" cy="1509713"/>
          </a:xfrm>
        </p:spPr>
        <p:txBody>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t>Subjectivity and Sentiment Analysis:  from Words to Discourse </a:t>
            </a:r>
            <a:endParaRPr lang="en-GB" dirty="0"/>
          </a:p>
        </p:txBody>
      </p:sp>
      <p:sp>
        <p:nvSpPr>
          <p:cNvPr id="15363" name="Rectangle 2"/>
          <p:cNvSpPr>
            <a:spLocks noGrp="1" noChangeArrowheads="1"/>
          </p:cNvSpPr>
          <p:nvPr>
            <p:ph type="subTitle" idx="4294967295"/>
          </p:nvPr>
        </p:nvSpPr>
        <p:spPr>
          <a:xfrm>
            <a:off x="-609600" y="2743200"/>
            <a:ext cx="9906000" cy="4343400"/>
          </a:xfrm>
        </p:spPr>
        <p:txBody>
          <a:bodyPr/>
          <a:lstStyle/>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000" b="1" i="1" dirty="0"/>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b="1" dirty="0"/>
              <a:t>Jan Wiebe</a:t>
            </a:r>
            <a:r>
              <a:rPr lang="en-GB" b="1" i="1" dirty="0"/>
              <a:t> </a:t>
            </a:r>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b="1" i="1" dirty="0" smtClean="0"/>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b="1" i="1" dirty="0" smtClean="0"/>
              <a:t>Department of Computer Science</a:t>
            </a:r>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b="1" i="1" dirty="0"/>
              <a:t>Intelligent Systems Program </a:t>
            </a:r>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400" b="1" i="1" dirty="0"/>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b="1" i="1" dirty="0"/>
              <a:t>University of Pittsburgh</a:t>
            </a:r>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400" b="1" i="1" smtClean="0"/>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400" b="1" dirty="0"/>
          </a:p>
        </p:txBody>
      </p:sp>
      <p:pic>
        <p:nvPicPr>
          <p:cNvPr id="15364" name="Picture 4" descr="logo"/>
          <p:cNvPicPr>
            <a:picLocks noChangeAspect="1" noChangeArrowheads="1"/>
          </p:cNvPicPr>
          <p:nvPr/>
        </p:nvPicPr>
        <p:blipFill>
          <a:blip r:embed="rId3"/>
          <a:srcRect/>
          <a:stretch>
            <a:fillRect/>
          </a:stretch>
        </p:blipFill>
        <p:spPr bwMode="auto">
          <a:xfrm>
            <a:off x="7315200" y="5029200"/>
            <a:ext cx="1479550" cy="1311275"/>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AutoShape 10"/>
          <p:cNvSpPr>
            <a:spLocks noChangeArrowheads="1"/>
          </p:cNvSpPr>
          <p:nvPr/>
        </p:nvSpPr>
        <p:spPr bwMode="auto">
          <a:xfrm>
            <a:off x="381000" y="2590800"/>
            <a:ext cx="8229600" cy="1143000"/>
          </a:xfrm>
          <a:prstGeom prst="roundRect">
            <a:avLst>
              <a:gd name="adj" fmla="val 16667"/>
            </a:avLst>
          </a:prstGeom>
          <a:solidFill>
            <a:srgbClr val="CCFFFF"/>
          </a:solidFill>
          <a:ln w="9525">
            <a:noFill/>
            <a:round/>
            <a:headEnd/>
            <a:tailEnd/>
          </a:ln>
        </p:spPr>
        <p:txBody>
          <a:bodyPr wrap="none" anchor="ctr">
            <a:prstTxWarp prst="textNoShape">
              <a:avLst/>
            </a:prstTxWarp>
          </a:bodyPr>
          <a:lstStyle/>
          <a:p>
            <a:endParaRPr lang="en-US"/>
          </a:p>
        </p:txBody>
      </p:sp>
      <p:sp>
        <p:nvSpPr>
          <p:cNvPr id="47107" name="Rectangle 2"/>
          <p:cNvSpPr>
            <a:spLocks noGrp="1" noChangeArrowheads="1"/>
          </p:cNvSpPr>
          <p:nvPr>
            <p:ph type="title"/>
          </p:nvPr>
        </p:nvSpPr>
        <p:spPr/>
        <p:txBody>
          <a:bodyPr>
            <a:normAutofit fontScale="90000"/>
          </a:bodyPr>
          <a:lstStyle/>
          <a:p>
            <a:r>
              <a:rPr lang="en-US" sz="3200"/>
              <a:t>Automatically Identifying Subjective Words</a:t>
            </a:r>
          </a:p>
        </p:txBody>
      </p:sp>
      <p:sp>
        <p:nvSpPr>
          <p:cNvPr id="47108" name="Rectangle 3"/>
          <p:cNvSpPr>
            <a:spLocks noGrp="1" noChangeArrowheads="1"/>
          </p:cNvSpPr>
          <p:nvPr>
            <p:ph type="body" idx="1"/>
          </p:nvPr>
        </p:nvSpPr>
        <p:spPr>
          <a:xfrm>
            <a:off x="152400" y="1676400"/>
            <a:ext cx="8451850" cy="4108450"/>
          </a:xfrm>
        </p:spPr>
        <p:txBody>
          <a:bodyPr/>
          <a:lstStyle/>
          <a:p>
            <a:r>
              <a:rPr lang="en-US" dirty="0"/>
              <a:t>Much work in this area</a:t>
            </a:r>
          </a:p>
          <a:p>
            <a:pPr>
              <a:buFont typeface="Monotype Sorts" charset="2"/>
              <a:buNone/>
            </a:pPr>
            <a:endParaRPr lang="en-US" sz="2000" dirty="0">
              <a:solidFill>
                <a:srgbClr val="990099"/>
              </a:solidFill>
            </a:endParaRPr>
          </a:p>
          <a:p>
            <a:pPr>
              <a:buFont typeface="Monotype Sorts" charset="2"/>
              <a:buNone/>
            </a:pPr>
            <a:r>
              <a:rPr lang="en-US" sz="2000" dirty="0">
                <a:solidFill>
                  <a:srgbClr val="990099"/>
                </a:solidFill>
              </a:rPr>
              <a:t>     E.g. </a:t>
            </a:r>
            <a:r>
              <a:rPr lang="en-US" sz="2000" dirty="0" err="1">
                <a:solidFill>
                  <a:srgbClr val="990099"/>
                </a:solidFill>
              </a:rPr>
              <a:t>Hatzivassiloglou</a:t>
            </a:r>
            <a:r>
              <a:rPr lang="en-US" sz="2000" dirty="0">
                <a:solidFill>
                  <a:srgbClr val="990099"/>
                </a:solidFill>
              </a:rPr>
              <a:t> &amp; </a:t>
            </a:r>
            <a:r>
              <a:rPr lang="en-US" sz="2000" dirty="0" err="1">
                <a:solidFill>
                  <a:srgbClr val="990099"/>
                </a:solidFill>
              </a:rPr>
              <a:t>McKeown</a:t>
            </a:r>
            <a:r>
              <a:rPr lang="en-US" sz="2000" dirty="0" smtClean="0">
                <a:solidFill>
                  <a:srgbClr val="990099"/>
                </a:solidFill>
              </a:rPr>
              <a:t> 1997; </a:t>
            </a:r>
            <a:r>
              <a:rPr lang="en-US" sz="2000" dirty="0">
                <a:solidFill>
                  <a:srgbClr val="990099"/>
                </a:solidFill>
              </a:rPr>
              <a:t>Wiebe</a:t>
            </a:r>
            <a:r>
              <a:rPr lang="en-US" sz="2000" dirty="0" smtClean="0">
                <a:solidFill>
                  <a:srgbClr val="990099"/>
                </a:solidFill>
              </a:rPr>
              <a:t> 2000; </a:t>
            </a:r>
            <a:r>
              <a:rPr lang="en-US" sz="2000" dirty="0" err="1">
                <a:solidFill>
                  <a:srgbClr val="990099"/>
                </a:solidFill>
              </a:rPr>
              <a:t>Turney</a:t>
            </a:r>
            <a:r>
              <a:rPr lang="en-US" sz="2000" dirty="0" smtClean="0">
                <a:solidFill>
                  <a:srgbClr val="990099"/>
                </a:solidFill>
              </a:rPr>
              <a:t> 2002; </a:t>
            </a:r>
            <a:r>
              <a:rPr lang="en-US" sz="2000" dirty="0" err="1">
                <a:solidFill>
                  <a:srgbClr val="990099"/>
                </a:solidFill>
              </a:rPr>
              <a:t>Kamps</a:t>
            </a:r>
            <a:r>
              <a:rPr lang="en-US" sz="2000" dirty="0">
                <a:solidFill>
                  <a:srgbClr val="990099"/>
                </a:solidFill>
              </a:rPr>
              <a:t> &amp; Marx 2002; Wiebe, </a:t>
            </a:r>
            <a:r>
              <a:rPr lang="en-US" sz="2000" dirty="0" err="1">
                <a:solidFill>
                  <a:srgbClr val="990099"/>
                </a:solidFill>
              </a:rPr>
              <a:t>Riloff</a:t>
            </a:r>
            <a:r>
              <a:rPr lang="en-US" sz="2000" dirty="0">
                <a:solidFill>
                  <a:srgbClr val="990099"/>
                </a:solidFill>
              </a:rPr>
              <a:t>, Wilson</a:t>
            </a:r>
            <a:r>
              <a:rPr lang="en-US" sz="2000" dirty="0" smtClean="0">
                <a:solidFill>
                  <a:srgbClr val="990099"/>
                </a:solidFill>
              </a:rPr>
              <a:t> 2003</a:t>
            </a:r>
            <a:r>
              <a:rPr lang="en-US" sz="2000" dirty="0">
                <a:solidFill>
                  <a:srgbClr val="990099"/>
                </a:solidFill>
              </a:rPr>
              <a:t>; Kim &amp; </a:t>
            </a:r>
            <a:r>
              <a:rPr lang="en-US" sz="2000" dirty="0" err="1">
                <a:solidFill>
                  <a:srgbClr val="990099"/>
                </a:solidFill>
              </a:rPr>
              <a:t>Hovy</a:t>
            </a:r>
            <a:r>
              <a:rPr lang="en-US" sz="2000" dirty="0">
                <a:solidFill>
                  <a:srgbClr val="990099"/>
                </a:solidFill>
              </a:rPr>
              <a:t> 2005; </a:t>
            </a:r>
            <a:r>
              <a:rPr lang="en-US" sz="2000" dirty="0" err="1">
                <a:solidFill>
                  <a:srgbClr val="990099"/>
                </a:solidFill>
              </a:rPr>
              <a:t>Esuli</a:t>
            </a:r>
            <a:r>
              <a:rPr lang="en-US" sz="2000" dirty="0">
                <a:solidFill>
                  <a:srgbClr val="990099"/>
                </a:solidFill>
              </a:rPr>
              <a:t> &amp; </a:t>
            </a:r>
            <a:r>
              <a:rPr lang="en-US" sz="2000" dirty="0" err="1">
                <a:solidFill>
                  <a:srgbClr val="990099"/>
                </a:solidFill>
              </a:rPr>
              <a:t>Sebastiani</a:t>
            </a:r>
            <a:r>
              <a:rPr lang="en-US" sz="2000" dirty="0">
                <a:solidFill>
                  <a:srgbClr val="990099"/>
                </a:solidFill>
              </a:rPr>
              <a:t> 2005</a:t>
            </a:r>
            <a:r>
              <a:rPr lang="en-US" sz="2000" dirty="0" smtClean="0">
                <a:solidFill>
                  <a:srgbClr val="990099"/>
                </a:solidFill>
              </a:rPr>
              <a:t>; Mohammad, Dorr, Dunne 2009</a:t>
            </a:r>
            <a:endParaRPr lang="en-US" dirty="0" smtClean="0">
              <a:solidFill>
                <a:schemeClr val="tx1"/>
              </a:solidFill>
            </a:endParaRPr>
          </a:p>
          <a:p>
            <a:pPr>
              <a:buFont typeface="Monotype Sorts" charset="2"/>
              <a:buNone/>
            </a:pPr>
            <a:endParaRPr lang="en-US" dirty="0">
              <a:solidFill>
                <a:schemeClr val="tx1"/>
              </a:solidFill>
            </a:endParaRPr>
          </a:p>
          <a:p>
            <a:endParaRPr lang="en-US" dirty="0"/>
          </a:p>
        </p:txBody>
      </p:sp>
      <p:sp>
        <p:nvSpPr>
          <p:cNvPr id="47109" name="AutoShape 7"/>
          <p:cNvSpPr>
            <a:spLocks noChangeArrowheads="1"/>
          </p:cNvSpPr>
          <p:nvPr/>
        </p:nvSpPr>
        <p:spPr bwMode="auto">
          <a:xfrm>
            <a:off x="2057400" y="4191000"/>
            <a:ext cx="5943600" cy="1066800"/>
          </a:xfrm>
          <a:prstGeom prst="roundRect">
            <a:avLst>
              <a:gd name="adj" fmla="val 16667"/>
            </a:avLst>
          </a:prstGeom>
          <a:solidFill>
            <a:srgbClr val="FFFF99"/>
          </a:solidFill>
          <a:ln w="9525">
            <a:noFill/>
            <a:round/>
            <a:headEnd/>
            <a:tailEnd/>
          </a:ln>
        </p:spPr>
        <p:txBody>
          <a:bodyPr wrap="none" anchor="ctr">
            <a:prstTxWarp prst="textNoShape">
              <a:avLst/>
            </a:prstTxWarp>
          </a:bodyPr>
          <a:lstStyle/>
          <a:p>
            <a:pPr algn="ctr"/>
            <a:r>
              <a:rPr lang="en-US" sz="2000" i="0"/>
              <a:t>Subjectivity Lexicon: http://www.cs.pitt.edu/mpqa</a:t>
            </a:r>
          </a:p>
          <a:p>
            <a:pPr algn="ctr"/>
            <a:endParaRPr lang="en-US" sz="2000" i="0"/>
          </a:p>
          <a:p>
            <a:pPr algn="ctr"/>
            <a:r>
              <a:rPr lang="en-US" sz="2000" i="0"/>
              <a:t>Entries from several sources (our work and others’)</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961584" cy="369332"/>
          </a:xfrm>
          <a:prstGeom prst="rect">
            <a:avLst/>
          </a:prstGeom>
          <a:noFill/>
          <a:ln>
            <a:solidFill>
              <a:schemeClr val="tx1"/>
            </a:solidFill>
          </a:ln>
        </p:spPr>
        <p:txBody>
          <a:bodyPr wrap="none" rtlCol="0">
            <a:spAutoFit/>
          </a:bodyPr>
          <a:lstStyle/>
          <a:p>
            <a:r>
              <a:rPr lang="en-US" dirty="0" smtClean="0"/>
              <a:t>Pearl +</a:t>
            </a:r>
            <a:endParaRPr lang="en-US" dirty="0"/>
          </a:p>
        </p:txBody>
      </p:sp>
      <p:sp>
        <p:nvSpPr>
          <p:cNvPr id="13" name="TextBox 12"/>
          <p:cNvSpPr txBox="1"/>
          <p:nvPr/>
        </p:nvSpPr>
        <p:spPr>
          <a:xfrm>
            <a:off x="3505200" y="4756666"/>
            <a:ext cx="1372078" cy="369332"/>
          </a:xfrm>
          <a:prstGeom prst="rect">
            <a:avLst/>
          </a:prstGeom>
          <a:noFill/>
          <a:ln>
            <a:solidFill>
              <a:schemeClr val="tx1"/>
            </a:solidFill>
          </a:ln>
        </p:spPr>
        <p:txBody>
          <a:bodyPr wrap="none" rtlCol="0">
            <a:spAutoFit/>
          </a:bodyPr>
          <a:lstStyle/>
          <a:p>
            <a:r>
              <a:rPr lang="en-US" dirty="0" smtClean="0"/>
              <a:t>keyboard +</a:t>
            </a:r>
            <a:endParaRPr lang="en-US" dirty="0"/>
          </a:p>
        </p:txBody>
      </p:sp>
      <p:sp>
        <p:nvSpPr>
          <p:cNvPr id="14" name="TextBox 13"/>
          <p:cNvSpPr txBox="1"/>
          <p:nvPr/>
        </p:nvSpPr>
        <p:spPr>
          <a:xfrm>
            <a:off x="6227789" y="4756666"/>
            <a:ext cx="1103938" cy="369332"/>
          </a:xfrm>
          <a:prstGeom prst="rect">
            <a:avLst/>
          </a:prstGeom>
          <a:noFill/>
          <a:ln>
            <a:solidFill>
              <a:schemeClr val="tx1"/>
            </a:solidFill>
          </a:ln>
        </p:spPr>
        <p:txBody>
          <a:bodyPr wrap="none" rtlCol="0">
            <a:spAutoFit/>
          </a:bodyPr>
          <a:lstStyle/>
          <a:p>
            <a:r>
              <a:rPr lang="en-US" dirty="0" smtClean="0"/>
              <a:t>battery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err="1" smtClean="0"/>
              <a:t>iPhone</a:t>
            </a:r>
            <a:r>
              <a:rPr lang="en-US" dirty="0" smtClean="0"/>
              <a:t> vs. Blackberry</a:t>
            </a:r>
            <a:endParaRPr lang="en-US" dirty="0"/>
          </a:p>
        </p:txBody>
      </p:sp>
      <p:sp>
        <p:nvSpPr>
          <p:cNvPr id="21" name="Slide Number Placeholder 20"/>
          <p:cNvSpPr>
            <a:spLocks noGrp="1"/>
          </p:cNvSpPr>
          <p:nvPr>
            <p:ph type="sldNum" sz="quarter" idx="11"/>
          </p:nvPr>
        </p:nvSpPr>
        <p:spPr/>
        <p:txBody>
          <a:bodyPr/>
          <a:lstStyle/>
          <a:p>
            <a:fld id="{001AEB1B-619C-E741-908C-AF8E12DD8BD8}" type="slidenum">
              <a:rPr lang="en-US" smtClean="0"/>
              <a:pPr/>
              <a:t>100</a:t>
            </a:fld>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961584" cy="369332"/>
          </a:xfrm>
          <a:prstGeom prst="rect">
            <a:avLst/>
          </a:prstGeom>
          <a:noFill/>
          <a:ln>
            <a:solidFill>
              <a:schemeClr val="tx1"/>
            </a:solidFill>
          </a:ln>
        </p:spPr>
        <p:txBody>
          <a:bodyPr wrap="none" rtlCol="0">
            <a:spAutoFit/>
          </a:bodyPr>
          <a:lstStyle/>
          <a:p>
            <a:r>
              <a:rPr lang="en-US" dirty="0" smtClean="0"/>
              <a:t>Pearl +</a:t>
            </a:r>
            <a:endParaRPr lang="en-US" dirty="0"/>
          </a:p>
        </p:txBody>
      </p:sp>
      <p:sp>
        <p:nvSpPr>
          <p:cNvPr id="13" name="TextBox 12"/>
          <p:cNvSpPr txBox="1"/>
          <p:nvPr/>
        </p:nvSpPr>
        <p:spPr>
          <a:xfrm>
            <a:off x="3505200" y="4756666"/>
            <a:ext cx="1372078" cy="369332"/>
          </a:xfrm>
          <a:prstGeom prst="rect">
            <a:avLst/>
          </a:prstGeom>
          <a:noFill/>
          <a:ln>
            <a:solidFill>
              <a:schemeClr val="tx1"/>
            </a:solidFill>
          </a:ln>
        </p:spPr>
        <p:txBody>
          <a:bodyPr wrap="none" rtlCol="0">
            <a:spAutoFit/>
          </a:bodyPr>
          <a:lstStyle/>
          <a:p>
            <a:r>
              <a:rPr lang="en-US" dirty="0" smtClean="0"/>
              <a:t>keyboard +</a:t>
            </a:r>
            <a:endParaRPr lang="en-US" dirty="0"/>
          </a:p>
        </p:txBody>
      </p:sp>
      <p:sp>
        <p:nvSpPr>
          <p:cNvPr id="14" name="TextBox 13"/>
          <p:cNvSpPr txBox="1"/>
          <p:nvPr/>
        </p:nvSpPr>
        <p:spPr>
          <a:xfrm>
            <a:off x="6227789" y="4756666"/>
            <a:ext cx="1103938" cy="369332"/>
          </a:xfrm>
          <a:prstGeom prst="rect">
            <a:avLst/>
          </a:prstGeom>
          <a:noFill/>
          <a:ln>
            <a:solidFill>
              <a:schemeClr val="tx1"/>
            </a:solidFill>
          </a:ln>
        </p:spPr>
        <p:txBody>
          <a:bodyPr wrap="none" rtlCol="0">
            <a:spAutoFit/>
          </a:bodyPr>
          <a:lstStyle/>
          <a:p>
            <a:r>
              <a:rPr lang="en-US" dirty="0" smtClean="0"/>
              <a:t>battery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8" idx="2"/>
            <a:endCxn id="12" idx="0"/>
          </p:cNvCxnSpPr>
          <p:nvPr/>
        </p:nvCxnSpPr>
        <p:spPr>
          <a:xfrm rot="16200000" flipH="1">
            <a:off x="468206" y="4134480"/>
            <a:ext cx="1175266" cy="69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12" idx="0"/>
            <a:endCxn id="9" idx="2"/>
          </p:cNvCxnSpPr>
          <p:nvPr/>
        </p:nvCxnSpPr>
        <p:spPr>
          <a:xfrm rot="5400000" flipH="1" flipV="1">
            <a:off x="1325150" y="3346642"/>
            <a:ext cx="1175266" cy="1644783"/>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12" idx="0"/>
            <a:endCxn id="11" idx="2"/>
          </p:cNvCxnSpPr>
          <p:nvPr/>
        </p:nvCxnSpPr>
        <p:spPr>
          <a:xfrm rot="5400000" flipH="1" flipV="1">
            <a:off x="2812932" y="1858860"/>
            <a:ext cx="1175266" cy="4620347"/>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2" idx="0"/>
            <a:endCxn id="10" idx="2"/>
          </p:cNvCxnSpPr>
          <p:nvPr/>
        </p:nvCxnSpPr>
        <p:spPr>
          <a:xfrm rot="5400000" flipH="1" flipV="1">
            <a:off x="3919963" y="751829"/>
            <a:ext cx="1175266" cy="6834408"/>
          </a:xfrm>
          <a:prstGeom prst="line">
            <a:avLst/>
          </a:prstGeom>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err="1" smtClean="0"/>
              <a:t>iPhone</a:t>
            </a:r>
            <a:r>
              <a:rPr lang="en-US" dirty="0" smtClean="0"/>
              <a:t> vs. Blackberry</a:t>
            </a:r>
            <a:endParaRPr lang="en-US" dirty="0"/>
          </a:p>
        </p:txBody>
      </p:sp>
      <p:sp>
        <p:nvSpPr>
          <p:cNvPr id="37" name="TextBox 36"/>
          <p:cNvSpPr txBox="1"/>
          <p:nvPr/>
        </p:nvSpPr>
        <p:spPr>
          <a:xfrm>
            <a:off x="609601" y="3886200"/>
            <a:ext cx="5885968" cy="369332"/>
          </a:xfrm>
          <a:prstGeom prst="rect">
            <a:avLst/>
          </a:prstGeom>
          <a:solidFill>
            <a:srgbClr val="FFFF00">
              <a:alpha val="61000"/>
            </a:srgbClr>
          </a:solidFill>
          <a:ln>
            <a:solidFill>
              <a:srgbClr val="6666FF"/>
            </a:solidFill>
          </a:ln>
        </p:spPr>
        <p:txBody>
          <a:bodyPr wrap="square" rtlCol="0">
            <a:spAutoFit/>
          </a:bodyPr>
          <a:lstStyle/>
          <a:p>
            <a:r>
              <a:rPr lang="en-US" b="1" dirty="0" smtClean="0"/>
              <a:t>Likelihood of Reinforcement  associations   </a:t>
            </a:r>
            <a:endParaRPr lang="en-US" b="1" dirty="0"/>
          </a:p>
        </p:txBody>
      </p:sp>
      <p:sp>
        <p:nvSpPr>
          <p:cNvPr id="27" name="Slide Number Placeholder 26"/>
          <p:cNvSpPr>
            <a:spLocks noGrp="1"/>
          </p:cNvSpPr>
          <p:nvPr>
            <p:ph type="sldNum" sz="quarter" idx="11"/>
          </p:nvPr>
        </p:nvSpPr>
        <p:spPr/>
        <p:txBody>
          <a:bodyPr/>
          <a:lstStyle/>
          <a:p>
            <a:fld id="{001AEB1B-619C-E741-908C-AF8E12DD8BD8}" type="slidenum">
              <a:rPr lang="en-US" smtClean="0"/>
              <a:pPr/>
              <a:t>101</a:t>
            </a:fld>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Associations with topic-polarity</a:t>
            </a:r>
            <a:endParaRPr lang="en-US" dirty="0"/>
          </a:p>
        </p:txBody>
      </p:sp>
      <p:sp>
        <p:nvSpPr>
          <p:cNvPr id="3" name="Content Placeholder 2"/>
          <p:cNvSpPr>
            <a:spLocks noGrp="1"/>
          </p:cNvSpPr>
          <p:nvPr>
            <p:ph sz="quarter" idx="1"/>
          </p:nvPr>
        </p:nvSpPr>
        <p:spPr/>
        <p:txBody>
          <a:bodyPr/>
          <a:lstStyle/>
          <a:p>
            <a:r>
              <a:rPr lang="en-US" dirty="0" smtClean="0"/>
              <a:t>For each opinion-target (target</a:t>
            </a:r>
            <a:r>
              <a:rPr lang="en-US" baseline="-25000" dirty="0" smtClean="0"/>
              <a:t>j</a:t>
            </a:r>
            <a:r>
              <a:rPr lang="en-US" baseline="30000" dirty="0" smtClean="0"/>
              <a:t>p</a:t>
            </a:r>
            <a:r>
              <a:rPr lang="en-US" dirty="0" smtClean="0"/>
              <a:t>) calculate its association with each of the opinion-topics</a:t>
            </a:r>
          </a:p>
          <a:p>
            <a:pPr lvl="1"/>
            <a:r>
              <a:rPr lang="en-US" dirty="0" smtClean="0"/>
              <a:t>P(topic</a:t>
            </a:r>
            <a:r>
              <a:rPr lang="en-US" baseline="-25000" dirty="0" smtClean="0"/>
              <a:t>1</a:t>
            </a:r>
            <a:r>
              <a:rPr lang="en-US" dirty="0" smtClean="0"/>
              <a:t>+|target</a:t>
            </a:r>
            <a:r>
              <a:rPr lang="en-US" baseline="-25000" dirty="0" smtClean="0"/>
              <a:t>j</a:t>
            </a:r>
            <a:r>
              <a:rPr lang="en-US" dirty="0" smtClean="0"/>
              <a:t>+)  </a:t>
            </a:r>
          </a:p>
          <a:p>
            <a:pPr lvl="1"/>
            <a:r>
              <a:rPr lang="en-US" dirty="0" smtClean="0"/>
              <a:t>P(topic</a:t>
            </a:r>
            <a:r>
              <a:rPr lang="en-US" baseline="-25000" dirty="0" smtClean="0"/>
              <a:t>1</a:t>
            </a:r>
            <a:r>
              <a:rPr lang="en-US" dirty="0" smtClean="0"/>
              <a:t>-|target</a:t>
            </a:r>
            <a:r>
              <a:rPr lang="en-US" baseline="-25000" dirty="0" smtClean="0"/>
              <a:t>j</a:t>
            </a:r>
            <a:r>
              <a:rPr lang="en-US" dirty="0" smtClean="0"/>
              <a:t>+)  </a:t>
            </a:r>
          </a:p>
          <a:p>
            <a:pPr lvl="1"/>
            <a:r>
              <a:rPr lang="en-US" dirty="0" smtClean="0"/>
              <a:t>P(topic</a:t>
            </a:r>
            <a:r>
              <a:rPr lang="en-US" baseline="-25000" dirty="0" smtClean="0"/>
              <a:t>2</a:t>
            </a:r>
            <a:r>
              <a:rPr lang="en-US" dirty="0" smtClean="0"/>
              <a:t>+|target</a:t>
            </a:r>
            <a:r>
              <a:rPr lang="en-US" baseline="-25000" dirty="0" smtClean="0"/>
              <a:t>j</a:t>
            </a:r>
            <a:r>
              <a:rPr lang="en-US" dirty="0" smtClean="0"/>
              <a:t>+)  </a:t>
            </a:r>
          </a:p>
          <a:p>
            <a:pPr lvl="1"/>
            <a:r>
              <a:rPr lang="en-US" dirty="0" smtClean="0"/>
              <a:t>P(topic</a:t>
            </a:r>
            <a:r>
              <a:rPr lang="en-US" baseline="-25000" dirty="0" smtClean="0"/>
              <a:t>2</a:t>
            </a:r>
            <a:r>
              <a:rPr lang="en-US" dirty="0" smtClean="0"/>
              <a:t>-|target</a:t>
            </a:r>
            <a:r>
              <a:rPr lang="en-US" baseline="-25000" dirty="0" smtClean="0"/>
              <a:t>j</a:t>
            </a:r>
            <a:r>
              <a:rPr lang="en-US" dirty="0" smtClean="0"/>
              <a:t>+)  </a:t>
            </a:r>
          </a:p>
          <a:p>
            <a:pPr lvl="1"/>
            <a:endParaRPr lang="en-US" dirty="0" smtClean="0"/>
          </a:p>
          <a:p>
            <a:endParaRPr lang="en-US" dirty="0"/>
          </a:p>
        </p:txBody>
      </p:sp>
      <p:sp>
        <p:nvSpPr>
          <p:cNvPr id="6" name="TextBox 5"/>
          <p:cNvSpPr txBox="1"/>
          <p:nvPr/>
        </p:nvSpPr>
        <p:spPr>
          <a:xfrm>
            <a:off x="3505200" y="3866238"/>
            <a:ext cx="2286000" cy="2031325"/>
          </a:xfrm>
          <a:prstGeom prst="rect">
            <a:avLst/>
          </a:prstGeom>
          <a:noFill/>
          <a:ln>
            <a:solidFill>
              <a:schemeClr val="bg1">
                <a:lumMod val="50000"/>
              </a:schemeClr>
            </a:solidFill>
          </a:ln>
        </p:spPr>
        <p:txBody>
          <a:bodyPr wrap="square" rtlCol="0">
            <a:spAutoFit/>
          </a:bodyPr>
          <a:lstStyle/>
          <a:p>
            <a:r>
              <a:rPr lang="en-US" dirty="0" smtClean="0"/>
              <a:t>P(iPhone+ |email+)</a:t>
            </a:r>
          </a:p>
          <a:p>
            <a:endParaRPr lang="en-US" dirty="0" smtClean="0"/>
          </a:p>
          <a:p>
            <a:r>
              <a:rPr lang="en-US" dirty="0" smtClean="0"/>
              <a:t>P(iPhone- |email+)</a:t>
            </a:r>
          </a:p>
          <a:p>
            <a:endParaRPr lang="en-US" dirty="0" smtClean="0"/>
          </a:p>
          <a:p>
            <a:r>
              <a:rPr lang="en-US" dirty="0" smtClean="0"/>
              <a:t>P(BB+ |email+)</a:t>
            </a:r>
          </a:p>
          <a:p>
            <a:endParaRPr lang="en-US" dirty="0" smtClean="0"/>
          </a:p>
          <a:p>
            <a:r>
              <a:rPr lang="en-US" dirty="0" smtClean="0"/>
              <a:t>P(BB- |email+)</a:t>
            </a:r>
          </a:p>
          <a:p>
            <a:endParaRPr lang="en-US" dirty="0"/>
          </a:p>
        </p:txBody>
      </p:sp>
      <p:sp>
        <p:nvSpPr>
          <p:cNvPr id="7" name="Slide Number Placeholder 6"/>
          <p:cNvSpPr>
            <a:spLocks noGrp="1"/>
          </p:cNvSpPr>
          <p:nvPr>
            <p:ph type="sldNum" sz="quarter" idx="15"/>
          </p:nvPr>
        </p:nvSpPr>
        <p:spPr/>
        <p:txBody>
          <a:bodyPr/>
          <a:lstStyle/>
          <a:p>
            <a:fld id="{001AEB1B-619C-E741-908C-AF8E12DD8BD8}" type="slidenum">
              <a:rPr lang="en-US" smtClean="0"/>
              <a:pPr/>
              <a:t>102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Methodology: Learning associations </a:t>
            </a:r>
            <a:br>
              <a:rPr lang="en-US" dirty="0" smtClean="0"/>
            </a:br>
            <a:endParaRPr lang="en-US" dirty="0"/>
          </a:p>
        </p:txBody>
      </p:sp>
      <p:sp>
        <p:nvSpPr>
          <p:cNvPr id="7" name="Rectangle 6"/>
          <p:cNvSpPr/>
          <p:nvPr/>
        </p:nvSpPr>
        <p:spPr>
          <a:xfrm>
            <a:off x="1981200" y="2057400"/>
            <a:ext cx="1219200" cy="1447800"/>
          </a:xfrm>
          <a:prstGeom prst="rect">
            <a:avLst/>
          </a:prstGeom>
          <a:solidFill>
            <a:srgbClr val="CCFFCC"/>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rgbClr val="636C6C"/>
                </a:solidFill>
              </a:rPr>
              <a:t>Web search engine</a:t>
            </a:r>
            <a:endParaRPr lang="en-US" dirty="0">
              <a:solidFill>
                <a:srgbClr val="636C6C"/>
              </a:solidFill>
            </a:endParaRPr>
          </a:p>
        </p:txBody>
      </p:sp>
      <p:sp>
        <p:nvSpPr>
          <p:cNvPr id="8" name="TextBox 7"/>
          <p:cNvSpPr txBox="1"/>
          <p:nvPr/>
        </p:nvSpPr>
        <p:spPr>
          <a:xfrm>
            <a:off x="228600" y="2286000"/>
            <a:ext cx="1593471" cy="1077218"/>
          </a:xfrm>
          <a:prstGeom prst="rect">
            <a:avLst/>
          </a:prstGeom>
          <a:noFill/>
        </p:spPr>
        <p:txBody>
          <a:bodyPr wrap="none" rtlCol="0">
            <a:spAutoFit/>
          </a:bodyPr>
          <a:lstStyle/>
          <a:p>
            <a:r>
              <a:rPr lang="en-US" sz="1600" dirty="0" smtClean="0"/>
              <a:t>Debate title</a:t>
            </a:r>
          </a:p>
          <a:p>
            <a:endParaRPr lang="en-US" sz="1600" dirty="0" smtClean="0"/>
          </a:p>
          <a:p>
            <a:r>
              <a:rPr lang="en-US" sz="1600" dirty="0" smtClean="0"/>
              <a:t>Topic</a:t>
            </a:r>
            <a:r>
              <a:rPr lang="en-US" sz="1600" baseline="-25000" dirty="0" smtClean="0"/>
              <a:t>1 </a:t>
            </a:r>
            <a:r>
              <a:rPr lang="en-US" sz="1600" dirty="0" smtClean="0"/>
              <a:t>= iPhone</a:t>
            </a:r>
            <a:endParaRPr lang="en-US" sz="1600" baseline="-25000" dirty="0" smtClean="0"/>
          </a:p>
          <a:p>
            <a:r>
              <a:rPr lang="en-US" sz="1600" dirty="0" smtClean="0"/>
              <a:t>Topic</a:t>
            </a:r>
            <a:r>
              <a:rPr lang="en-US" sz="1600" baseline="-25000" dirty="0" smtClean="0"/>
              <a:t>2 </a:t>
            </a:r>
            <a:r>
              <a:rPr lang="en-US" sz="1600" dirty="0" smtClean="0"/>
              <a:t>= BB</a:t>
            </a:r>
            <a:endParaRPr lang="en-US" sz="1600" baseline="-25000" dirty="0"/>
          </a:p>
        </p:txBody>
      </p:sp>
      <p:sp>
        <p:nvSpPr>
          <p:cNvPr id="9" name="TextBox 8"/>
          <p:cNvSpPr txBox="1"/>
          <p:nvPr/>
        </p:nvSpPr>
        <p:spPr>
          <a:xfrm>
            <a:off x="3733800" y="2362200"/>
            <a:ext cx="1676400" cy="830997"/>
          </a:xfrm>
          <a:prstGeom prst="rect">
            <a:avLst/>
          </a:prstGeom>
          <a:noFill/>
          <a:ln>
            <a:solidFill>
              <a:schemeClr val="bg1">
                <a:lumMod val="50000"/>
              </a:schemeClr>
            </a:solidFill>
          </a:ln>
        </p:spPr>
        <p:txBody>
          <a:bodyPr wrap="square" rtlCol="0">
            <a:spAutoFit/>
          </a:bodyPr>
          <a:lstStyle/>
          <a:p>
            <a:r>
              <a:rPr lang="en-US" sz="1600" dirty="0" smtClean="0"/>
              <a:t>Weblogs containing both topics</a:t>
            </a:r>
            <a:endParaRPr lang="en-US" sz="1600" dirty="0"/>
          </a:p>
        </p:txBody>
      </p:sp>
      <p:sp>
        <p:nvSpPr>
          <p:cNvPr id="10" name="Rectangle 9"/>
          <p:cNvSpPr/>
          <p:nvPr/>
        </p:nvSpPr>
        <p:spPr>
          <a:xfrm>
            <a:off x="5791200" y="2057400"/>
            <a:ext cx="533400" cy="1447800"/>
          </a:xfrm>
          <a:prstGeom prst="rect">
            <a:avLst/>
          </a:prstGeom>
          <a:solidFill>
            <a:srgbClr val="CCFFCC"/>
          </a:solidFill>
        </p:spPr>
        <p:style>
          <a:lnRef idx="1">
            <a:schemeClr val="accent2"/>
          </a:lnRef>
          <a:fillRef idx="3">
            <a:schemeClr val="accent2"/>
          </a:fillRef>
          <a:effectRef idx="2">
            <a:schemeClr val="accent2"/>
          </a:effectRef>
          <a:fontRef idx="minor">
            <a:schemeClr val="lt1"/>
          </a:fontRef>
        </p:style>
        <p:txBody>
          <a:bodyPr vert="vert270" rtlCol="0" anchor="ctr"/>
          <a:lstStyle/>
          <a:p>
            <a:pPr algn="ctr"/>
            <a:r>
              <a:rPr lang="en-US" dirty="0" smtClean="0">
                <a:solidFill>
                  <a:srgbClr val="636C6C"/>
                </a:solidFill>
              </a:rPr>
              <a:t>Parser</a:t>
            </a:r>
            <a:endParaRPr lang="en-US" dirty="0">
              <a:solidFill>
                <a:srgbClr val="636C6C"/>
              </a:solidFill>
            </a:endParaRPr>
          </a:p>
        </p:txBody>
      </p:sp>
      <p:sp>
        <p:nvSpPr>
          <p:cNvPr id="11" name="TextBox 10"/>
          <p:cNvSpPr txBox="1"/>
          <p:nvPr/>
        </p:nvSpPr>
        <p:spPr>
          <a:xfrm>
            <a:off x="6781800" y="2488912"/>
            <a:ext cx="1676400" cy="584776"/>
          </a:xfrm>
          <a:prstGeom prst="rect">
            <a:avLst/>
          </a:prstGeom>
          <a:noFill/>
          <a:ln>
            <a:solidFill>
              <a:schemeClr val="bg1">
                <a:lumMod val="50000"/>
              </a:schemeClr>
            </a:solidFill>
          </a:ln>
        </p:spPr>
        <p:txBody>
          <a:bodyPr wrap="square" rtlCol="0">
            <a:spAutoFit/>
          </a:bodyPr>
          <a:lstStyle/>
          <a:p>
            <a:r>
              <a:rPr lang="en-US" sz="1600" dirty="0" smtClean="0"/>
              <a:t>Parsed web documents</a:t>
            </a:r>
            <a:endParaRPr lang="en-US" sz="1600" dirty="0"/>
          </a:p>
        </p:txBody>
      </p:sp>
      <p:sp>
        <p:nvSpPr>
          <p:cNvPr id="12" name="Rectangle 11"/>
          <p:cNvSpPr/>
          <p:nvPr/>
        </p:nvSpPr>
        <p:spPr>
          <a:xfrm>
            <a:off x="2190553" y="4152901"/>
            <a:ext cx="1219200" cy="1447800"/>
          </a:xfrm>
          <a:prstGeom prst="rect">
            <a:avLst/>
          </a:prstGeom>
          <a:solidFill>
            <a:srgbClr val="CCFFCC"/>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rgbClr val="636C6C"/>
                </a:solidFill>
              </a:rPr>
              <a:t>Opinion-target pairing</a:t>
            </a:r>
            <a:endParaRPr lang="en-US" dirty="0">
              <a:solidFill>
                <a:srgbClr val="636C6C"/>
              </a:solidFill>
            </a:endParaRPr>
          </a:p>
        </p:txBody>
      </p:sp>
      <p:sp>
        <p:nvSpPr>
          <p:cNvPr id="13" name="Rectangle 12"/>
          <p:cNvSpPr/>
          <p:nvPr/>
        </p:nvSpPr>
        <p:spPr>
          <a:xfrm>
            <a:off x="201706" y="3810000"/>
            <a:ext cx="1239838" cy="533400"/>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rgbClr val="636C6C"/>
                </a:solidFill>
              </a:rPr>
              <a:t>Lexicon</a:t>
            </a:r>
            <a:endParaRPr lang="en-US" sz="1600" dirty="0">
              <a:solidFill>
                <a:srgbClr val="636C6C"/>
              </a:solidFill>
            </a:endParaRPr>
          </a:p>
        </p:txBody>
      </p:sp>
      <p:sp>
        <p:nvSpPr>
          <p:cNvPr id="14" name="Rectangle 13"/>
          <p:cNvSpPr/>
          <p:nvPr/>
        </p:nvSpPr>
        <p:spPr>
          <a:xfrm>
            <a:off x="304800" y="5486400"/>
            <a:ext cx="1239838" cy="533400"/>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rgbClr val="636C6C"/>
                </a:solidFill>
              </a:rPr>
              <a:t>Syntactic Rules</a:t>
            </a:r>
            <a:endParaRPr lang="en-US" sz="1600" dirty="0">
              <a:solidFill>
                <a:srgbClr val="636C6C"/>
              </a:solidFill>
            </a:endParaRPr>
          </a:p>
        </p:txBody>
      </p:sp>
      <p:sp>
        <p:nvSpPr>
          <p:cNvPr id="15" name="TextBox 14"/>
          <p:cNvSpPr txBox="1"/>
          <p:nvPr/>
        </p:nvSpPr>
        <p:spPr>
          <a:xfrm>
            <a:off x="3581400" y="4584413"/>
            <a:ext cx="1676400" cy="584776"/>
          </a:xfrm>
          <a:prstGeom prst="rect">
            <a:avLst/>
          </a:prstGeom>
          <a:noFill/>
          <a:ln>
            <a:solidFill>
              <a:schemeClr val="bg1">
                <a:lumMod val="50000"/>
              </a:schemeClr>
            </a:solidFill>
          </a:ln>
        </p:spPr>
        <p:txBody>
          <a:bodyPr wrap="square" rtlCol="0">
            <a:spAutoFit/>
          </a:bodyPr>
          <a:lstStyle/>
          <a:p>
            <a:r>
              <a:rPr lang="en-US" sz="1600" dirty="0" smtClean="0"/>
              <a:t>I like email = </a:t>
            </a:r>
          </a:p>
          <a:p>
            <a:r>
              <a:rPr lang="en-US" sz="1600" dirty="0" smtClean="0"/>
              <a:t>email+</a:t>
            </a:r>
          </a:p>
          <a:p>
            <a:endParaRPr lang="en-US" sz="1600" dirty="0"/>
          </a:p>
        </p:txBody>
      </p:sp>
      <p:sp>
        <p:nvSpPr>
          <p:cNvPr id="16" name="Rectangle 15"/>
          <p:cNvSpPr/>
          <p:nvPr/>
        </p:nvSpPr>
        <p:spPr>
          <a:xfrm>
            <a:off x="5486400" y="4154489"/>
            <a:ext cx="1219200" cy="1447800"/>
          </a:xfrm>
          <a:prstGeom prst="rect">
            <a:avLst/>
          </a:prstGeom>
          <a:solidFill>
            <a:srgbClr val="CCFFCC"/>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rgbClr val="636C6C"/>
                </a:solidFill>
              </a:rPr>
              <a:t>Associations with topic-polarity</a:t>
            </a:r>
            <a:endParaRPr lang="en-US" dirty="0">
              <a:solidFill>
                <a:srgbClr val="636C6C"/>
              </a:solidFill>
            </a:endParaRPr>
          </a:p>
        </p:txBody>
      </p:sp>
      <p:sp>
        <p:nvSpPr>
          <p:cNvPr id="17" name="TextBox 16"/>
          <p:cNvSpPr txBox="1"/>
          <p:nvPr/>
        </p:nvSpPr>
        <p:spPr>
          <a:xfrm>
            <a:off x="6858000" y="3810000"/>
            <a:ext cx="2286000" cy="2031325"/>
          </a:xfrm>
          <a:prstGeom prst="rect">
            <a:avLst/>
          </a:prstGeom>
          <a:noFill/>
          <a:ln>
            <a:solidFill>
              <a:schemeClr val="bg1">
                <a:lumMod val="50000"/>
              </a:schemeClr>
            </a:solidFill>
          </a:ln>
        </p:spPr>
        <p:txBody>
          <a:bodyPr wrap="square" rtlCol="0">
            <a:spAutoFit/>
          </a:bodyPr>
          <a:lstStyle/>
          <a:p>
            <a:r>
              <a:rPr lang="en-US" dirty="0" smtClean="0"/>
              <a:t>P(iPhone- |email+)</a:t>
            </a:r>
          </a:p>
          <a:p>
            <a:endParaRPr lang="en-US" dirty="0" smtClean="0"/>
          </a:p>
          <a:p>
            <a:r>
              <a:rPr lang="en-US" dirty="0" smtClean="0"/>
              <a:t>P(BB- |email+)</a:t>
            </a:r>
          </a:p>
          <a:p>
            <a:endParaRPr lang="en-US" dirty="0" smtClean="0"/>
          </a:p>
          <a:p>
            <a:r>
              <a:rPr lang="en-US" dirty="0" smtClean="0"/>
              <a:t>P(iPhone+ |email+)</a:t>
            </a:r>
          </a:p>
          <a:p>
            <a:endParaRPr lang="en-US" dirty="0" smtClean="0"/>
          </a:p>
          <a:p>
            <a:r>
              <a:rPr lang="en-US" dirty="0" smtClean="0"/>
              <a:t>P(BB+ |email+)</a:t>
            </a:r>
          </a:p>
          <a:p>
            <a:endParaRPr lang="en-US" dirty="0"/>
          </a:p>
        </p:txBody>
      </p:sp>
      <p:cxnSp>
        <p:nvCxnSpPr>
          <p:cNvPr id="19" name="Straight Arrow Connector 18"/>
          <p:cNvCxnSpPr>
            <a:stCxn id="8" idx="3"/>
            <a:endCxn id="7" idx="1"/>
          </p:cNvCxnSpPr>
          <p:nvPr/>
        </p:nvCxnSpPr>
        <p:spPr>
          <a:xfrm flipV="1">
            <a:off x="1822071" y="2781300"/>
            <a:ext cx="159129" cy="433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7" idx="3"/>
            <a:endCxn id="9" idx="1"/>
          </p:cNvCxnSpPr>
          <p:nvPr/>
        </p:nvCxnSpPr>
        <p:spPr>
          <a:xfrm flipV="1">
            <a:off x="3200400" y="2777699"/>
            <a:ext cx="533400" cy="36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9" idx="3"/>
            <a:endCxn id="10" idx="1"/>
          </p:cNvCxnSpPr>
          <p:nvPr/>
        </p:nvCxnSpPr>
        <p:spPr>
          <a:xfrm>
            <a:off x="5410200" y="2777699"/>
            <a:ext cx="381000" cy="36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10" idx="3"/>
            <a:endCxn id="11" idx="1"/>
          </p:cNvCxnSpPr>
          <p:nvPr/>
        </p:nvCxnSpPr>
        <p:spPr>
          <a:xfrm>
            <a:off x="6324600" y="27813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11" idx="2"/>
            <a:endCxn id="12" idx="0"/>
          </p:cNvCxnSpPr>
          <p:nvPr/>
        </p:nvCxnSpPr>
        <p:spPr>
          <a:xfrm rot="5400000">
            <a:off x="4670471" y="1203371"/>
            <a:ext cx="1079213" cy="4819847"/>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5" name="Elbow Connector 34"/>
          <p:cNvCxnSpPr>
            <a:stCxn id="13" idx="3"/>
            <a:endCxn id="12" idx="1"/>
          </p:cNvCxnSpPr>
          <p:nvPr/>
        </p:nvCxnSpPr>
        <p:spPr>
          <a:xfrm>
            <a:off x="1441544" y="4076700"/>
            <a:ext cx="749009" cy="800101"/>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 name="Elbow Connector 38"/>
          <p:cNvCxnSpPr>
            <a:stCxn id="14" idx="3"/>
            <a:endCxn id="12" idx="1"/>
          </p:cNvCxnSpPr>
          <p:nvPr/>
        </p:nvCxnSpPr>
        <p:spPr>
          <a:xfrm flipV="1">
            <a:off x="1544638" y="4876801"/>
            <a:ext cx="645915" cy="876299"/>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201706" y="4444424"/>
            <a:ext cx="1239838" cy="584776"/>
          </a:xfrm>
          <a:prstGeom prst="rect">
            <a:avLst/>
          </a:prstGeom>
          <a:noFill/>
          <a:ln>
            <a:solidFill>
              <a:schemeClr val="bg1">
                <a:lumMod val="50000"/>
              </a:schemeClr>
            </a:solidFill>
          </a:ln>
        </p:spPr>
        <p:txBody>
          <a:bodyPr wrap="square" rtlCol="0">
            <a:spAutoFit/>
          </a:bodyPr>
          <a:lstStyle/>
          <a:p>
            <a:r>
              <a:rPr lang="en-US" sz="1600" dirty="0" smtClean="0"/>
              <a:t>like = +</a:t>
            </a:r>
          </a:p>
          <a:p>
            <a:r>
              <a:rPr lang="en-US" sz="1600" dirty="0" smtClean="0"/>
              <a:t>hate = -</a:t>
            </a:r>
          </a:p>
          <a:p>
            <a:endParaRPr lang="en-US" sz="1600" dirty="0"/>
          </a:p>
        </p:txBody>
      </p:sp>
      <p:cxnSp>
        <p:nvCxnSpPr>
          <p:cNvPr id="42" name="Straight Arrow Connector 41"/>
          <p:cNvCxnSpPr>
            <a:stCxn id="12" idx="3"/>
            <a:endCxn id="15" idx="1"/>
          </p:cNvCxnSpPr>
          <p:nvPr/>
        </p:nvCxnSpPr>
        <p:spPr>
          <a:xfrm>
            <a:off x="3409753" y="4876801"/>
            <a:ext cx="171647"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stCxn id="15" idx="3"/>
            <a:endCxn id="16" idx="1"/>
          </p:cNvCxnSpPr>
          <p:nvPr/>
        </p:nvCxnSpPr>
        <p:spPr>
          <a:xfrm>
            <a:off x="5257800" y="4876801"/>
            <a:ext cx="228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stCxn id="16" idx="3"/>
            <a:endCxn id="17" idx="1"/>
          </p:cNvCxnSpPr>
          <p:nvPr/>
        </p:nvCxnSpPr>
        <p:spPr>
          <a:xfrm flipV="1">
            <a:off x="6705600" y="4825663"/>
            <a:ext cx="152400" cy="527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Slide Number Placeholder 26"/>
          <p:cNvSpPr>
            <a:spLocks noGrp="1"/>
          </p:cNvSpPr>
          <p:nvPr>
            <p:ph type="sldNum" sz="quarter" idx="15"/>
          </p:nvPr>
        </p:nvSpPr>
        <p:spPr/>
        <p:txBody>
          <a:bodyPr/>
          <a:lstStyle/>
          <a:p>
            <a:fld id="{001AEB1B-619C-E741-908C-AF8E12DD8BD8}" type="slidenum">
              <a:rPr lang="en-US" smtClean="0"/>
              <a:pPr/>
              <a:t>103</a:t>
            </a:fld>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6858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Blackberry+</a:t>
            </a:r>
            <a:endParaRPr lang="en-US" sz="2400" dirty="0">
              <a:solidFill>
                <a:schemeClr val="tx1"/>
              </a:solidFill>
            </a:endParaRPr>
          </a:p>
        </p:txBody>
      </p:sp>
      <p:sp>
        <p:nvSpPr>
          <p:cNvPr id="5" name="Rectangle 4"/>
          <p:cNvSpPr/>
          <p:nvPr/>
        </p:nvSpPr>
        <p:spPr>
          <a:xfrm>
            <a:off x="54102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Blackberry-</a:t>
            </a:r>
            <a:endParaRPr lang="en-US" sz="2400" dirty="0">
              <a:solidFill>
                <a:schemeClr val="tx1"/>
              </a:solidFill>
            </a:endParaRPr>
          </a:p>
        </p:txBody>
      </p:sp>
      <p:sp>
        <p:nvSpPr>
          <p:cNvPr id="6" name="Rectangle 5"/>
          <p:cNvSpPr/>
          <p:nvPr/>
        </p:nvSpPr>
        <p:spPr>
          <a:xfrm>
            <a:off x="7620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iPhone-</a:t>
            </a:r>
            <a:endParaRPr lang="en-US" sz="2400" dirty="0">
              <a:solidFill>
                <a:schemeClr val="tx1"/>
              </a:solidFill>
            </a:endParaRPr>
          </a:p>
        </p:txBody>
      </p:sp>
      <p:sp>
        <p:nvSpPr>
          <p:cNvPr id="7" name="Rectangle 6"/>
          <p:cNvSpPr/>
          <p:nvPr/>
        </p:nvSpPr>
        <p:spPr>
          <a:xfrm>
            <a:off x="54102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iPhone+</a:t>
            </a:r>
            <a:endParaRPr lang="en-US" sz="2400" dirty="0">
              <a:solidFill>
                <a:schemeClr val="tx1"/>
              </a:solidFill>
            </a:endParaRPr>
          </a:p>
        </p:txBody>
      </p:sp>
      <p:sp>
        <p:nvSpPr>
          <p:cNvPr id="8" name="Rectangle 7"/>
          <p:cNvSpPr/>
          <p:nvPr/>
        </p:nvSpPr>
        <p:spPr>
          <a:xfrm>
            <a:off x="2971800" y="28956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Keyboard+</a:t>
            </a:r>
            <a:endParaRPr lang="en-US" sz="2400" dirty="0">
              <a:solidFill>
                <a:schemeClr val="tx1"/>
              </a:solidFill>
            </a:endParaRPr>
          </a:p>
        </p:txBody>
      </p:sp>
      <p:cxnSp>
        <p:nvCxnSpPr>
          <p:cNvPr id="25" name="Shape 24"/>
          <p:cNvCxnSpPr>
            <a:stCxn id="8" idx="2"/>
            <a:endCxn id="5" idx="1"/>
          </p:cNvCxnSpPr>
          <p:nvPr/>
        </p:nvCxnSpPr>
        <p:spPr>
          <a:xfrm rot="16200000" flipH="1">
            <a:off x="4286250" y="3905250"/>
            <a:ext cx="1219200" cy="1028700"/>
          </a:xfrm>
          <a:prstGeom prst="bentConnector2">
            <a:avLst/>
          </a:prstGeom>
          <a:ln w="28448"/>
        </p:spPr>
        <p:style>
          <a:lnRef idx="2">
            <a:schemeClr val="accent1"/>
          </a:lnRef>
          <a:fillRef idx="0">
            <a:schemeClr val="accent1"/>
          </a:fillRef>
          <a:effectRef idx="1">
            <a:schemeClr val="accent1"/>
          </a:effectRef>
          <a:fontRef idx="minor">
            <a:schemeClr val="tx1"/>
          </a:fontRef>
        </p:style>
      </p:cxnSp>
      <p:cxnSp>
        <p:nvCxnSpPr>
          <p:cNvPr id="29" name="Shape 28"/>
          <p:cNvCxnSpPr>
            <a:stCxn id="8" idx="1"/>
            <a:endCxn id="6" idx="0"/>
          </p:cNvCxnSpPr>
          <p:nvPr/>
        </p:nvCxnSpPr>
        <p:spPr>
          <a:xfrm rot="10800000" flipV="1">
            <a:off x="2171700" y="3352800"/>
            <a:ext cx="800100" cy="1219200"/>
          </a:xfrm>
          <a:prstGeom prst="bentConnector2">
            <a:avLst/>
          </a:prstGeom>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4" idx="2"/>
            <a:endCxn id="8" idx="0"/>
          </p:cNvCxnSpPr>
          <p:nvPr/>
        </p:nvCxnSpPr>
        <p:spPr>
          <a:xfrm rot="16200000" flipH="1">
            <a:off x="2971800" y="1485900"/>
            <a:ext cx="533400" cy="2286000"/>
          </a:xfrm>
          <a:prstGeom prst="bentConnector3">
            <a:avLst>
              <a:gd name="adj1" fmla="val 50000"/>
            </a:avLst>
          </a:prstGeom>
          <a:ln w="27305"/>
        </p:spPr>
        <p:style>
          <a:lnRef idx="2">
            <a:schemeClr val="accent1"/>
          </a:lnRef>
          <a:fillRef idx="0">
            <a:schemeClr val="accent1"/>
          </a:fillRef>
          <a:effectRef idx="1">
            <a:schemeClr val="accent1"/>
          </a:effectRef>
          <a:fontRef idx="minor">
            <a:schemeClr val="tx1"/>
          </a:fontRef>
        </p:style>
      </p:cxnSp>
      <p:cxnSp>
        <p:nvCxnSpPr>
          <p:cNvPr id="33" name="Shape 32"/>
          <p:cNvCxnSpPr>
            <a:stCxn id="8" idx="3"/>
            <a:endCxn id="7" idx="2"/>
          </p:cNvCxnSpPr>
          <p:nvPr/>
        </p:nvCxnSpPr>
        <p:spPr>
          <a:xfrm flipV="1">
            <a:off x="5791200" y="2362200"/>
            <a:ext cx="1028700" cy="990600"/>
          </a:xfrm>
          <a:prstGeom prst="bentConnector2">
            <a:avLst/>
          </a:prstGeom>
          <a:ln w="27686"/>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3505200" y="2177534"/>
            <a:ext cx="633933" cy="369332"/>
          </a:xfrm>
          <a:prstGeom prst="rect">
            <a:avLst/>
          </a:prstGeom>
          <a:ln>
            <a:noFill/>
          </a:ln>
        </p:spPr>
        <p:style>
          <a:lnRef idx="2">
            <a:schemeClr val="accent3"/>
          </a:lnRef>
          <a:fillRef idx="1">
            <a:schemeClr val="lt1"/>
          </a:fillRef>
          <a:effectRef idx="0">
            <a:schemeClr val="accent3"/>
          </a:effectRef>
          <a:fontRef idx="minor">
            <a:schemeClr val="dk1"/>
          </a:fontRef>
        </p:style>
        <p:txBody>
          <a:bodyPr wrap="none" rtlCol="0">
            <a:spAutoFit/>
          </a:bodyPr>
          <a:lstStyle/>
          <a:p>
            <a:r>
              <a:rPr lang="en-US" dirty="0" smtClean="0">
                <a:solidFill>
                  <a:srgbClr val="C931E7"/>
                </a:solidFill>
              </a:rPr>
              <a:t>0.72</a:t>
            </a:r>
            <a:endParaRPr lang="en-US" dirty="0">
              <a:solidFill>
                <a:srgbClr val="C931E7"/>
              </a:solidFill>
            </a:endParaRPr>
          </a:p>
        </p:txBody>
      </p:sp>
      <p:sp>
        <p:nvSpPr>
          <p:cNvPr id="35" name="TextBox 34"/>
          <p:cNvSpPr txBox="1"/>
          <p:nvPr/>
        </p:nvSpPr>
        <p:spPr>
          <a:xfrm>
            <a:off x="1295400" y="4191000"/>
            <a:ext cx="476926" cy="369332"/>
          </a:xfrm>
          <a:prstGeom prst="rect">
            <a:avLst/>
          </a:prstGeom>
          <a:noFill/>
        </p:spPr>
        <p:txBody>
          <a:bodyPr wrap="none" rtlCol="0">
            <a:spAutoFit/>
          </a:bodyPr>
          <a:lstStyle/>
          <a:p>
            <a:r>
              <a:rPr lang="en-US" dirty="0" smtClean="0"/>
              <a:t>0.0</a:t>
            </a:r>
            <a:endParaRPr lang="en-US" dirty="0"/>
          </a:p>
        </p:txBody>
      </p:sp>
      <p:sp>
        <p:nvSpPr>
          <p:cNvPr id="36" name="TextBox 35"/>
          <p:cNvSpPr txBox="1"/>
          <p:nvPr/>
        </p:nvSpPr>
        <p:spPr>
          <a:xfrm>
            <a:off x="4381500" y="5257800"/>
            <a:ext cx="633933" cy="369332"/>
          </a:xfrm>
          <a:prstGeom prst="rect">
            <a:avLst/>
          </a:prstGeom>
          <a:noFill/>
        </p:spPr>
        <p:txBody>
          <a:bodyPr wrap="none" rtlCol="0">
            <a:spAutoFit/>
          </a:bodyPr>
          <a:lstStyle/>
          <a:p>
            <a:r>
              <a:rPr lang="en-US" dirty="0" smtClean="0"/>
              <a:t>0.16</a:t>
            </a:r>
            <a:endParaRPr lang="en-US" dirty="0"/>
          </a:p>
        </p:txBody>
      </p:sp>
      <p:sp>
        <p:nvSpPr>
          <p:cNvPr id="37" name="TextBox 36"/>
          <p:cNvSpPr txBox="1"/>
          <p:nvPr/>
        </p:nvSpPr>
        <p:spPr>
          <a:xfrm>
            <a:off x="6819900" y="3352800"/>
            <a:ext cx="633933" cy="369332"/>
          </a:xfrm>
          <a:prstGeom prst="rect">
            <a:avLst/>
          </a:prstGeom>
          <a:noFill/>
        </p:spPr>
        <p:txBody>
          <a:bodyPr wrap="none" rtlCol="0">
            <a:spAutoFit/>
          </a:bodyPr>
          <a:lstStyle/>
          <a:p>
            <a:r>
              <a:rPr lang="en-US" dirty="0" smtClean="0"/>
              <a:t>0.12</a:t>
            </a:r>
            <a:endParaRPr lang="en-US" dirty="0"/>
          </a:p>
        </p:txBody>
      </p:sp>
      <p:sp>
        <p:nvSpPr>
          <p:cNvPr id="15"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lvl="0" defTabSz="914400">
              <a:spcBef>
                <a:spcPct val="0"/>
              </a:spcBef>
              <a:defRPr/>
            </a:pPr>
            <a:r>
              <a:rPr lang="en-US" sz="3200" dirty="0" smtClean="0">
                <a:solidFill>
                  <a:schemeClr val="accent1"/>
                </a:solidFill>
              </a:rPr>
              <a:t>Associations learnt from web data</a:t>
            </a:r>
            <a:endParaRPr lang="en-US" sz="3200" dirty="0">
              <a:solidFill>
                <a:schemeClr val="accent1"/>
              </a:solidFill>
            </a:endParaRPr>
          </a:p>
        </p:txBody>
      </p:sp>
      <p:sp>
        <p:nvSpPr>
          <p:cNvPr id="17" name="Slide Number Placeholder 16"/>
          <p:cNvSpPr>
            <a:spLocks noGrp="1"/>
          </p:cNvSpPr>
          <p:nvPr>
            <p:ph type="sldNum" sz="quarter" idx="12"/>
          </p:nvPr>
        </p:nvSpPr>
        <p:spPr/>
        <p:txBody>
          <a:bodyPr/>
          <a:lstStyle/>
          <a:p>
            <a:fld id="{001AEB1B-619C-E741-908C-AF8E12DD8BD8}" type="slidenum">
              <a:rPr lang="en-US" smtClean="0"/>
              <a:pPr/>
              <a:t>104</a:t>
            </a:fld>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6858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Blackberry+</a:t>
            </a:r>
            <a:endParaRPr lang="en-US" sz="2400" dirty="0">
              <a:solidFill>
                <a:schemeClr val="tx1"/>
              </a:solidFill>
            </a:endParaRPr>
          </a:p>
        </p:txBody>
      </p:sp>
      <p:sp>
        <p:nvSpPr>
          <p:cNvPr id="5" name="Rectangle 4"/>
          <p:cNvSpPr/>
          <p:nvPr/>
        </p:nvSpPr>
        <p:spPr>
          <a:xfrm>
            <a:off x="54102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Blackberry-</a:t>
            </a:r>
            <a:endParaRPr lang="en-US" sz="2400" dirty="0">
              <a:solidFill>
                <a:schemeClr val="tx1"/>
              </a:solidFill>
            </a:endParaRPr>
          </a:p>
        </p:txBody>
      </p:sp>
      <p:sp>
        <p:nvSpPr>
          <p:cNvPr id="6" name="Rectangle 5"/>
          <p:cNvSpPr/>
          <p:nvPr/>
        </p:nvSpPr>
        <p:spPr>
          <a:xfrm>
            <a:off x="7620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iPhone-</a:t>
            </a:r>
            <a:endParaRPr lang="en-US" sz="2400" dirty="0">
              <a:solidFill>
                <a:schemeClr val="tx1"/>
              </a:solidFill>
            </a:endParaRPr>
          </a:p>
        </p:txBody>
      </p:sp>
      <p:sp>
        <p:nvSpPr>
          <p:cNvPr id="7" name="Rectangle 6"/>
          <p:cNvSpPr/>
          <p:nvPr/>
        </p:nvSpPr>
        <p:spPr>
          <a:xfrm>
            <a:off x="54102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iPhone+</a:t>
            </a:r>
            <a:endParaRPr lang="en-US" sz="2400" dirty="0">
              <a:solidFill>
                <a:schemeClr val="tx1"/>
              </a:solidFill>
            </a:endParaRPr>
          </a:p>
        </p:txBody>
      </p:sp>
      <p:sp>
        <p:nvSpPr>
          <p:cNvPr id="8" name="Rectangle 7"/>
          <p:cNvSpPr/>
          <p:nvPr/>
        </p:nvSpPr>
        <p:spPr>
          <a:xfrm>
            <a:off x="2971800" y="28956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Keyboard-</a:t>
            </a:r>
            <a:endParaRPr lang="en-US" sz="2400" dirty="0">
              <a:solidFill>
                <a:schemeClr val="tx1"/>
              </a:solidFill>
            </a:endParaRPr>
          </a:p>
        </p:txBody>
      </p:sp>
      <p:cxnSp>
        <p:nvCxnSpPr>
          <p:cNvPr id="25" name="Shape 24"/>
          <p:cNvCxnSpPr>
            <a:stCxn id="8" idx="2"/>
            <a:endCxn id="5" idx="1"/>
          </p:cNvCxnSpPr>
          <p:nvPr/>
        </p:nvCxnSpPr>
        <p:spPr>
          <a:xfrm rot="16200000" flipH="1">
            <a:off x="4286250" y="3905250"/>
            <a:ext cx="1219200" cy="1028700"/>
          </a:xfrm>
          <a:prstGeom prst="bentConnector2">
            <a:avLst/>
          </a:prstGeom>
          <a:ln w="25400"/>
        </p:spPr>
        <p:style>
          <a:lnRef idx="2">
            <a:schemeClr val="accent1"/>
          </a:lnRef>
          <a:fillRef idx="0">
            <a:schemeClr val="accent1"/>
          </a:fillRef>
          <a:effectRef idx="1">
            <a:schemeClr val="accent1"/>
          </a:effectRef>
          <a:fontRef idx="minor">
            <a:schemeClr val="tx1"/>
          </a:fontRef>
        </p:style>
      </p:cxnSp>
      <p:cxnSp>
        <p:nvCxnSpPr>
          <p:cNvPr id="29" name="Shape 28"/>
          <p:cNvCxnSpPr>
            <a:stCxn id="8" idx="1"/>
            <a:endCxn id="6" idx="0"/>
          </p:cNvCxnSpPr>
          <p:nvPr/>
        </p:nvCxnSpPr>
        <p:spPr>
          <a:xfrm rot="10800000" flipV="1">
            <a:off x="2171700" y="3352800"/>
            <a:ext cx="800100" cy="1219200"/>
          </a:xfrm>
          <a:prstGeom prst="bentConnector2">
            <a:avLst/>
          </a:prstGeom>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4" idx="2"/>
            <a:endCxn id="8" idx="0"/>
          </p:cNvCxnSpPr>
          <p:nvPr/>
        </p:nvCxnSpPr>
        <p:spPr>
          <a:xfrm rot="16200000" flipH="1">
            <a:off x="2971800" y="1485900"/>
            <a:ext cx="533400" cy="2286000"/>
          </a:xfrm>
          <a:prstGeom prst="bentConnector3">
            <a:avLst>
              <a:gd name="adj1" fmla="val 50000"/>
            </a:avLst>
          </a:prstGeom>
          <a:ln w="25400"/>
        </p:spPr>
        <p:style>
          <a:lnRef idx="2">
            <a:schemeClr val="accent1"/>
          </a:lnRef>
          <a:fillRef idx="0">
            <a:schemeClr val="accent1"/>
          </a:fillRef>
          <a:effectRef idx="1">
            <a:schemeClr val="accent1"/>
          </a:effectRef>
          <a:fontRef idx="minor">
            <a:schemeClr val="tx1"/>
          </a:fontRef>
        </p:style>
      </p:cxnSp>
      <p:cxnSp>
        <p:nvCxnSpPr>
          <p:cNvPr id="33" name="Shape 32"/>
          <p:cNvCxnSpPr>
            <a:stCxn id="8" idx="3"/>
            <a:endCxn id="7" idx="2"/>
          </p:cNvCxnSpPr>
          <p:nvPr/>
        </p:nvCxnSpPr>
        <p:spPr>
          <a:xfrm flipV="1">
            <a:off x="5791200" y="2362200"/>
            <a:ext cx="1028700" cy="990600"/>
          </a:xfrm>
          <a:prstGeom prst="bentConnector2">
            <a:avLst/>
          </a:prstGeom>
          <a:ln w="25400"/>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819900" y="3124200"/>
            <a:ext cx="593920" cy="369332"/>
          </a:xfrm>
          <a:prstGeom prst="rect">
            <a:avLst/>
          </a:prstGeom>
          <a:noFill/>
        </p:spPr>
        <p:txBody>
          <a:bodyPr wrap="none" rtlCol="0">
            <a:spAutoFit/>
          </a:bodyPr>
          <a:lstStyle/>
          <a:p>
            <a:r>
              <a:rPr lang="en-US" dirty="0" smtClean="0"/>
              <a:t>0.25</a:t>
            </a:r>
            <a:endParaRPr lang="en-US" dirty="0"/>
          </a:p>
        </p:txBody>
      </p:sp>
      <p:sp>
        <p:nvSpPr>
          <p:cNvPr id="12" name="TextBox 11"/>
          <p:cNvSpPr txBox="1"/>
          <p:nvPr/>
        </p:nvSpPr>
        <p:spPr>
          <a:xfrm>
            <a:off x="4648200" y="5117068"/>
            <a:ext cx="593920" cy="369332"/>
          </a:xfrm>
          <a:prstGeom prst="rect">
            <a:avLst/>
          </a:prstGeom>
          <a:noFill/>
        </p:spPr>
        <p:txBody>
          <a:bodyPr wrap="none" rtlCol="0">
            <a:spAutoFit/>
          </a:bodyPr>
          <a:lstStyle/>
          <a:p>
            <a:r>
              <a:rPr lang="en-US" dirty="0" smtClean="0"/>
              <a:t>0.25</a:t>
            </a:r>
          </a:p>
          <a:p>
            <a:endParaRPr lang="en-US" dirty="0"/>
          </a:p>
        </p:txBody>
      </p:sp>
      <p:sp>
        <p:nvSpPr>
          <p:cNvPr id="13" name="TextBox 12"/>
          <p:cNvSpPr txBox="1"/>
          <p:nvPr/>
        </p:nvSpPr>
        <p:spPr>
          <a:xfrm>
            <a:off x="1371600" y="4038600"/>
            <a:ext cx="710914" cy="369332"/>
          </a:xfrm>
          <a:prstGeom prst="rect">
            <a:avLst/>
          </a:prstGeom>
          <a:noFill/>
        </p:spPr>
        <p:txBody>
          <a:bodyPr wrap="none" rtlCol="0">
            <a:spAutoFit/>
          </a:bodyPr>
          <a:lstStyle/>
          <a:p>
            <a:r>
              <a:rPr lang="en-US" dirty="0" smtClean="0"/>
              <a:t>0.125</a:t>
            </a:r>
            <a:endParaRPr lang="en-US" dirty="0"/>
          </a:p>
        </p:txBody>
      </p:sp>
      <p:sp>
        <p:nvSpPr>
          <p:cNvPr id="14" name="TextBox 13"/>
          <p:cNvSpPr txBox="1"/>
          <p:nvPr/>
        </p:nvSpPr>
        <p:spPr>
          <a:xfrm>
            <a:off x="2082514" y="2590800"/>
            <a:ext cx="710914" cy="369332"/>
          </a:xfrm>
          <a:prstGeom prst="rect">
            <a:avLst/>
          </a:prstGeom>
          <a:noFill/>
        </p:spPr>
        <p:txBody>
          <a:bodyPr wrap="none" rtlCol="0">
            <a:spAutoFit/>
          </a:bodyPr>
          <a:lstStyle/>
          <a:p>
            <a:r>
              <a:rPr lang="en-US" dirty="0" smtClean="0"/>
              <a:t>0.375</a:t>
            </a:r>
            <a:endParaRPr lang="en-US" dirty="0"/>
          </a:p>
        </p:txBody>
      </p:sp>
      <p:sp>
        <p:nvSpPr>
          <p:cNvPr id="15"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lvl="0" defTabSz="914400">
              <a:spcBef>
                <a:spcPct val="0"/>
              </a:spcBef>
              <a:defRPr/>
            </a:pPr>
            <a:r>
              <a:rPr lang="en-US" sz="3200" dirty="0" smtClean="0">
                <a:solidFill>
                  <a:schemeClr val="accent1"/>
                </a:solidFill>
              </a:rPr>
              <a:t>Associations learnt from web data</a:t>
            </a:r>
            <a:endParaRPr lang="en-US" sz="3200" dirty="0">
              <a:solidFill>
                <a:schemeClr val="accent1"/>
              </a:solidFill>
            </a:endParaRPr>
          </a:p>
        </p:txBody>
      </p:sp>
      <p:sp>
        <p:nvSpPr>
          <p:cNvPr id="17" name="TextBox 16"/>
          <p:cNvSpPr txBox="1"/>
          <p:nvPr/>
        </p:nvSpPr>
        <p:spPr>
          <a:xfrm>
            <a:off x="685800" y="3352800"/>
            <a:ext cx="505555" cy="369332"/>
          </a:xfrm>
          <a:prstGeom prst="rect">
            <a:avLst/>
          </a:prstGeom>
          <a:noFill/>
        </p:spPr>
        <p:txBody>
          <a:bodyPr wrap="none" rtlCol="0">
            <a:spAutoFit/>
          </a:bodyPr>
          <a:lstStyle/>
          <a:p>
            <a:r>
              <a:rPr lang="en-US" dirty="0" smtClean="0">
                <a:solidFill>
                  <a:srgbClr val="C931E7"/>
                </a:solidFill>
              </a:rPr>
              <a:t>0.5</a:t>
            </a:r>
            <a:endParaRPr lang="en-US" dirty="0">
              <a:solidFill>
                <a:srgbClr val="C931E7"/>
              </a:solidFill>
            </a:endParaRPr>
          </a:p>
        </p:txBody>
      </p:sp>
      <p:sp>
        <p:nvSpPr>
          <p:cNvPr id="18" name="TextBox 17"/>
          <p:cNvSpPr txBox="1"/>
          <p:nvPr/>
        </p:nvSpPr>
        <p:spPr>
          <a:xfrm>
            <a:off x="7413820" y="3440668"/>
            <a:ext cx="505555" cy="369332"/>
          </a:xfrm>
          <a:prstGeom prst="rect">
            <a:avLst/>
          </a:prstGeom>
          <a:noFill/>
        </p:spPr>
        <p:txBody>
          <a:bodyPr wrap="none" rtlCol="0">
            <a:spAutoFit/>
          </a:bodyPr>
          <a:lstStyle/>
          <a:p>
            <a:r>
              <a:rPr lang="en-US" dirty="0" smtClean="0">
                <a:solidFill>
                  <a:srgbClr val="C931E7"/>
                </a:solidFill>
              </a:rPr>
              <a:t>0.5</a:t>
            </a:r>
            <a:endParaRPr lang="en-US" dirty="0">
              <a:solidFill>
                <a:srgbClr val="C931E7"/>
              </a:solidFill>
            </a:endParaRPr>
          </a:p>
        </p:txBody>
      </p:sp>
      <p:sp>
        <p:nvSpPr>
          <p:cNvPr id="20" name="Slide Number Placeholder 19"/>
          <p:cNvSpPr>
            <a:spLocks noGrp="1"/>
          </p:cNvSpPr>
          <p:nvPr>
            <p:ph type="sldNum" sz="quarter" idx="12"/>
          </p:nvPr>
        </p:nvSpPr>
        <p:spPr/>
        <p:txBody>
          <a:bodyPr/>
          <a:lstStyle/>
          <a:p>
            <a:fld id="{001AEB1B-619C-E741-908C-AF8E12DD8BD8}" type="slidenum">
              <a:rPr lang="en-US" smtClean="0"/>
              <a:pPr/>
              <a:t>105</a:t>
            </a:fld>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From the Web mining Phase</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1307945" cy="369332"/>
          </a:xfrm>
          <a:prstGeom prst="rect">
            <a:avLst/>
          </a:prstGeom>
          <a:noFill/>
          <a:ln>
            <a:solidFill>
              <a:schemeClr val="tx1"/>
            </a:solidFill>
          </a:ln>
        </p:spPr>
        <p:txBody>
          <a:bodyPr wrap="none" rtlCol="0">
            <a:spAutoFit/>
          </a:bodyPr>
          <a:lstStyle/>
          <a:p>
            <a:r>
              <a:rPr lang="en-US" dirty="0" smtClean="0"/>
              <a:t>Target-1 +</a:t>
            </a:r>
            <a:endParaRPr lang="en-US" dirty="0"/>
          </a:p>
        </p:txBody>
      </p:sp>
      <p:sp>
        <p:nvSpPr>
          <p:cNvPr id="13" name="TextBox 12"/>
          <p:cNvSpPr txBox="1"/>
          <p:nvPr/>
        </p:nvSpPr>
        <p:spPr>
          <a:xfrm>
            <a:off x="3505200" y="4756666"/>
            <a:ext cx="1307945" cy="369332"/>
          </a:xfrm>
          <a:prstGeom prst="rect">
            <a:avLst/>
          </a:prstGeom>
          <a:noFill/>
          <a:ln>
            <a:solidFill>
              <a:schemeClr val="tx1"/>
            </a:solidFill>
          </a:ln>
        </p:spPr>
        <p:txBody>
          <a:bodyPr wrap="none" rtlCol="0">
            <a:spAutoFit/>
          </a:bodyPr>
          <a:lstStyle/>
          <a:p>
            <a:r>
              <a:rPr lang="en-US" dirty="0" smtClean="0"/>
              <a:t>Target-2 +</a:t>
            </a:r>
            <a:endParaRPr lang="en-US" dirty="0"/>
          </a:p>
        </p:txBody>
      </p:sp>
      <p:sp>
        <p:nvSpPr>
          <p:cNvPr id="14" name="TextBox 13"/>
          <p:cNvSpPr txBox="1"/>
          <p:nvPr/>
        </p:nvSpPr>
        <p:spPr>
          <a:xfrm>
            <a:off x="6227789" y="4756666"/>
            <a:ext cx="1244940" cy="369332"/>
          </a:xfrm>
          <a:prstGeom prst="rect">
            <a:avLst/>
          </a:prstGeom>
          <a:noFill/>
          <a:ln>
            <a:solidFill>
              <a:schemeClr val="tx1"/>
            </a:solidFill>
          </a:ln>
        </p:spPr>
        <p:txBody>
          <a:bodyPr wrap="none" rtlCol="0">
            <a:spAutoFit/>
          </a:bodyPr>
          <a:lstStyle/>
          <a:p>
            <a:r>
              <a:rPr lang="en-US" dirty="0" smtClean="0"/>
              <a:t>Target-3 -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8" idx="2"/>
            <a:endCxn id="12" idx="0"/>
          </p:cNvCxnSpPr>
          <p:nvPr/>
        </p:nvCxnSpPr>
        <p:spPr>
          <a:xfrm rot="16200000" flipH="1">
            <a:off x="554796" y="4047889"/>
            <a:ext cx="1175266" cy="2422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12" idx="0"/>
            <a:endCxn id="9" idx="2"/>
          </p:cNvCxnSpPr>
          <p:nvPr/>
        </p:nvCxnSpPr>
        <p:spPr>
          <a:xfrm rot="5400000" flipH="1" flipV="1">
            <a:off x="1411741" y="3433232"/>
            <a:ext cx="1175266" cy="1471602"/>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12" idx="0"/>
            <a:endCxn id="11" idx="2"/>
          </p:cNvCxnSpPr>
          <p:nvPr/>
        </p:nvCxnSpPr>
        <p:spPr>
          <a:xfrm rot="5400000" flipH="1" flipV="1">
            <a:off x="2899523" y="1945450"/>
            <a:ext cx="1175266" cy="4447166"/>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2" idx="0"/>
            <a:endCxn id="10" idx="2"/>
          </p:cNvCxnSpPr>
          <p:nvPr/>
        </p:nvCxnSpPr>
        <p:spPr>
          <a:xfrm rot="5400000" flipH="1" flipV="1">
            <a:off x="4006553" y="838420"/>
            <a:ext cx="1175266" cy="6661227"/>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a:stCxn id="8" idx="2"/>
            <a:endCxn id="13" idx="0"/>
          </p:cNvCxnSpPr>
          <p:nvPr/>
        </p:nvCxnSpPr>
        <p:spPr>
          <a:xfrm rot="16200000" flipH="1">
            <a:off x="2002596" y="2600089"/>
            <a:ext cx="1175266" cy="31378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a:stCxn id="8" idx="2"/>
            <a:endCxn id="14" idx="0"/>
          </p:cNvCxnSpPr>
          <p:nvPr/>
        </p:nvCxnSpPr>
        <p:spPr>
          <a:xfrm rot="16200000" flipH="1">
            <a:off x="3348139" y="1254546"/>
            <a:ext cx="1175266" cy="5828973"/>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9" idx="2"/>
            <a:endCxn id="13" idx="0"/>
          </p:cNvCxnSpPr>
          <p:nvPr/>
        </p:nvCxnSpPr>
        <p:spPr>
          <a:xfrm rot="16200000" flipH="1">
            <a:off x="2859541" y="3457034"/>
            <a:ext cx="1175266" cy="1423998"/>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9" idx="2"/>
            <a:endCxn id="14" idx="0"/>
          </p:cNvCxnSpPr>
          <p:nvPr/>
        </p:nvCxnSpPr>
        <p:spPr>
          <a:xfrm rot="16200000" flipH="1">
            <a:off x="4205084" y="2111491"/>
            <a:ext cx="1175266" cy="4115084"/>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11" idx="2"/>
            <a:endCxn id="13" idx="0"/>
          </p:cNvCxnSpPr>
          <p:nvPr/>
        </p:nvCxnSpPr>
        <p:spPr>
          <a:xfrm rot="5400000">
            <a:off x="4347323" y="3393250"/>
            <a:ext cx="1175266" cy="1551566"/>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Connector 42"/>
          <p:cNvCxnSpPr>
            <a:stCxn id="11" idx="2"/>
            <a:endCxn id="14" idx="0"/>
          </p:cNvCxnSpPr>
          <p:nvPr/>
        </p:nvCxnSpPr>
        <p:spPr>
          <a:xfrm rot="16200000" flipH="1">
            <a:off x="5692866" y="3599273"/>
            <a:ext cx="1175266" cy="1139520"/>
          </a:xfrm>
          <a:prstGeom prst="line">
            <a:avLst/>
          </a:prstGeom>
        </p:spPr>
        <p:style>
          <a:lnRef idx="2">
            <a:schemeClr val="accent1"/>
          </a:lnRef>
          <a:fillRef idx="0">
            <a:schemeClr val="accent1"/>
          </a:fillRef>
          <a:effectRef idx="1">
            <a:schemeClr val="accent1"/>
          </a:effectRef>
          <a:fontRef idx="minor">
            <a:schemeClr val="tx1"/>
          </a:fontRef>
        </p:style>
      </p:cxnSp>
      <p:cxnSp>
        <p:nvCxnSpPr>
          <p:cNvPr id="45" name="Straight Connector 44"/>
          <p:cNvCxnSpPr>
            <a:stCxn id="10" idx="2"/>
            <a:endCxn id="13" idx="0"/>
          </p:cNvCxnSpPr>
          <p:nvPr/>
        </p:nvCxnSpPr>
        <p:spPr>
          <a:xfrm rot="5400000">
            <a:off x="5454354" y="2286220"/>
            <a:ext cx="1175266" cy="3765627"/>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p:cNvCxnSpPr>
            <a:stCxn id="10" idx="2"/>
            <a:endCxn id="14" idx="0"/>
          </p:cNvCxnSpPr>
          <p:nvPr/>
        </p:nvCxnSpPr>
        <p:spPr>
          <a:xfrm rot="5400000">
            <a:off x="6799897" y="3631763"/>
            <a:ext cx="1175266" cy="1074541"/>
          </a:xfrm>
          <a:prstGeom prst="line">
            <a:avLst/>
          </a:prstGeom>
        </p:spPr>
        <p:style>
          <a:lnRef idx="2">
            <a:schemeClr val="accent1"/>
          </a:lnRef>
          <a:fillRef idx="0">
            <a:schemeClr val="accent1"/>
          </a:fillRef>
          <a:effectRef idx="1">
            <a:schemeClr val="accent1"/>
          </a:effectRef>
          <a:fontRef idx="minor">
            <a:schemeClr val="tx1"/>
          </a:fontRef>
        </p:style>
      </p:cxnSp>
      <p:sp>
        <p:nvSpPr>
          <p:cNvPr id="33" name="Slide Number Placeholder 32"/>
          <p:cNvSpPr>
            <a:spLocks noGrp="1"/>
          </p:cNvSpPr>
          <p:nvPr>
            <p:ph type="sldNum" sz="quarter" idx="11"/>
          </p:nvPr>
        </p:nvSpPr>
        <p:spPr/>
        <p:txBody>
          <a:bodyPr/>
          <a:lstStyle/>
          <a:p>
            <a:fld id="{001AEB1B-619C-E741-908C-AF8E12DD8BD8}" type="slidenum">
              <a:rPr lang="en-US" smtClean="0"/>
              <a:pPr/>
              <a:t>106</a:t>
            </a:fld>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162999" cy="400110"/>
          </a:xfrm>
          <a:prstGeom prst="rect">
            <a:avLst/>
          </a:prstGeom>
          <a:noFill/>
          <a:ln>
            <a:solidFill>
              <a:schemeClr val="tx1"/>
            </a:solidFill>
          </a:ln>
        </p:spPr>
        <p:txBody>
          <a:bodyPr wrap="none" rtlCol="0">
            <a:spAutoFit/>
          </a:bodyPr>
          <a:lstStyle/>
          <a:p>
            <a:r>
              <a:rPr lang="en-US" sz="2000" dirty="0" smtClean="0"/>
              <a:t>iPhone -</a:t>
            </a:r>
            <a:endParaRPr lang="en-US"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1307945" cy="369332"/>
          </a:xfrm>
          <a:prstGeom prst="rect">
            <a:avLst/>
          </a:prstGeom>
          <a:noFill/>
          <a:ln>
            <a:solidFill>
              <a:schemeClr val="tx1"/>
            </a:solidFill>
          </a:ln>
        </p:spPr>
        <p:txBody>
          <a:bodyPr wrap="none" rtlCol="0">
            <a:spAutoFit/>
          </a:bodyPr>
          <a:lstStyle/>
          <a:p>
            <a:r>
              <a:rPr lang="en-US" dirty="0" smtClean="0"/>
              <a:t>Target-1 +</a:t>
            </a:r>
            <a:endParaRPr lang="en-US" dirty="0"/>
          </a:p>
        </p:txBody>
      </p:sp>
      <p:sp>
        <p:nvSpPr>
          <p:cNvPr id="13" name="TextBox 12"/>
          <p:cNvSpPr txBox="1"/>
          <p:nvPr/>
        </p:nvSpPr>
        <p:spPr>
          <a:xfrm>
            <a:off x="3505200" y="4756666"/>
            <a:ext cx="1307945" cy="369332"/>
          </a:xfrm>
          <a:prstGeom prst="rect">
            <a:avLst/>
          </a:prstGeom>
          <a:noFill/>
          <a:ln>
            <a:solidFill>
              <a:schemeClr val="tx1"/>
            </a:solidFill>
          </a:ln>
        </p:spPr>
        <p:txBody>
          <a:bodyPr wrap="none" rtlCol="0">
            <a:spAutoFit/>
          </a:bodyPr>
          <a:lstStyle/>
          <a:p>
            <a:r>
              <a:rPr lang="en-US" dirty="0" smtClean="0"/>
              <a:t>Target-2 +</a:t>
            </a:r>
            <a:endParaRPr lang="en-US" dirty="0"/>
          </a:p>
        </p:txBody>
      </p:sp>
      <p:sp>
        <p:nvSpPr>
          <p:cNvPr id="14" name="TextBox 13"/>
          <p:cNvSpPr txBox="1"/>
          <p:nvPr/>
        </p:nvSpPr>
        <p:spPr>
          <a:xfrm>
            <a:off x="6227789" y="4756666"/>
            <a:ext cx="1244940" cy="369332"/>
          </a:xfrm>
          <a:prstGeom prst="rect">
            <a:avLst/>
          </a:prstGeom>
          <a:noFill/>
          <a:ln>
            <a:solidFill>
              <a:schemeClr val="tx1"/>
            </a:solidFill>
          </a:ln>
        </p:spPr>
        <p:txBody>
          <a:bodyPr wrap="none" rtlCol="0">
            <a:spAutoFit/>
          </a:bodyPr>
          <a:lstStyle/>
          <a:p>
            <a:r>
              <a:rPr lang="en-US" dirty="0" smtClean="0"/>
              <a:t>Target-3 -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43520" y="2281870"/>
            <a:ext cx="736937" cy="112345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8" idx="2"/>
            <a:endCxn id="12" idx="0"/>
          </p:cNvCxnSpPr>
          <p:nvPr/>
        </p:nvCxnSpPr>
        <p:spPr>
          <a:xfrm rot="16200000" flipH="1">
            <a:off x="554796" y="4047889"/>
            <a:ext cx="1175266" cy="2422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12" idx="0"/>
            <a:endCxn id="9" idx="2"/>
          </p:cNvCxnSpPr>
          <p:nvPr/>
        </p:nvCxnSpPr>
        <p:spPr>
          <a:xfrm rot="5400000" flipH="1" flipV="1">
            <a:off x="1411741" y="3433232"/>
            <a:ext cx="1175266" cy="1471602"/>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12" idx="0"/>
            <a:endCxn id="11" idx="2"/>
          </p:cNvCxnSpPr>
          <p:nvPr/>
        </p:nvCxnSpPr>
        <p:spPr>
          <a:xfrm rot="5400000" flipH="1" flipV="1">
            <a:off x="2899523" y="1945450"/>
            <a:ext cx="1175266" cy="4447166"/>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2" idx="0"/>
            <a:endCxn id="10" idx="2"/>
          </p:cNvCxnSpPr>
          <p:nvPr/>
        </p:nvCxnSpPr>
        <p:spPr>
          <a:xfrm rot="5400000" flipH="1" flipV="1">
            <a:off x="4046401" y="829350"/>
            <a:ext cx="1144488" cy="6710144"/>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a:stCxn id="8" idx="2"/>
            <a:endCxn id="13" idx="0"/>
          </p:cNvCxnSpPr>
          <p:nvPr/>
        </p:nvCxnSpPr>
        <p:spPr>
          <a:xfrm rot="16200000" flipH="1">
            <a:off x="2002596" y="2600089"/>
            <a:ext cx="1175266" cy="31378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a:stCxn id="8" idx="2"/>
            <a:endCxn id="14" idx="0"/>
          </p:cNvCxnSpPr>
          <p:nvPr/>
        </p:nvCxnSpPr>
        <p:spPr>
          <a:xfrm rot="16200000" flipH="1">
            <a:off x="3348139" y="1254546"/>
            <a:ext cx="1175266" cy="5828973"/>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9" idx="2"/>
            <a:endCxn id="13" idx="0"/>
          </p:cNvCxnSpPr>
          <p:nvPr/>
        </p:nvCxnSpPr>
        <p:spPr>
          <a:xfrm rot="16200000" flipH="1">
            <a:off x="2859541" y="3457034"/>
            <a:ext cx="1175266" cy="1423998"/>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9" idx="2"/>
            <a:endCxn id="14" idx="0"/>
          </p:cNvCxnSpPr>
          <p:nvPr/>
        </p:nvCxnSpPr>
        <p:spPr>
          <a:xfrm rot="16200000" flipH="1">
            <a:off x="4205084" y="2111491"/>
            <a:ext cx="1175266" cy="4115084"/>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11" idx="2"/>
            <a:endCxn id="13" idx="0"/>
          </p:cNvCxnSpPr>
          <p:nvPr/>
        </p:nvCxnSpPr>
        <p:spPr>
          <a:xfrm rot="5400000">
            <a:off x="4347323" y="3393250"/>
            <a:ext cx="1175266" cy="1551566"/>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Connector 42"/>
          <p:cNvCxnSpPr>
            <a:stCxn id="11" idx="2"/>
            <a:endCxn id="14" idx="0"/>
          </p:cNvCxnSpPr>
          <p:nvPr/>
        </p:nvCxnSpPr>
        <p:spPr>
          <a:xfrm rot="16200000" flipH="1">
            <a:off x="5692866" y="3599273"/>
            <a:ext cx="1175266" cy="1139520"/>
          </a:xfrm>
          <a:prstGeom prst="line">
            <a:avLst/>
          </a:prstGeom>
        </p:spPr>
        <p:style>
          <a:lnRef idx="2">
            <a:schemeClr val="accent1"/>
          </a:lnRef>
          <a:fillRef idx="0">
            <a:schemeClr val="accent1"/>
          </a:fillRef>
          <a:effectRef idx="1">
            <a:schemeClr val="accent1"/>
          </a:effectRef>
          <a:fontRef idx="minor">
            <a:schemeClr val="tx1"/>
          </a:fontRef>
        </p:style>
      </p:cxnSp>
      <p:cxnSp>
        <p:nvCxnSpPr>
          <p:cNvPr id="45" name="Straight Connector 44"/>
          <p:cNvCxnSpPr>
            <a:stCxn id="10" idx="2"/>
            <a:endCxn id="13" idx="0"/>
          </p:cNvCxnSpPr>
          <p:nvPr/>
        </p:nvCxnSpPr>
        <p:spPr>
          <a:xfrm rot="5400000">
            <a:off x="5494201" y="2277150"/>
            <a:ext cx="1144488" cy="3814544"/>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p:cNvCxnSpPr>
            <a:stCxn id="10" idx="2"/>
            <a:endCxn id="14" idx="0"/>
          </p:cNvCxnSpPr>
          <p:nvPr/>
        </p:nvCxnSpPr>
        <p:spPr>
          <a:xfrm rot="5400000">
            <a:off x="6839744" y="3622693"/>
            <a:ext cx="1144488" cy="1123458"/>
          </a:xfrm>
          <a:prstGeom prst="line">
            <a:avLst/>
          </a:prstGeom>
        </p:spPr>
        <p:style>
          <a:lnRef idx="2">
            <a:schemeClr val="accent1"/>
          </a:lnRef>
          <a:fillRef idx="0">
            <a:schemeClr val="accent1"/>
          </a:fillRef>
          <a:effectRef idx="1">
            <a:schemeClr val="accent1"/>
          </a:effectRef>
          <a:fontRef idx="minor">
            <a:schemeClr val="tx1"/>
          </a:fontRef>
        </p:style>
      </p:cxnSp>
      <p:cxnSp>
        <p:nvCxnSpPr>
          <p:cNvPr id="49" name="Straight Connector 48"/>
          <p:cNvCxnSpPr>
            <a:stCxn id="12" idx="3"/>
            <a:endCxn id="13" idx="1"/>
          </p:cNvCxnSpPr>
          <p:nvPr/>
        </p:nvCxnSpPr>
        <p:spPr>
          <a:xfrm>
            <a:off x="1917545" y="4941332"/>
            <a:ext cx="1587655" cy="1588"/>
          </a:xfrm>
          <a:prstGeom prst="line">
            <a:avLst/>
          </a:prstGeom>
          <a:ln>
            <a:solidFill>
              <a:schemeClr val="bg1">
                <a:lumMod val="85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a:stCxn id="13" idx="3"/>
            <a:endCxn id="14" idx="1"/>
          </p:cNvCxnSpPr>
          <p:nvPr/>
        </p:nvCxnSpPr>
        <p:spPr>
          <a:xfrm>
            <a:off x="4813145" y="4941332"/>
            <a:ext cx="1414644" cy="1588"/>
          </a:xfrm>
          <a:prstGeom prst="line">
            <a:avLst/>
          </a:prstGeom>
          <a:ln>
            <a:solidFill>
              <a:schemeClr val="bg1">
                <a:lumMod val="85000"/>
              </a:schemeClr>
            </a:solidFill>
            <a:prstDash val="dash"/>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2362200" y="4876800"/>
            <a:ext cx="287120" cy="369332"/>
          </a:xfrm>
          <a:prstGeom prst="rect">
            <a:avLst/>
          </a:prstGeom>
          <a:noFill/>
        </p:spPr>
        <p:txBody>
          <a:bodyPr wrap="none" rtlCol="0">
            <a:spAutoFit/>
          </a:bodyPr>
          <a:lstStyle/>
          <a:p>
            <a:r>
              <a:rPr lang="en-US" dirty="0" smtClean="0"/>
              <a:t>?</a:t>
            </a:r>
            <a:endParaRPr lang="en-US" dirty="0"/>
          </a:p>
        </p:txBody>
      </p:sp>
      <p:sp>
        <p:nvSpPr>
          <p:cNvPr id="40" name="TextBox 39"/>
          <p:cNvSpPr txBox="1"/>
          <p:nvPr/>
        </p:nvSpPr>
        <p:spPr>
          <a:xfrm>
            <a:off x="5275480" y="4888468"/>
            <a:ext cx="287120" cy="369332"/>
          </a:xfrm>
          <a:prstGeom prst="rect">
            <a:avLst/>
          </a:prstGeom>
          <a:noFill/>
        </p:spPr>
        <p:txBody>
          <a:bodyPr wrap="none" rtlCol="0">
            <a:spAutoFit/>
          </a:bodyPr>
          <a:lstStyle/>
          <a:p>
            <a:r>
              <a:rPr lang="en-US" dirty="0" smtClean="0"/>
              <a:t>?</a:t>
            </a:r>
            <a:endParaRPr lang="en-US" dirty="0"/>
          </a:p>
        </p:txBody>
      </p:sp>
      <p:sp>
        <p:nvSpPr>
          <p:cNvPr id="42" name="Slide Number Placeholder 41"/>
          <p:cNvSpPr>
            <a:spLocks noGrp="1"/>
          </p:cNvSpPr>
          <p:nvPr>
            <p:ph type="sldNum" sz="quarter" idx="11"/>
          </p:nvPr>
        </p:nvSpPr>
        <p:spPr/>
        <p:txBody>
          <a:bodyPr/>
          <a:lstStyle/>
          <a:p>
            <a:fld id="{001AEB1B-619C-E741-908C-AF8E12DD8BD8}" type="slidenum">
              <a:rPr lang="en-US" smtClean="0"/>
              <a:pPr/>
              <a:t>107</a:t>
            </a:fld>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162999" cy="400110"/>
          </a:xfrm>
          <a:prstGeom prst="rect">
            <a:avLst/>
          </a:prstGeom>
          <a:noFill/>
          <a:ln>
            <a:solidFill>
              <a:schemeClr val="tx1"/>
            </a:solidFill>
          </a:ln>
        </p:spPr>
        <p:txBody>
          <a:bodyPr wrap="none" rtlCol="0">
            <a:spAutoFit/>
          </a:bodyPr>
          <a:lstStyle/>
          <a:p>
            <a:r>
              <a:rPr lang="en-US" sz="2000" dirty="0" smtClean="0"/>
              <a:t>iPhone -</a:t>
            </a:r>
            <a:endParaRPr lang="en-US"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1307945" cy="369332"/>
          </a:xfrm>
          <a:prstGeom prst="rect">
            <a:avLst/>
          </a:prstGeom>
          <a:noFill/>
          <a:ln>
            <a:solidFill>
              <a:schemeClr val="tx1"/>
            </a:solidFill>
          </a:ln>
        </p:spPr>
        <p:txBody>
          <a:bodyPr wrap="none" rtlCol="0">
            <a:spAutoFit/>
          </a:bodyPr>
          <a:lstStyle/>
          <a:p>
            <a:r>
              <a:rPr lang="en-US" dirty="0" smtClean="0"/>
              <a:t>Target-1 +</a:t>
            </a:r>
            <a:endParaRPr lang="en-US" dirty="0"/>
          </a:p>
        </p:txBody>
      </p:sp>
      <p:sp>
        <p:nvSpPr>
          <p:cNvPr id="13" name="TextBox 12"/>
          <p:cNvSpPr txBox="1"/>
          <p:nvPr/>
        </p:nvSpPr>
        <p:spPr>
          <a:xfrm>
            <a:off x="3505200" y="4756666"/>
            <a:ext cx="1307945" cy="369332"/>
          </a:xfrm>
          <a:prstGeom prst="rect">
            <a:avLst/>
          </a:prstGeom>
          <a:noFill/>
          <a:ln>
            <a:solidFill>
              <a:schemeClr val="tx1"/>
            </a:solidFill>
          </a:ln>
        </p:spPr>
        <p:txBody>
          <a:bodyPr wrap="none" rtlCol="0">
            <a:spAutoFit/>
          </a:bodyPr>
          <a:lstStyle/>
          <a:p>
            <a:r>
              <a:rPr lang="en-US" dirty="0" smtClean="0"/>
              <a:t>Target-2 +</a:t>
            </a:r>
            <a:endParaRPr lang="en-US" dirty="0"/>
          </a:p>
        </p:txBody>
      </p:sp>
      <p:sp>
        <p:nvSpPr>
          <p:cNvPr id="14" name="TextBox 13"/>
          <p:cNvSpPr txBox="1"/>
          <p:nvPr/>
        </p:nvSpPr>
        <p:spPr>
          <a:xfrm>
            <a:off x="6227789" y="4756666"/>
            <a:ext cx="1244940" cy="369332"/>
          </a:xfrm>
          <a:prstGeom prst="rect">
            <a:avLst/>
          </a:prstGeom>
          <a:noFill/>
          <a:ln>
            <a:solidFill>
              <a:schemeClr val="tx1"/>
            </a:solidFill>
          </a:ln>
        </p:spPr>
        <p:txBody>
          <a:bodyPr wrap="none" rtlCol="0">
            <a:spAutoFit/>
          </a:bodyPr>
          <a:lstStyle/>
          <a:p>
            <a:r>
              <a:rPr lang="en-US" dirty="0" smtClean="0"/>
              <a:t>Target-3 -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43520" y="2281870"/>
            <a:ext cx="736937" cy="112345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8" idx="2"/>
            <a:endCxn id="12" idx="0"/>
          </p:cNvCxnSpPr>
          <p:nvPr/>
        </p:nvCxnSpPr>
        <p:spPr>
          <a:xfrm rot="16200000" flipH="1">
            <a:off x="554796" y="4047889"/>
            <a:ext cx="1175266" cy="2422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12" idx="0"/>
            <a:endCxn id="9" idx="2"/>
          </p:cNvCxnSpPr>
          <p:nvPr/>
        </p:nvCxnSpPr>
        <p:spPr>
          <a:xfrm rot="5400000" flipH="1" flipV="1">
            <a:off x="1411741" y="3433232"/>
            <a:ext cx="1175266" cy="1471602"/>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12" idx="0"/>
            <a:endCxn id="11" idx="2"/>
          </p:cNvCxnSpPr>
          <p:nvPr/>
        </p:nvCxnSpPr>
        <p:spPr>
          <a:xfrm rot="5400000" flipH="1" flipV="1">
            <a:off x="2899523" y="1945450"/>
            <a:ext cx="1175266" cy="4447166"/>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2" idx="0"/>
            <a:endCxn id="10" idx="2"/>
          </p:cNvCxnSpPr>
          <p:nvPr/>
        </p:nvCxnSpPr>
        <p:spPr>
          <a:xfrm rot="5400000" flipH="1" flipV="1">
            <a:off x="4046401" y="829350"/>
            <a:ext cx="1144488" cy="6710144"/>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a:stCxn id="8" idx="2"/>
            <a:endCxn id="13" idx="0"/>
          </p:cNvCxnSpPr>
          <p:nvPr/>
        </p:nvCxnSpPr>
        <p:spPr>
          <a:xfrm rot="16200000" flipH="1">
            <a:off x="2002596" y="2600089"/>
            <a:ext cx="1175266" cy="31378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a:stCxn id="8" idx="2"/>
            <a:endCxn id="14" idx="0"/>
          </p:cNvCxnSpPr>
          <p:nvPr/>
        </p:nvCxnSpPr>
        <p:spPr>
          <a:xfrm rot="16200000" flipH="1">
            <a:off x="3348139" y="1254546"/>
            <a:ext cx="1175266" cy="5828973"/>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9" idx="2"/>
            <a:endCxn id="13" idx="0"/>
          </p:cNvCxnSpPr>
          <p:nvPr/>
        </p:nvCxnSpPr>
        <p:spPr>
          <a:xfrm rot="16200000" flipH="1">
            <a:off x="2859541" y="3457034"/>
            <a:ext cx="1175266" cy="1423998"/>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9" idx="2"/>
            <a:endCxn id="14" idx="0"/>
          </p:cNvCxnSpPr>
          <p:nvPr/>
        </p:nvCxnSpPr>
        <p:spPr>
          <a:xfrm rot="16200000" flipH="1">
            <a:off x="4205084" y="2111491"/>
            <a:ext cx="1175266" cy="4115084"/>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11" idx="2"/>
            <a:endCxn id="13" idx="0"/>
          </p:cNvCxnSpPr>
          <p:nvPr/>
        </p:nvCxnSpPr>
        <p:spPr>
          <a:xfrm rot="5400000">
            <a:off x="4347323" y="3393250"/>
            <a:ext cx="1175266" cy="1551566"/>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Connector 42"/>
          <p:cNvCxnSpPr>
            <a:stCxn id="11" idx="2"/>
            <a:endCxn id="14" idx="0"/>
          </p:cNvCxnSpPr>
          <p:nvPr/>
        </p:nvCxnSpPr>
        <p:spPr>
          <a:xfrm rot="16200000" flipH="1">
            <a:off x="5692866" y="3599273"/>
            <a:ext cx="1175266" cy="1139520"/>
          </a:xfrm>
          <a:prstGeom prst="line">
            <a:avLst/>
          </a:prstGeom>
        </p:spPr>
        <p:style>
          <a:lnRef idx="2">
            <a:schemeClr val="accent1"/>
          </a:lnRef>
          <a:fillRef idx="0">
            <a:schemeClr val="accent1"/>
          </a:fillRef>
          <a:effectRef idx="1">
            <a:schemeClr val="accent1"/>
          </a:effectRef>
          <a:fontRef idx="minor">
            <a:schemeClr val="tx1"/>
          </a:fontRef>
        </p:style>
      </p:cxnSp>
      <p:cxnSp>
        <p:nvCxnSpPr>
          <p:cNvPr id="45" name="Straight Connector 44"/>
          <p:cNvCxnSpPr>
            <a:stCxn id="10" idx="2"/>
            <a:endCxn id="13" idx="0"/>
          </p:cNvCxnSpPr>
          <p:nvPr/>
        </p:nvCxnSpPr>
        <p:spPr>
          <a:xfrm rot="5400000">
            <a:off x="5494201" y="2277150"/>
            <a:ext cx="1144488" cy="3814544"/>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p:cNvCxnSpPr>
            <a:stCxn id="10" idx="2"/>
            <a:endCxn id="14" idx="0"/>
          </p:cNvCxnSpPr>
          <p:nvPr/>
        </p:nvCxnSpPr>
        <p:spPr>
          <a:xfrm rot="5400000">
            <a:off x="6839744" y="3622693"/>
            <a:ext cx="1144488" cy="1123458"/>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Straight Connector 36"/>
          <p:cNvCxnSpPr>
            <a:stCxn id="12" idx="3"/>
            <a:endCxn id="13" idx="1"/>
          </p:cNvCxnSpPr>
          <p:nvPr/>
        </p:nvCxnSpPr>
        <p:spPr>
          <a:xfrm>
            <a:off x="1917545" y="4941332"/>
            <a:ext cx="1587655" cy="158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a:stCxn id="13" idx="3"/>
            <a:endCxn id="14" idx="1"/>
          </p:cNvCxnSpPr>
          <p:nvPr/>
        </p:nvCxnSpPr>
        <p:spPr>
          <a:xfrm>
            <a:off x="4813145" y="4941332"/>
            <a:ext cx="1414644" cy="158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837273" y="5791200"/>
            <a:ext cx="6635456" cy="369332"/>
          </a:xfrm>
          <a:prstGeom prst="rect">
            <a:avLst/>
          </a:prstGeom>
          <a:solidFill>
            <a:schemeClr val="accent3">
              <a:lumMod val="20000"/>
              <a:lumOff val="80000"/>
            </a:schemeClr>
          </a:solidFill>
          <a:ln>
            <a:solidFill>
              <a:srgbClr val="6666FF"/>
            </a:solidFill>
          </a:ln>
        </p:spPr>
        <p:txBody>
          <a:bodyPr wrap="square" rtlCol="0">
            <a:spAutoFit/>
          </a:bodyPr>
          <a:lstStyle/>
          <a:p>
            <a:r>
              <a:rPr lang="en-US" dirty="0" smtClean="0"/>
              <a:t>Assume reinforcement unless detected otherwise</a:t>
            </a:r>
            <a:endParaRPr lang="en-US" dirty="0"/>
          </a:p>
        </p:txBody>
      </p:sp>
      <p:sp>
        <p:nvSpPr>
          <p:cNvPr id="40" name="Slide Number Placeholder 39"/>
          <p:cNvSpPr>
            <a:spLocks noGrp="1"/>
          </p:cNvSpPr>
          <p:nvPr>
            <p:ph type="sldNum" sz="quarter" idx="11"/>
          </p:nvPr>
        </p:nvSpPr>
        <p:spPr/>
        <p:txBody>
          <a:bodyPr/>
          <a:lstStyle/>
          <a:p>
            <a:fld id="{001AEB1B-619C-E741-908C-AF8E12DD8BD8}" type="slidenum">
              <a:rPr lang="en-US" smtClean="0"/>
              <a:pPr/>
              <a:t>108</a:t>
            </a:fld>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6858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Topic1+</a:t>
            </a:r>
            <a:endParaRPr lang="en-US" sz="2400" dirty="0">
              <a:solidFill>
                <a:schemeClr val="tx1"/>
              </a:solidFill>
            </a:endParaRPr>
          </a:p>
        </p:txBody>
      </p:sp>
      <p:sp>
        <p:nvSpPr>
          <p:cNvPr id="5" name="Rectangle 4"/>
          <p:cNvSpPr/>
          <p:nvPr/>
        </p:nvSpPr>
        <p:spPr>
          <a:xfrm>
            <a:off x="54102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Topic1-</a:t>
            </a:r>
            <a:endParaRPr lang="en-US" sz="2400" dirty="0">
              <a:solidFill>
                <a:schemeClr val="tx1"/>
              </a:solidFill>
            </a:endParaRPr>
          </a:p>
        </p:txBody>
      </p:sp>
      <p:sp>
        <p:nvSpPr>
          <p:cNvPr id="6" name="Rectangle 5"/>
          <p:cNvSpPr/>
          <p:nvPr/>
        </p:nvSpPr>
        <p:spPr>
          <a:xfrm>
            <a:off x="304800" y="47244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Topic2-</a:t>
            </a:r>
            <a:endParaRPr lang="en-US" sz="2400" dirty="0">
              <a:solidFill>
                <a:schemeClr val="tx1"/>
              </a:solidFill>
            </a:endParaRPr>
          </a:p>
        </p:txBody>
      </p:sp>
      <p:sp>
        <p:nvSpPr>
          <p:cNvPr id="7" name="Rectangle 6"/>
          <p:cNvSpPr/>
          <p:nvPr/>
        </p:nvSpPr>
        <p:spPr>
          <a:xfrm>
            <a:off x="54102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Topic2+</a:t>
            </a:r>
            <a:endParaRPr lang="en-US" sz="2400" dirty="0">
              <a:solidFill>
                <a:schemeClr val="tx1"/>
              </a:solidFill>
            </a:endParaRPr>
          </a:p>
        </p:txBody>
      </p:sp>
      <p:sp>
        <p:nvSpPr>
          <p:cNvPr id="8" name="Rectangle 7"/>
          <p:cNvSpPr/>
          <p:nvPr/>
        </p:nvSpPr>
        <p:spPr>
          <a:xfrm>
            <a:off x="2971800" y="28956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FF0000"/>
                </a:solidFill>
              </a:rPr>
              <a:t>target+</a:t>
            </a:r>
            <a:endParaRPr lang="en-US" sz="2400" dirty="0">
              <a:solidFill>
                <a:srgbClr val="FF0000"/>
              </a:solidFill>
            </a:endParaRPr>
          </a:p>
        </p:txBody>
      </p:sp>
      <p:cxnSp>
        <p:nvCxnSpPr>
          <p:cNvPr id="25" name="Shape 24"/>
          <p:cNvCxnSpPr>
            <a:stCxn id="8" idx="2"/>
            <a:endCxn id="5" idx="0"/>
          </p:cNvCxnSpPr>
          <p:nvPr/>
        </p:nvCxnSpPr>
        <p:spPr>
          <a:xfrm rot="16200000" flipH="1">
            <a:off x="5219700" y="2971800"/>
            <a:ext cx="762000" cy="2438400"/>
          </a:xfrm>
          <a:prstGeom prst="bentConnector3">
            <a:avLst>
              <a:gd name="adj1" fmla="val 50000"/>
            </a:avLst>
          </a:prstGeom>
          <a:ln w="25400"/>
        </p:spPr>
        <p:style>
          <a:lnRef idx="2">
            <a:schemeClr val="accent1"/>
          </a:lnRef>
          <a:fillRef idx="0">
            <a:schemeClr val="accent1"/>
          </a:fillRef>
          <a:effectRef idx="1">
            <a:schemeClr val="accent1"/>
          </a:effectRef>
          <a:fontRef idx="minor">
            <a:schemeClr val="tx1"/>
          </a:fontRef>
        </p:style>
      </p:cxnSp>
      <p:cxnSp>
        <p:nvCxnSpPr>
          <p:cNvPr id="29" name="Shape 28"/>
          <p:cNvCxnSpPr>
            <a:stCxn id="8" idx="1"/>
            <a:endCxn id="6" idx="0"/>
          </p:cNvCxnSpPr>
          <p:nvPr/>
        </p:nvCxnSpPr>
        <p:spPr>
          <a:xfrm rot="10800000" flipV="1">
            <a:off x="1714500" y="3352800"/>
            <a:ext cx="1257300" cy="1371600"/>
          </a:xfrm>
          <a:prstGeom prst="bentConnector2">
            <a:avLst/>
          </a:prstGeom>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4" idx="2"/>
            <a:endCxn id="8" idx="0"/>
          </p:cNvCxnSpPr>
          <p:nvPr/>
        </p:nvCxnSpPr>
        <p:spPr>
          <a:xfrm rot="16200000" flipH="1">
            <a:off x="2971800" y="1485900"/>
            <a:ext cx="533400" cy="2286000"/>
          </a:xfrm>
          <a:prstGeom prst="bentConnector3">
            <a:avLst>
              <a:gd name="adj1" fmla="val 50000"/>
            </a:avLst>
          </a:prstGeom>
          <a:ln w="25400"/>
        </p:spPr>
        <p:style>
          <a:lnRef idx="2">
            <a:schemeClr val="accent1"/>
          </a:lnRef>
          <a:fillRef idx="0">
            <a:schemeClr val="accent1"/>
          </a:fillRef>
          <a:effectRef idx="1">
            <a:schemeClr val="accent1"/>
          </a:effectRef>
          <a:fontRef idx="minor">
            <a:schemeClr val="tx1"/>
          </a:fontRef>
        </p:style>
      </p:cxnSp>
      <p:cxnSp>
        <p:nvCxnSpPr>
          <p:cNvPr id="33" name="Shape 32"/>
          <p:cNvCxnSpPr>
            <a:stCxn id="8" idx="3"/>
            <a:endCxn id="7" idx="2"/>
          </p:cNvCxnSpPr>
          <p:nvPr/>
        </p:nvCxnSpPr>
        <p:spPr>
          <a:xfrm flipV="1">
            <a:off x="5791200" y="2362200"/>
            <a:ext cx="1028700" cy="990600"/>
          </a:xfrm>
          <a:prstGeom prst="bentConnector2">
            <a:avLst/>
          </a:prstGeom>
          <a:ln w="25400"/>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762000" y="5791200"/>
            <a:ext cx="754380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smtClean="0"/>
              <a:t>Association of </a:t>
            </a:r>
            <a:r>
              <a:rPr lang="en-US" dirty="0" smtClean="0">
                <a:solidFill>
                  <a:srgbClr val="FF0000"/>
                </a:solidFill>
              </a:rPr>
              <a:t>positive opinion towards a target </a:t>
            </a:r>
            <a:r>
              <a:rPr lang="en-US" dirty="0" smtClean="0"/>
              <a:t>to positive or negative opinions regarding either of the topics </a:t>
            </a:r>
            <a:endParaRPr lang="en-US" dirty="0"/>
          </a:p>
        </p:txBody>
      </p:sp>
      <p:sp>
        <p:nvSpPr>
          <p:cNvPr id="12"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accent1"/>
                </a:solidFill>
                <a:effectLst/>
                <a:uLnTx/>
                <a:uFillTx/>
                <a:latin typeface="+mj-lt"/>
                <a:ea typeface="+mj-ea"/>
                <a:cs typeface="+mj-cs"/>
              </a:rPr>
              <a:t>Association Lookup </a:t>
            </a:r>
            <a:endParaRPr kumimoji="0" lang="en-US" sz="3200" b="0" i="0" u="none" strike="noStrike" kern="1200" cap="none" spc="0" normalizeH="0" baseline="0" noProof="0" dirty="0">
              <a:ln>
                <a:noFill/>
              </a:ln>
              <a:solidFill>
                <a:schemeClr val="accent1"/>
              </a:solidFill>
              <a:effectLst/>
              <a:uLnTx/>
              <a:uFillTx/>
              <a:latin typeface="+mj-lt"/>
              <a:ea typeface="+mj-ea"/>
              <a:cs typeface="+mj-cs"/>
            </a:endParaRPr>
          </a:p>
        </p:txBody>
      </p:sp>
      <p:sp>
        <p:nvSpPr>
          <p:cNvPr id="13" name="TextBox 12"/>
          <p:cNvSpPr txBox="1"/>
          <p:nvPr/>
        </p:nvSpPr>
        <p:spPr>
          <a:xfrm>
            <a:off x="3581400" y="2286000"/>
            <a:ext cx="505555" cy="369332"/>
          </a:xfrm>
          <a:prstGeom prst="rect">
            <a:avLst/>
          </a:prstGeom>
          <a:noFill/>
        </p:spPr>
        <p:txBody>
          <a:bodyPr wrap="none" rtlCol="0">
            <a:spAutoFit/>
          </a:bodyPr>
          <a:lstStyle/>
          <a:p>
            <a:r>
              <a:rPr lang="en-US" dirty="0" smtClean="0"/>
              <a:t>0.1</a:t>
            </a:r>
            <a:endParaRPr lang="en-US" dirty="0"/>
          </a:p>
        </p:txBody>
      </p:sp>
      <p:sp>
        <p:nvSpPr>
          <p:cNvPr id="14" name="TextBox 13"/>
          <p:cNvSpPr txBox="1"/>
          <p:nvPr/>
        </p:nvSpPr>
        <p:spPr>
          <a:xfrm>
            <a:off x="1600200" y="4191000"/>
            <a:ext cx="633933" cy="369332"/>
          </a:xfrm>
          <a:prstGeom prst="rect">
            <a:avLst/>
          </a:prstGeom>
          <a:noFill/>
        </p:spPr>
        <p:txBody>
          <a:bodyPr wrap="none" rtlCol="0">
            <a:spAutoFit/>
          </a:bodyPr>
          <a:lstStyle/>
          <a:p>
            <a:r>
              <a:rPr lang="en-US" dirty="0" smtClean="0"/>
              <a:t>0.05</a:t>
            </a:r>
            <a:endParaRPr lang="en-US" dirty="0"/>
          </a:p>
        </p:txBody>
      </p:sp>
      <p:sp>
        <p:nvSpPr>
          <p:cNvPr id="15" name="TextBox 14"/>
          <p:cNvSpPr txBox="1"/>
          <p:nvPr/>
        </p:nvSpPr>
        <p:spPr>
          <a:xfrm>
            <a:off x="6858000" y="2743200"/>
            <a:ext cx="505555" cy="369332"/>
          </a:xfrm>
          <a:prstGeom prst="rect">
            <a:avLst/>
          </a:prstGeom>
          <a:noFill/>
        </p:spPr>
        <p:txBody>
          <a:bodyPr wrap="none" rtlCol="0">
            <a:spAutoFit/>
          </a:bodyPr>
          <a:lstStyle/>
          <a:p>
            <a:r>
              <a:rPr lang="en-US" dirty="0" smtClean="0"/>
              <a:t>0.5</a:t>
            </a:r>
            <a:endParaRPr lang="en-US" dirty="0"/>
          </a:p>
        </p:txBody>
      </p:sp>
      <p:sp>
        <p:nvSpPr>
          <p:cNvPr id="16" name="TextBox 15"/>
          <p:cNvSpPr txBox="1"/>
          <p:nvPr/>
        </p:nvSpPr>
        <p:spPr>
          <a:xfrm>
            <a:off x="6819900" y="4191000"/>
            <a:ext cx="633933" cy="369332"/>
          </a:xfrm>
          <a:prstGeom prst="rect">
            <a:avLst/>
          </a:prstGeom>
          <a:noFill/>
        </p:spPr>
        <p:txBody>
          <a:bodyPr wrap="none" rtlCol="0">
            <a:spAutoFit/>
          </a:bodyPr>
          <a:lstStyle/>
          <a:p>
            <a:r>
              <a:rPr lang="en-US" dirty="0" smtClean="0"/>
              <a:t>0.35</a:t>
            </a:r>
            <a:endParaRPr lang="en-US" dirty="0"/>
          </a:p>
        </p:txBody>
      </p:sp>
      <p:sp>
        <p:nvSpPr>
          <p:cNvPr id="18" name="Slide Number Placeholder 17"/>
          <p:cNvSpPr>
            <a:spLocks noGrp="1"/>
          </p:cNvSpPr>
          <p:nvPr>
            <p:ph type="sldNum" sz="quarter" idx="12"/>
          </p:nvPr>
        </p:nvSpPr>
        <p:spPr/>
        <p:txBody>
          <a:bodyPr/>
          <a:lstStyle/>
          <a:p>
            <a:fld id="{001AEB1B-619C-E741-908C-AF8E12DD8BD8}" type="slidenum">
              <a:rPr lang="en-US" smtClean="0"/>
              <a:pPr/>
              <a:t>109</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4"/>
          <p:cNvSpPr>
            <a:spLocks noGrp="1" noChangeArrowheads="1"/>
          </p:cNvSpPr>
          <p:nvPr>
            <p:ph type="title"/>
          </p:nvPr>
        </p:nvSpPr>
        <p:spPr/>
        <p:txBody>
          <a:bodyPr/>
          <a:lstStyle/>
          <a:p>
            <a:r>
              <a:rPr lang="en-US" i="1"/>
              <a:t>However…</a:t>
            </a:r>
          </a:p>
        </p:txBody>
      </p:sp>
      <p:sp>
        <p:nvSpPr>
          <p:cNvPr id="49155" name="Rectangle 6"/>
          <p:cNvSpPr>
            <a:spLocks noGrp="1" noChangeArrowheads="1"/>
          </p:cNvSpPr>
          <p:nvPr>
            <p:ph type="body" idx="1"/>
          </p:nvPr>
        </p:nvSpPr>
        <p:spPr/>
        <p:txBody>
          <a:bodyPr/>
          <a:lstStyle/>
          <a:p>
            <a:r>
              <a:rPr lang="en-US"/>
              <a:t>Consider the keyword “Interest”.  </a:t>
            </a:r>
          </a:p>
          <a:p>
            <a:r>
              <a:rPr lang="en-US"/>
              <a:t>It is in the subjectivity lexicon.</a:t>
            </a:r>
          </a:p>
          <a:p>
            <a:r>
              <a:rPr lang="en-US" i="1">
                <a:solidFill>
                  <a:srgbClr val="9933FF"/>
                </a:solidFill>
              </a:rPr>
              <a:t>But, what about “interest rate”, for example?</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 name="Rectangle 16"/>
          <p:cNvSpPr/>
          <p:nvPr/>
        </p:nvSpPr>
        <p:spPr>
          <a:xfrm>
            <a:off x="533400" y="1371600"/>
            <a:ext cx="3200400" cy="4114800"/>
          </a:xfrm>
          <a:prstGeom prst="rect">
            <a:avLst/>
          </a:prstGeom>
          <a:solidFill>
            <a:srgbClr val="CCFFCC">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Side-1</a:t>
            </a:r>
            <a:endParaRPr lang="en-US" sz="2800" dirty="0">
              <a:solidFill>
                <a:srgbClr val="000000"/>
              </a:solidFill>
            </a:endParaRPr>
          </a:p>
        </p:txBody>
      </p:sp>
      <p:sp>
        <p:nvSpPr>
          <p:cNvPr id="18" name="Rectangle 17"/>
          <p:cNvSpPr/>
          <p:nvPr/>
        </p:nvSpPr>
        <p:spPr>
          <a:xfrm>
            <a:off x="5257800" y="1371600"/>
            <a:ext cx="3200400" cy="4114800"/>
          </a:xfrm>
          <a:prstGeom prst="rect">
            <a:avLst/>
          </a:prstGeom>
          <a:solidFill>
            <a:srgbClr val="6666FF">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Side-2</a:t>
            </a:r>
            <a:endParaRPr lang="en-US" sz="2800" dirty="0">
              <a:solidFill>
                <a:srgbClr val="000000"/>
              </a:solidFill>
            </a:endParaRPr>
          </a:p>
        </p:txBody>
      </p:sp>
      <p:sp>
        <p:nvSpPr>
          <p:cNvPr id="4" name="Rectangle 3"/>
          <p:cNvSpPr/>
          <p:nvPr/>
        </p:nvSpPr>
        <p:spPr>
          <a:xfrm>
            <a:off x="6858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Topic1+</a:t>
            </a:r>
            <a:endParaRPr lang="en-US" sz="2400" dirty="0">
              <a:solidFill>
                <a:schemeClr val="tx1"/>
              </a:solidFill>
            </a:endParaRPr>
          </a:p>
        </p:txBody>
      </p:sp>
      <p:sp>
        <p:nvSpPr>
          <p:cNvPr id="5" name="Rectangle 4"/>
          <p:cNvSpPr/>
          <p:nvPr/>
        </p:nvSpPr>
        <p:spPr>
          <a:xfrm>
            <a:off x="54102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Topic1-</a:t>
            </a:r>
            <a:endParaRPr lang="en-US" sz="2400" dirty="0">
              <a:solidFill>
                <a:schemeClr val="tx1"/>
              </a:solidFill>
            </a:endParaRPr>
          </a:p>
        </p:txBody>
      </p:sp>
      <p:sp>
        <p:nvSpPr>
          <p:cNvPr id="6" name="Rectangle 5"/>
          <p:cNvSpPr/>
          <p:nvPr/>
        </p:nvSpPr>
        <p:spPr>
          <a:xfrm>
            <a:off x="7620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Topic2-</a:t>
            </a:r>
            <a:endParaRPr lang="en-US" sz="2400" dirty="0">
              <a:solidFill>
                <a:schemeClr val="tx1"/>
              </a:solidFill>
            </a:endParaRPr>
          </a:p>
        </p:txBody>
      </p:sp>
      <p:sp>
        <p:nvSpPr>
          <p:cNvPr id="7" name="Rectangle 6"/>
          <p:cNvSpPr/>
          <p:nvPr/>
        </p:nvSpPr>
        <p:spPr>
          <a:xfrm>
            <a:off x="54102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Topic2+</a:t>
            </a:r>
            <a:endParaRPr lang="en-US" sz="2400" dirty="0">
              <a:solidFill>
                <a:schemeClr val="tx1"/>
              </a:solidFill>
            </a:endParaRPr>
          </a:p>
        </p:txBody>
      </p:sp>
      <p:sp>
        <p:nvSpPr>
          <p:cNvPr id="8" name="Rectangle 7"/>
          <p:cNvSpPr/>
          <p:nvPr/>
        </p:nvSpPr>
        <p:spPr>
          <a:xfrm>
            <a:off x="2971800" y="28956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target+</a:t>
            </a:r>
            <a:endParaRPr lang="en-US" sz="2400" dirty="0">
              <a:solidFill>
                <a:schemeClr val="tx1"/>
              </a:solidFill>
            </a:endParaRPr>
          </a:p>
        </p:txBody>
      </p:sp>
      <p:cxnSp>
        <p:nvCxnSpPr>
          <p:cNvPr id="25" name="Shape 24"/>
          <p:cNvCxnSpPr>
            <a:stCxn id="8" idx="2"/>
            <a:endCxn id="5" idx="0"/>
          </p:cNvCxnSpPr>
          <p:nvPr/>
        </p:nvCxnSpPr>
        <p:spPr>
          <a:xfrm rot="16200000" flipH="1">
            <a:off x="5219700" y="2971800"/>
            <a:ext cx="762000" cy="2438400"/>
          </a:xfrm>
          <a:prstGeom prst="bentConnector3">
            <a:avLst>
              <a:gd name="adj1" fmla="val 50000"/>
            </a:avLst>
          </a:prstGeom>
          <a:ln w="25400"/>
        </p:spPr>
        <p:style>
          <a:lnRef idx="2">
            <a:schemeClr val="accent1"/>
          </a:lnRef>
          <a:fillRef idx="0">
            <a:schemeClr val="accent1"/>
          </a:fillRef>
          <a:effectRef idx="1">
            <a:schemeClr val="accent1"/>
          </a:effectRef>
          <a:fontRef idx="minor">
            <a:schemeClr val="tx1"/>
          </a:fontRef>
        </p:style>
      </p:cxnSp>
      <p:cxnSp>
        <p:nvCxnSpPr>
          <p:cNvPr id="29" name="Shape 28"/>
          <p:cNvCxnSpPr>
            <a:stCxn id="8" idx="1"/>
            <a:endCxn id="6" idx="0"/>
          </p:cNvCxnSpPr>
          <p:nvPr/>
        </p:nvCxnSpPr>
        <p:spPr>
          <a:xfrm rot="10800000" flipV="1">
            <a:off x="2171700" y="3352800"/>
            <a:ext cx="800100" cy="1219200"/>
          </a:xfrm>
          <a:prstGeom prst="bentConnector2">
            <a:avLst/>
          </a:prstGeom>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4" idx="2"/>
            <a:endCxn id="8" idx="0"/>
          </p:cNvCxnSpPr>
          <p:nvPr/>
        </p:nvCxnSpPr>
        <p:spPr>
          <a:xfrm rot="16200000" flipH="1">
            <a:off x="2971800" y="1485900"/>
            <a:ext cx="533400" cy="2286000"/>
          </a:xfrm>
          <a:prstGeom prst="bentConnector3">
            <a:avLst>
              <a:gd name="adj1" fmla="val 50000"/>
            </a:avLst>
          </a:prstGeom>
          <a:ln w="25400"/>
        </p:spPr>
        <p:style>
          <a:lnRef idx="2">
            <a:schemeClr val="accent1"/>
          </a:lnRef>
          <a:fillRef idx="0">
            <a:schemeClr val="accent1"/>
          </a:fillRef>
          <a:effectRef idx="1">
            <a:schemeClr val="accent1"/>
          </a:effectRef>
          <a:fontRef idx="minor">
            <a:schemeClr val="tx1"/>
          </a:fontRef>
        </p:style>
      </p:cxnSp>
      <p:cxnSp>
        <p:nvCxnSpPr>
          <p:cNvPr id="33" name="Shape 32"/>
          <p:cNvCxnSpPr>
            <a:stCxn id="8" idx="3"/>
            <a:endCxn id="7" idx="2"/>
          </p:cNvCxnSpPr>
          <p:nvPr/>
        </p:nvCxnSpPr>
        <p:spPr>
          <a:xfrm flipV="1">
            <a:off x="5791200" y="2362200"/>
            <a:ext cx="1028700" cy="990600"/>
          </a:xfrm>
          <a:prstGeom prst="bentConnector2">
            <a:avLst/>
          </a:prstGeom>
          <a:ln w="25400"/>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762000" y="5791200"/>
            <a:ext cx="7543800" cy="646331"/>
          </a:xfrm>
          <a:prstGeom prst="rect">
            <a:avLst/>
          </a:prstGeom>
          <a:solidFill>
            <a:srgbClr val="FCD319"/>
          </a:solidFill>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smtClean="0"/>
              <a:t>Side-1 = Topic1+ alternatively Topic2-</a:t>
            </a:r>
          </a:p>
          <a:p>
            <a:r>
              <a:rPr lang="en-US" dirty="0" smtClean="0"/>
              <a:t>Side-2 =Topic2+ alternatively Topic1- </a:t>
            </a:r>
            <a:endParaRPr lang="en-US" dirty="0"/>
          </a:p>
        </p:txBody>
      </p:sp>
      <p:sp>
        <p:nvSpPr>
          <p:cNvPr id="12"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accent1"/>
                </a:solidFill>
                <a:effectLst/>
                <a:uLnTx/>
                <a:uFillTx/>
                <a:latin typeface="+mj-lt"/>
                <a:ea typeface="+mj-ea"/>
                <a:cs typeface="+mj-cs"/>
              </a:rPr>
              <a:t>Association Lookup, Side Mapping</a:t>
            </a:r>
            <a:endParaRPr kumimoji="0" lang="en-US" sz="3200" b="0" i="0" u="none" strike="noStrike" kern="1200" cap="none" spc="0" normalizeH="0" baseline="0" noProof="0" dirty="0">
              <a:ln>
                <a:noFill/>
              </a:ln>
              <a:solidFill>
                <a:schemeClr val="accent1"/>
              </a:solidFill>
              <a:effectLst/>
              <a:uLnTx/>
              <a:uFillTx/>
              <a:latin typeface="+mj-lt"/>
              <a:ea typeface="+mj-ea"/>
              <a:cs typeface="+mj-cs"/>
            </a:endParaRPr>
          </a:p>
        </p:txBody>
      </p:sp>
      <p:sp>
        <p:nvSpPr>
          <p:cNvPr id="13" name="TextBox 12"/>
          <p:cNvSpPr txBox="1"/>
          <p:nvPr/>
        </p:nvSpPr>
        <p:spPr>
          <a:xfrm>
            <a:off x="3581400" y="2286000"/>
            <a:ext cx="505555" cy="369332"/>
          </a:xfrm>
          <a:prstGeom prst="rect">
            <a:avLst/>
          </a:prstGeom>
          <a:noFill/>
        </p:spPr>
        <p:txBody>
          <a:bodyPr wrap="none" rtlCol="0">
            <a:spAutoFit/>
          </a:bodyPr>
          <a:lstStyle/>
          <a:p>
            <a:r>
              <a:rPr lang="en-US" dirty="0" smtClean="0"/>
              <a:t>0.1</a:t>
            </a:r>
            <a:endParaRPr lang="en-US" dirty="0"/>
          </a:p>
        </p:txBody>
      </p:sp>
      <p:sp>
        <p:nvSpPr>
          <p:cNvPr id="14" name="TextBox 13"/>
          <p:cNvSpPr txBox="1"/>
          <p:nvPr/>
        </p:nvSpPr>
        <p:spPr>
          <a:xfrm>
            <a:off x="1600200" y="4191000"/>
            <a:ext cx="633933" cy="369332"/>
          </a:xfrm>
          <a:prstGeom prst="rect">
            <a:avLst/>
          </a:prstGeom>
          <a:noFill/>
        </p:spPr>
        <p:txBody>
          <a:bodyPr wrap="none" rtlCol="0">
            <a:spAutoFit/>
          </a:bodyPr>
          <a:lstStyle/>
          <a:p>
            <a:r>
              <a:rPr lang="en-US" dirty="0" smtClean="0"/>
              <a:t>0.05</a:t>
            </a:r>
            <a:endParaRPr lang="en-US" dirty="0"/>
          </a:p>
        </p:txBody>
      </p:sp>
      <p:sp>
        <p:nvSpPr>
          <p:cNvPr id="15" name="TextBox 14"/>
          <p:cNvSpPr txBox="1"/>
          <p:nvPr/>
        </p:nvSpPr>
        <p:spPr>
          <a:xfrm>
            <a:off x="6858000" y="2743200"/>
            <a:ext cx="505555" cy="369332"/>
          </a:xfrm>
          <a:prstGeom prst="rect">
            <a:avLst/>
          </a:prstGeom>
          <a:noFill/>
        </p:spPr>
        <p:txBody>
          <a:bodyPr wrap="none" rtlCol="0">
            <a:spAutoFit/>
          </a:bodyPr>
          <a:lstStyle/>
          <a:p>
            <a:r>
              <a:rPr lang="en-US" dirty="0" smtClean="0"/>
              <a:t>0.5</a:t>
            </a:r>
            <a:endParaRPr lang="en-US" dirty="0"/>
          </a:p>
        </p:txBody>
      </p:sp>
      <p:sp>
        <p:nvSpPr>
          <p:cNvPr id="16" name="TextBox 15"/>
          <p:cNvSpPr txBox="1"/>
          <p:nvPr/>
        </p:nvSpPr>
        <p:spPr>
          <a:xfrm>
            <a:off x="6819900" y="4191000"/>
            <a:ext cx="633933" cy="369332"/>
          </a:xfrm>
          <a:prstGeom prst="rect">
            <a:avLst/>
          </a:prstGeom>
          <a:noFill/>
        </p:spPr>
        <p:txBody>
          <a:bodyPr wrap="none" rtlCol="0">
            <a:spAutoFit/>
          </a:bodyPr>
          <a:lstStyle/>
          <a:p>
            <a:r>
              <a:rPr lang="en-US" dirty="0" smtClean="0"/>
              <a:t>0.35</a:t>
            </a:r>
            <a:endParaRPr lang="en-US" dirty="0"/>
          </a:p>
        </p:txBody>
      </p:sp>
      <p:sp>
        <p:nvSpPr>
          <p:cNvPr id="20" name="Slide Number Placeholder 19"/>
          <p:cNvSpPr>
            <a:spLocks noGrp="1"/>
          </p:cNvSpPr>
          <p:nvPr>
            <p:ph type="sldNum" sz="quarter" idx="12"/>
          </p:nvPr>
        </p:nvSpPr>
        <p:spPr/>
        <p:txBody>
          <a:bodyPr/>
          <a:lstStyle/>
          <a:p>
            <a:fld id="{001AEB1B-619C-E741-908C-AF8E12DD8BD8}" type="slidenum">
              <a:rPr lang="en-US" smtClean="0"/>
              <a:pPr/>
              <a:t>110</a:t>
            </a:fld>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Rectangle 7"/>
          <p:cNvSpPr/>
          <p:nvPr/>
        </p:nvSpPr>
        <p:spPr>
          <a:xfrm>
            <a:off x="2971800" y="28956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target+</a:t>
            </a:r>
            <a:endParaRPr lang="en-US" sz="2400" dirty="0">
              <a:solidFill>
                <a:schemeClr val="tx1"/>
              </a:solidFill>
            </a:endParaRPr>
          </a:p>
        </p:txBody>
      </p:sp>
      <p:cxnSp>
        <p:nvCxnSpPr>
          <p:cNvPr id="18" name="Straight Arrow Connector 17"/>
          <p:cNvCxnSpPr>
            <a:stCxn id="8" idx="0"/>
          </p:cNvCxnSpPr>
          <p:nvPr/>
        </p:nvCxnSpPr>
        <p:spPr>
          <a:xfrm rot="16200000" flipV="1">
            <a:off x="3829050" y="2343150"/>
            <a:ext cx="457200" cy="6477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8" idx="0"/>
          </p:cNvCxnSpPr>
          <p:nvPr/>
        </p:nvCxnSpPr>
        <p:spPr>
          <a:xfrm rot="5400000" flipH="1" flipV="1">
            <a:off x="4476750" y="2114550"/>
            <a:ext cx="685800"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533400" y="1371600"/>
            <a:ext cx="3200400" cy="4114800"/>
          </a:xfrm>
          <a:prstGeom prst="rect">
            <a:avLst/>
          </a:prstGeom>
          <a:solidFill>
            <a:srgbClr val="CCFF66">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Side-1</a:t>
            </a:r>
            <a:endParaRPr lang="en-US" sz="2800" dirty="0">
              <a:solidFill>
                <a:srgbClr val="000000"/>
              </a:solidFill>
            </a:endParaRPr>
          </a:p>
        </p:txBody>
      </p:sp>
      <p:sp>
        <p:nvSpPr>
          <p:cNvPr id="9" name="Rectangle 8"/>
          <p:cNvSpPr/>
          <p:nvPr/>
        </p:nvSpPr>
        <p:spPr>
          <a:xfrm>
            <a:off x="5257800" y="1371600"/>
            <a:ext cx="3200400" cy="4114800"/>
          </a:xfrm>
          <a:prstGeom prst="rect">
            <a:avLst/>
          </a:prstGeom>
          <a:solidFill>
            <a:srgbClr val="6666FF">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Side-2</a:t>
            </a:r>
            <a:endParaRPr lang="en-US" sz="2800" dirty="0">
              <a:solidFill>
                <a:srgbClr val="000000"/>
              </a:solidFill>
            </a:endParaRPr>
          </a:p>
        </p:txBody>
      </p:sp>
      <p:sp>
        <p:nvSpPr>
          <p:cNvPr id="10" name="TextBox 9"/>
          <p:cNvSpPr txBox="1"/>
          <p:nvPr/>
        </p:nvSpPr>
        <p:spPr>
          <a:xfrm>
            <a:off x="3657600" y="2133600"/>
            <a:ext cx="633933" cy="369332"/>
          </a:xfrm>
          <a:prstGeom prst="rect">
            <a:avLst/>
          </a:prstGeom>
          <a:noFill/>
        </p:spPr>
        <p:txBody>
          <a:bodyPr wrap="none" rtlCol="0">
            <a:spAutoFit/>
          </a:bodyPr>
          <a:lstStyle/>
          <a:p>
            <a:r>
              <a:rPr lang="en-US" dirty="0" smtClean="0"/>
              <a:t>0.15</a:t>
            </a:r>
            <a:endParaRPr lang="en-US" dirty="0"/>
          </a:p>
        </p:txBody>
      </p:sp>
      <p:sp>
        <p:nvSpPr>
          <p:cNvPr id="13" name="TextBox 12"/>
          <p:cNvSpPr txBox="1"/>
          <p:nvPr/>
        </p:nvSpPr>
        <p:spPr>
          <a:xfrm>
            <a:off x="4724400" y="2438399"/>
            <a:ext cx="633933" cy="369332"/>
          </a:xfrm>
          <a:prstGeom prst="rect">
            <a:avLst/>
          </a:prstGeom>
          <a:noFill/>
        </p:spPr>
        <p:txBody>
          <a:bodyPr wrap="none" rtlCol="0">
            <a:spAutoFit/>
          </a:bodyPr>
          <a:lstStyle/>
          <a:p>
            <a:r>
              <a:rPr lang="en-US" dirty="0" smtClean="0"/>
              <a:t>0.85</a:t>
            </a:r>
            <a:endParaRPr lang="en-US" dirty="0"/>
          </a:p>
        </p:txBody>
      </p:sp>
      <p:sp>
        <p:nvSpPr>
          <p:cNvPr id="14" name="Rectangle 13"/>
          <p:cNvSpPr/>
          <p:nvPr/>
        </p:nvSpPr>
        <p:spPr>
          <a:xfrm>
            <a:off x="685800" y="5486400"/>
            <a:ext cx="7543800" cy="369332"/>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en-US" dirty="0" smtClean="0">
                <a:solidFill>
                  <a:schemeClr val="tx1"/>
                </a:solidFill>
              </a:rPr>
              <a:t>Association of positive opinion towards a target to both of the stances</a:t>
            </a:r>
            <a:endParaRPr lang="en-US" dirty="0">
              <a:solidFill>
                <a:schemeClr val="tx1"/>
              </a:solidFill>
            </a:endParaRPr>
          </a:p>
        </p:txBody>
      </p:sp>
      <p:sp>
        <p:nvSpPr>
          <p:cNvPr id="11"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accent1"/>
                </a:solidFill>
                <a:effectLst/>
                <a:uLnTx/>
                <a:uFillTx/>
                <a:latin typeface="+mj-lt"/>
                <a:ea typeface="+mj-ea"/>
                <a:cs typeface="+mj-cs"/>
              </a:rPr>
              <a:t>Association Lookup, Side Mapping</a:t>
            </a:r>
            <a:endParaRPr kumimoji="0" lang="en-US" sz="3200" b="0" i="0" u="none" strike="noStrike" kern="1200" cap="none" spc="0" normalizeH="0" baseline="0" noProof="0" dirty="0">
              <a:ln>
                <a:noFill/>
              </a:ln>
              <a:solidFill>
                <a:schemeClr val="accent1"/>
              </a:solidFill>
              <a:effectLst/>
              <a:uLnTx/>
              <a:uFillTx/>
              <a:latin typeface="+mj-lt"/>
              <a:ea typeface="+mj-ea"/>
              <a:cs typeface="+mj-cs"/>
            </a:endParaRPr>
          </a:p>
        </p:txBody>
      </p:sp>
      <p:sp>
        <p:nvSpPr>
          <p:cNvPr id="15" name="Slide Number Placeholder 14"/>
          <p:cNvSpPr>
            <a:spLocks noGrp="1"/>
          </p:cNvSpPr>
          <p:nvPr>
            <p:ph type="sldNum" sz="quarter" idx="12"/>
          </p:nvPr>
        </p:nvSpPr>
        <p:spPr/>
        <p:txBody>
          <a:bodyPr/>
          <a:lstStyle/>
          <a:p>
            <a:fld id="{001AEB1B-619C-E741-908C-AF8E12DD8BD8}" type="slidenum">
              <a:rPr lang="en-US" smtClean="0"/>
              <a:pPr/>
              <a:t>111</a:t>
            </a:fld>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Non-reinforcing opinions within the post</a:t>
            </a:r>
            <a:endParaRPr lang="en-US" dirty="0"/>
          </a:p>
        </p:txBody>
      </p:sp>
      <p:sp>
        <p:nvSpPr>
          <p:cNvPr id="3" name="Content Placeholder 2"/>
          <p:cNvSpPr>
            <a:spLocks noGrp="1"/>
          </p:cNvSpPr>
          <p:nvPr>
            <p:ph sz="quarter" idx="1"/>
          </p:nvPr>
        </p:nvSpPr>
        <p:spPr/>
        <p:txBody>
          <a:bodyPr>
            <a:normAutofit/>
          </a:bodyPr>
          <a:lstStyle/>
          <a:p>
            <a:r>
              <a:rPr lang="en-US" dirty="0" smtClean="0"/>
              <a:t>While the </a:t>
            </a:r>
            <a:r>
              <a:rPr lang="en-US" i="1" u="sng" dirty="0" smtClean="0"/>
              <a:t>iPhone </a:t>
            </a:r>
            <a:r>
              <a:rPr lang="en-US" dirty="0" smtClean="0">
                <a:solidFill>
                  <a:srgbClr val="000080"/>
                </a:solidFill>
              </a:rPr>
              <a:t>looks nice</a:t>
            </a:r>
            <a:r>
              <a:rPr lang="en-US" dirty="0" smtClean="0"/>
              <a:t> and </a:t>
            </a:r>
            <a:r>
              <a:rPr lang="en-US" dirty="0" smtClean="0">
                <a:solidFill>
                  <a:srgbClr val="000080"/>
                </a:solidFill>
              </a:rPr>
              <a:t>does play a decent amount of music</a:t>
            </a:r>
            <a:r>
              <a:rPr lang="en-US" dirty="0" smtClean="0"/>
              <a:t>, </a:t>
            </a:r>
            <a:r>
              <a:rPr lang="en-US" i="1" u="sng" dirty="0" smtClean="0"/>
              <a:t>it </a:t>
            </a:r>
            <a:r>
              <a:rPr lang="en-US" dirty="0" smtClean="0">
                <a:solidFill>
                  <a:srgbClr val="FF0000"/>
                </a:solidFill>
              </a:rPr>
              <a:t>can't compare in functionality</a:t>
            </a:r>
            <a:r>
              <a:rPr lang="en-US" dirty="0" smtClean="0"/>
              <a:t> to the BB.</a:t>
            </a:r>
          </a:p>
          <a:p>
            <a:endParaRPr lang="en-US" dirty="0" smtClean="0"/>
          </a:p>
          <a:p>
            <a:endParaRPr lang="en-US" dirty="0" smtClean="0"/>
          </a:p>
          <a:p>
            <a:pPr>
              <a:buNone/>
            </a:pPr>
            <a:r>
              <a:rPr lang="en-US" i="1" dirty="0" smtClean="0"/>
              <a:t>Concessionary opinions</a:t>
            </a:r>
          </a:p>
          <a:p>
            <a:endParaRPr lang="en-US" dirty="0" smtClean="0"/>
          </a:p>
        </p:txBody>
      </p:sp>
      <p:sp>
        <p:nvSpPr>
          <p:cNvPr id="6" name="Line Callout 1 5"/>
          <p:cNvSpPr/>
          <p:nvPr/>
        </p:nvSpPr>
        <p:spPr>
          <a:xfrm>
            <a:off x="6096000" y="2590800"/>
            <a:ext cx="2667000" cy="612648"/>
          </a:xfrm>
          <a:prstGeom prst="borderCallout1">
            <a:avLst>
              <a:gd name="adj1" fmla="val 18750"/>
              <a:gd name="adj2" fmla="val -8333"/>
              <a:gd name="adj3" fmla="val -10518"/>
              <a:gd name="adj4" fmla="val -47228"/>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Side Classification: pro-Blackberry stance</a:t>
            </a:r>
            <a:endParaRPr lang="en-US" dirty="0"/>
          </a:p>
        </p:txBody>
      </p:sp>
      <p:sp>
        <p:nvSpPr>
          <p:cNvPr id="7" name="Slide Number Placeholder 6"/>
          <p:cNvSpPr>
            <a:spLocks noGrp="1"/>
          </p:cNvSpPr>
          <p:nvPr>
            <p:ph type="sldNum" sz="quarter" idx="15"/>
          </p:nvPr>
        </p:nvSpPr>
        <p:spPr/>
        <p:txBody>
          <a:bodyPr/>
          <a:lstStyle/>
          <a:p>
            <a:fld id="{001AEB1B-619C-E741-908C-AF8E12DD8BD8}" type="slidenum">
              <a:rPr lang="en-US" smtClean="0"/>
              <a:pPr/>
              <a:t>112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Concession Handling</a:t>
            </a:r>
            <a:br>
              <a:rPr lang="en-US" dirty="0" smtClean="0"/>
            </a:br>
            <a:endParaRPr lang="en-US" dirty="0"/>
          </a:p>
        </p:txBody>
      </p:sp>
      <p:sp>
        <p:nvSpPr>
          <p:cNvPr id="3" name="Content Placeholder 2"/>
          <p:cNvSpPr>
            <a:spLocks noGrp="1"/>
          </p:cNvSpPr>
          <p:nvPr>
            <p:ph sz="quarter" idx="1"/>
          </p:nvPr>
        </p:nvSpPr>
        <p:spPr>
          <a:xfrm>
            <a:off x="498474" y="1524000"/>
            <a:ext cx="7556313" cy="4144963"/>
          </a:xfrm>
        </p:spPr>
        <p:txBody>
          <a:bodyPr>
            <a:noAutofit/>
          </a:bodyPr>
          <a:lstStyle/>
          <a:p>
            <a:pPr>
              <a:buNone/>
            </a:pPr>
            <a:r>
              <a:rPr lang="en-US" dirty="0" smtClean="0"/>
              <a:t>Detecting concessionary opinions</a:t>
            </a:r>
          </a:p>
          <a:p>
            <a:r>
              <a:rPr lang="en-US" dirty="0" smtClean="0"/>
              <a:t>Find Concession indicators </a:t>
            </a:r>
          </a:p>
          <a:p>
            <a:pPr lvl="1"/>
            <a:r>
              <a:rPr lang="en-US" sz="2000" dirty="0" smtClean="0"/>
              <a:t>Discourse connectives from Penn Discourse Treebank (Prasad et al., 2007) </a:t>
            </a:r>
          </a:p>
          <a:p>
            <a:r>
              <a:rPr lang="en-US" dirty="0" smtClean="0"/>
              <a:t>Use simple rules to find the conceded part of the sentence</a:t>
            </a:r>
            <a:endParaRPr lang="en-US" sz="2800" dirty="0" smtClean="0"/>
          </a:p>
          <a:p>
            <a:pPr lvl="1"/>
            <a:r>
              <a:rPr lang="en-US" sz="2000" b="1" dirty="0" smtClean="0">
                <a:solidFill>
                  <a:srgbClr val="5F8D89"/>
                </a:solidFill>
              </a:rPr>
              <a:t>While </a:t>
            </a:r>
            <a:r>
              <a:rPr lang="en-US" sz="2000" dirty="0" smtClean="0"/>
              <a:t>the </a:t>
            </a:r>
            <a:r>
              <a:rPr lang="en-US" sz="2000" i="1" u="sng" dirty="0" smtClean="0"/>
              <a:t>iPhone </a:t>
            </a:r>
            <a:r>
              <a:rPr lang="en-US" sz="2000" dirty="0" smtClean="0">
                <a:solidFill>
                  <a:srgbClr val="000080"/>
                </a:solidFill>
              </a:rPr>
              <a:t>looks nice </a:t>
            </a:r>
            <a:r>
              <a:rPr lang="en-US" sz="2000" dirty="0" smtClean="0"/>
              <a:t>and </a:t>
            </a:r>
            <a:r>
              <a:rPr lang="en-US" sz="2000" dirty="0" smtClean="0">
                <a:solidFill>
                  <a:srgbClr val="000080"/>
                </a:solidFill>
              </a:rPr>
              <a:t>does play a decent amount of music</a:t>
            </a:r>
            <a:r>
              <a:rPr lang="en-US" sz="2000" dirty="0" smtClean="0"/>
              <a:t>, </a:t>
            </a:r>
            <a:r>
              <a:rPr lang="en-US" sz="2000" i="1" u="sng" dirty="0" smtClean="0"/>
              <a:t>it </a:t>
            </a:r>
            <a:r>
              <a:rPr lang="en-US" sz="2000" dirty="0" smtClean="0">
                <a:solidFill>
                  <a:srgbClr val="C92128"/>
                </a:solidFill>
              </a:rPr>
              <a:t>can't compare in functionality </a:t>
            </a:r>
            <a:r>
              <a:rPr lang="en-US" sz="2000" dirty="0" smtClean="0"/>
              <a:t>to the BB.</a:t>
            </a:r>
          </a:p>
          <a:p>
            <a:pPr lvl="1">
              <a:buNone/>
            </a:pPr>
            <a:endParaRPr lang="en-US" sz="2000" dirty="0" smtClean="0"/>
          </a:p>
          <a:p>
            <a:pPr lvl="1"/>
            <a:r>
              <a:rPr lang="en-US" sz="2000" dirty="0" smtClean="0"/>
              <a:t>I </a:t>
            </a:r>
            <a:r>
              <a:rPr lang="en-US" sz="2000" dirty="0" smtClean="0">
                <a:solidFill>
                  <a:srgbClr val="000080"/>
                </a:solidFill>
              </a:rPr>
              <a:t>like </a:t>
            </a:r>
            <a:r>
              <a:rPr lang="en-US" sz="2000" dirty="0" smtClean="0"/>
              <a:t>my </a:t>
            </a:r>
            <a:r>
              <a:rPr lang="en-US" sz="2000" i="1" u="sng" dirty="0" smtClean="0"/>
              <a:t>music</a:t>
            </a:r>
            <a:r>
              <a:rPr lang="en-US" sz="2000" dirty="0" smtClean="0"/>
              <a:t>, and </a:t>
            </a:r>
            <a:r>
              <a:rPr lang="en-US" sz="2000" i="1" u="sng" dirty="0" smtClean="0"/>
              <a:t>phone</a:t>
            </a:r>
            <a:r>
              <a:rPr lang="en-US" sz="2000" dirty="0" smtClean="0"/>
              <a:t>, </a:t>
            </a:r>
            <a:r>
              <a:rPr lang="en-US" sz="2000" b="1" dirty="0" smtClean="0">
                <a:solidFill>
                  <a:srgbClr val="5F8D89"/>
                </a:solidFill>
              </a:rPr>
              <a:t>but </a:t>
            </a:r>
            <a:r>
              <a:rPr lang="en-US" sz="2000" dirty="0" smtClean="0"/>
              <a:t>I </a:t>
            </a:r>
            <a:r>
              <a:rPr lang="en-US" sz="2000" dirty="0" smtClean="0">
                <a:solidFill>
                  <a:srgbClr val="C92128"/>
                </a:solidFill>
              </a:rPr>
              <a:t>don't want </a:t>
            </a:r>
            <a:r>
              <a:rPr lang="en-US" sz="2000" dirty="0" smtClean="0"/>
              <a:t>to </a:t>
            </a:r>
            <a:r>
              <a:rPr lang="en-US" sz="2000" i="1" u="sng" dirty="0" smtClean="0"/>
              <a:t>carry a brick around</a:t>
            </a:r>
            <a:r>
              <a:rPr lang="en-US" sz="2000" dirty="0" smtClean="0"/>
              <a:t> in my pocket when I only need my phone</a:t>
            </a:r>
            <a:r>
              <a:rPr lang="en-US" sz="2400" dirty="0" smtClean="0"/>
              <a:t>.</a:t>
            </a:r>
          </a:p>
          <a:p>
            <a:pPr lvl="1"/>
            <a:endParaRPr lang="en-US" sz="2000" dirty="0" smtClean="0"/>
          </a:p>
          <a:p>
            <a:pPr lvl="1"/>
            <a:endParaRPr lang="en-US" sz="2000" dirty="0" smtClean="0"/>
          </a:p>
          <a:p>
            <a:pPr>
              <a:buNone/>
            </a:pPr>
            <a:endParaRPr lang="en-US" dirty="0" smtClean="0"/>
          </a:p>
          <a:p>
            <a:endParaRPr lang="en-US" dirty="0"/>
          </a:p>
        </p:txBody>
      </p:sp>
      <p:cxnSp>
        <p:nvCxnSpPr>
          <p:cNvPr id="7" name="Straight Connector 6"/>
          <p:cNvCxnSpPr/>
          <p:nvPr/>
        </p:nvCxnSpPr>
        <p:spPr>
          <a:xfrm rot="5400000">
            <a:off x="3048000" y="4419600"/>
            <a:ext cx="457200" cy="1588"/>
          </a:xfrm>
          <a:prstGeom prst="line">
            <a:avLst/>
          </a:prstGeom>
          <a:ln w="38100" cmpd="dbl"/>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5400000">
            <a:off x="4230291" y="5446315"/>
            <a:ext cx="532606" cy="1588"/>
          </a:xfrm>
          <a:prstGeom prst="line">
            <a:avLst/>
          </a:prstGeom>
          <a:ln w="38100" cmpd="dbl"/>
        </p:spPr>
        <p:style>
          <a:lnRef idx="2">
            <a:schemeClr val="accent1"/>
          </a:lnRef>
          <a:fillRef idx="0">
            <a:schemeClr val="accent1"/>
          </a:fillRef>
          <a:effectRef idx="1">
            <a:schemeClr val="accent1"/>
          </a:effectRef>
          <a:fontRef idx="minor">
            <a:schemeClr val="tx1"/>
          </a:fontRef>
        </p:style>
      </p:cxnSp>
      <p:sp>
        <p:nvSpPr>
          <p:cNvPr id="8" name="Slide Number Placeholder 7"/>
          <p:cNvSpPr>
            <a:spLocks noGrp="1"/>
          </p:cNvSpPr>
          <p:nvPr>
            <p:ph type="sldNum" sz="quarter" idx="15"/>
          </p:nvPr>
        </p:nvSpPr>
        <p:spPr/>
        <p:txBody>
          <a:bodyPr/>
          <a:lstStyle/>
          <a:p>
            <a:fld id="{001AEB1B-619C-E741-908C-AF8E12DD8BD8}" type="slidenum">
              <a:rPr lang="en-US" smtClean="0"/>
              <a:pPr/>
              <a:t>113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Rectangle 11"/>
          <p:cNvSpPr/>
          <p:nvPr/>
        </p:nvSpPr>
        <p:spPr>
          <a:xfrm>
            <a:off x="5486400" y="1600200"/>
            <a:ext cx="3200400" cy="3352800"/>
          </a:xfrm>
          <a:prstGeom prst="rect">
            <a:avLst/>
          </a:prstGeom>
          <a:solidFill>
            <a:srgbClr val="6666FF">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Side-2</a:t>
            </a:r>
          </a:p>
          <a:p>
            <a:pPr algn="ctr"/>
            <a:r>
              <a:rPr lang="en-US" sz="2800" dirty="0" smtClean="0">
                <a:solidFill>
                  <a:srgbClr val="000000"/>
                </a:solidFill>
              </a:rPr>
              <a:t>Pro-Iphone</a:t>
            </a:r>
            <a:endParaRPr lang="en-US" sz="2800" dirty="0">
              <a:solidFill>
                <a:srgbClr val="000000"/>
              </a:solidFill>
            </a:endParaRPr>
          </a:p>
        </p:txBody>
      </p:sp>
      <p:sp>
        <p:nvSpPr>
          <p:cNvPr id="11" name="Rectangle 10"/>
          <p:cNvSpPr/>
          <p:nvPr/>
        </p:nvSpPr>
        <p:spPr>
          <a:xfrm>
            <a:off x="457200" y="1600200"/>
            <a:ext cx="3200400" cy="3352799"/>
          </a:xfrm>
          <a:prstGeom prst="rect">
            <a:avLst/>
          </a:prstGeom>
          <a:solidFill>
            <a:srgbClr val="CCFF66">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Side-1</a:t>
            </a:r>
          </a:p>
          <a:p>
            <a:pPr algn="ctr"/>
            <a:r>
              <a:rPr lang="en-US" sz="2800" dirty="0" smtClean="0">
                <a:solidFill>
                  <a:srgbClr val="000000"/>
                </a:solidFill>
              </a:rPr>
              <a:t>Pro-Blackberry</a:t>
            </a:r>
            <a:endParaRPr lang="en-US" sz="2800" dirty="0">
              <a:solidFill>
                <a:srgbClr val="000000"/>
              </a:solidFill>
            </a:endParaRPr>
          </a:p>
        </p:txBody>
      </p:sp>
      <p:sp>
        <p:nvSpPr>
          <p:cNvPr id="8" name="Rectangle 7"/>
          <p:cNvSpPr/>
          <p:nvPr/>
        </p:nvSpPr>
        <p:spPr>
          <a:xfrm>
            <a:off x="3810000" y="2514600"/>
            <a:ext cx="14478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music+</a:t>
            </a:r>
            <a:endParaRPr lang="en-US" sz="2400" dirty="0">
              <a:solidFill>
                <a:schemeClr val="tx1"/>
              </a:solidFill>
            </a:endParaRPr>
          </a:p>
        </p:txBody>
      </p:sp>
      <p:sp>
        <p:nvSpPr>
          <p:cNvPr id="19" name="Rectangle 18"/>
          <p:cNvSpPr/>
          <p:nvPr/>
        </p:nvSpPr>
        <p:spPr>
          <a:xfrm>
            <a:off x="3810000" y="3669268"/>
            <a:ext cx="14478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phone+</a:t>
            </a:r>
            <a:endParaRPr lang="en-US" sz="2400" dirty="0">
              <a:solidFill>
                <a:schemeClr val="tx1"/>
              </a:solidFill>
            </a:endParaRPr>
          </a:p>
        </p:txBody>
      </p:sp>
      <p:cxnSp>
        <p:nvCxnSpPr>
          <p:cNvPr id="22" name="Straight Arrow Connector 21"/>
          <p:cNvCxnSpPr>
            <a:stCxn id="8" idx="0"/>
          </p:cNvCxnSpPr>
          <p:nvPr/>
        </p:nvCxnSpPr>
        <p:spPr>
          <a:xfrm rot="5400000" flipH="1" flipV="1">
            <a:off x="4743450" y="1771650"/>
            <a:ext cx="533400" cy="9525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19" idx="2"/>
          </p:cNvCxnSpPr>
          <p:nvPr/>
        </p:nvCxnSpPr>
        <p:spPr>
          <a:xfrm rot="16200000" flipH="1">
            <a:off x="4781550" y="3802618"/>
            <a:ext cx="457200" cy="9525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19" idx="2"/>
          </p:cNvCxnSpPr>
          <p:nvPr/>
        </p:nvCxnSpPr>
        <p:spPr>
          <a:xfrm rot="5400000">
            <a:off x="3867150" y="3840718"/>
            <a:ext cx="457200"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4800600" y="1828800"/>
            <a:ext cx="505555" cy="369332"/>
          </a:xfrm>
          <a:prstGeom prst="rect">
            <a:avLst/>
          </a:prstGeom>
          <a:noFill/>
        </p:spPr>
        <p:txBody>
          <a:bodyPr wrap="none" rtlCol="0">
            <a:spAutoFit/>
          </a:bodyPr>
          <a:lstStyle/>
          <a:p>
            <a:r>
              <a:rPr lang="en-US" dirty="0" smtClean="0"/>
              <a:t>1.0</a:t>
            </a:r>
          </a:p>
          <a:p>
            <a:endParaRPr lang="en-US" dirty="0"/>
          </a:p>
        </p:txBody>
      </p:sp>
      <p:sp>
        <p:nvSpPr>
          <p:cNvPr id="34" name="TextBox 33"/>
          <p:cNvSpPr txBox="1"/>
          <p:nvPr/>
        </p:nvSpPr>
        <p:spPr>
          <a:xfrm>
            <a:off x="4724400" y="4355068"/>
            <a:ext cx="762311" cy="369332"/>
          </a:xfrm>
          <a:prstGeom prst="rect">
            <a:avLst/>
          </a:prstGeom>
          <a:noFill/>
        </p:spPr>
        <p:txBody>
          <a:bodyPr wrap="none" rtlCol="0">
            <a:spAutoFit/>
          </a:bodyPr>
          <a:lstStyle/>
          <a:p>
            <a:r>
              <a:rPr lang="en-US" dirty="0" smtClean="0"/>
              <a:t>0.509</a:t>
            </a:r>
          </a:p>
          <a:p>
            <a:endParaRPr lang="en-US" dirty="0"/>
          </a:p>
        </p:txBody>
      </p:sp>
      <p:sp>
        <p:nvSpPr>
          <p:cNvPr id="35" name="TextBox 34"/>
          <p:cNvSpPr txBox="1"/>
          <p:nvPr/>
        </p:nvSpPr>
        <p:spPr>
          <a:xfrm>
            <a:off x="3733800" y="4431268"/>
            <a:ext cx="633933" cy="369332"/>
          </a:xfrm>
          <a:prstGeom prst="rect">
            <a:avLst/>
          </a:prstGeom>
          <a:noFill/>
        </p:spPr>
        <p:txBody>
          <a:bodyPr wrap="none" rtlCol="0">
            <a:spAutoFit/>
          </a:bodyPr>
          <a:lstStyle/>
          <a:p>
            <a:r>
              <a:rPr lang="en-US" dirty="0" smtClean="0"/>
              <a:t>0.45</a:t>
            </a:r>
          </a:p>
          <a:p>
            <a:endParaRPr lang="en-US" dirty="0"/>
          </a:p>
        </p:txBody>
      </p:sp>
      <p:sp>
        <p:nvSpPr>
          <p:cNvPr id="36" name="TextBox 35"/>
          <p:cNvSpPr txBox="1"/>
          <p:nvPr/>
        </p:nvSpPr>
        <p:spPr>
          <a:xfrm>
            <a:off x="1892821" y="5086290"/>
            <a:ext cx="4888979" cy="400110"/>
          </a:xfrm>
          <a:prstGeom prst="rect">
            <a:avLst/>
          </a:prstGeom>
          <a:noFill/>
        </p:spPr>
        <p:txBody>
          <a:bodyPr wrap="none" rtlCol="0">
            <a:spAutoFit/>
          </a:bodyPr>
          <a:lstStyle/>
          <a:p>
            <a:r>
              <a:rPr lang="en-US" sz="2000" dirty="0" smtClean="0"/>
              <a:t>Original  associations learnt from the web</a:t>
            </a:r>
            <a:endParaRPr lang="en-US" sz="2000" dirty="0"/>
          </a:p>
        </p:txBody>
      </p:sp>
      <p:sp>
        <p:nvSpPr>
          <p:cNvPr id="15" name="Title 1"/>
          <p:cNvSpPr txBox="1">
            <a:spLocks/>
          </p:cNvSpPr>
          <p:nvPr/>
        </p:nvSpPr>
        <p:spPr>
          <a:xfrm>
            <a:off x="457200" y="274638"/>
            <a:ext cx="7467600" cy="868362"/>
          </a:xfrm>
          <a:prstGeom prst="rect">
            <a:avLst/>
          </a:prstGeom>
        </p:spPr>
        <p:txBody>
          <a:bodyPr vert="horz" anchor="b">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smtClean="0">
                <a:ln>
                  <a:noFill/>
                </a:ln>
                <a:solidFill>
                  <a:schemeClr val="tx2"/>
                </a:solidFill>
                <a:effectLst/>
                <a:uLnTx/>
                <a:uFillTx/>
                <a:latin typeface="+mj-lt"/>
                <a:ea typeface="+mj-ea"/>
                <a:cs typeface="+mj-cs"/>
              </a:rPr>
              <a:t>Concession Handling</a:t>
            </a:r>
            <a:br>
              <a:rPr kumimoji="0" lang="en-US" sz="3000" b="0" i="0" u="none" strike="noStrike" kern="1200" cap="small" spc="0" normalizeH="0" baseline="0" noProof="0" dirty="0" smtClean="0">
                <a:ln>
                  <a:noFill/>
                </a:ln>
                <a:solidFill>
                  <a:schemeClr val="tx2"/>
                </a:solidFill>
                <a:effectLst/>
                <a:uLnTx/>
                <a:uFillTx/>
                <a:latin typeface="+mj-lt"/>
                <a:ea typeface="+mj-ea"/>
                <a:cs typeface="+mj-cs"/>
              </a:rPr>
            </a:br>
            <a:endParaRPr kumimoji="0" lang="en-US" sz="3000" b="0" i="0" u="none" strike="noStrike" kern="1200" cap="small" spc="0" normalizeH="0" baseline="0" noProof="0" dirty="0">
              <a:ln>
                <a:noFill/>
              </a:ln>
              <a:solidFill>
                <a:schemeClr val="tx2"/>
              </a:solidFill>
              <a:effectLst/>
              <a:uLnTx/>
              <a:uFillTx/>
              <a:latin typeface="+mj-lt"/>
              <a:ea typeface="+mj-ea"/>
              <a:cs typeface="+mj-cs"/>
            </a:endParaRPr>
          </a:p>
        </p:txBody>
      </p:sp>
      <p:sp>
        <p:nvSpPr>
          <p:cNvPr id="16" name="Slide Number Placeholder 15"/>
          <p:cNvSpPr>
            <a:spLocks noGrp="1"/>
          </p:cNvSpPr>
          <p:nvPr>
            <p:ph type="sldNum" sz="quarter" idx="12"/>
          </p:nvPr>
        </p:nvSpPr>
        <p:spPr/>
        <p:txBody>
          <a:bodyPr/>
          <a:lstStyle/>
          <a:p>
            <a:fld id="{001AEB1B-619C-E741-908C-AF8E12DD8BD8}" type="slidenum">
              <a:rPr lang="en-US" smtClean="0"/>
              <a:pPr/>
              <a:t>114</a:t>
            </a:fld>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Rectangle 11"/>
          <p:cNvSpPr/>
          <p:nvPr/>
        </p:nvSpPr>
        <p:spPr>
          <a:xfrm>
            <a:off x="5486400" y="1600200"/>
            <a:ext cx="3200400" cy="3352800"/>
          </a:xfrm>
          <a:prstGeom prst="rect">
            <a:avLst/>
          </a:prstGeom>
          <a:solidFill>
            <a:srgbClr val="6666FF">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Side-2</a:t>
            </a:r>
          </a:p>
          <a:p>
            <a:pPr algn="ctr"/>
            <a:r>
              <a:rPr lang="en-US" sz="2800" dirty="0" smtClean="0">
                <a:solidFill>
                  <a:srgbClr val="000000"/>
                </a:solidFill>
              </a:rPr>
              <a:t>Pro-Iphone</a:t>
            </a:r>
            <a:endParaRPr lang="en-US" sz="2800" dirty="0">
              <a:solidFill>
                <a:srgbClr val="000000"/>
              </a:solidFill>
            </a:endParaRPr>
          </a:p>
        </p:txBody>
      </p:sp>
      <p:sp>
        <p:nvSpPr>
          <p:cNvPr id="11" name="Rectangle 10"/>
          <p:cNvSpPr/>
          <p:nvPr/>
        </p:nvSpPr>
        <p:spPr>
          <a:xfrm>
            <a:off x="457200" y="1600200"/>
            <a:ext cx="3200400" cy="3352799"/>
          </a:xfrm>
          <a:prstGeom prst="rect">
            <a:avLst/>
          </a:prstGeom>
          <a:solidFill>
            <a:srgbClr val="CCFF66">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Side-1</a:t>
            </a:r>
          </a:p>
          <a:p>
            <a:pPr algn="ctr"/>
            <a:r>
              <a:rPr lang="en-US" sz="2800" dirty="0" smtClean="0">
                <a:solidFill>
                  <a:srgbClr val="000000"/>
                </a:solidFill>
              </a:rPr>
              <a:t>Pro-Blackberry</a:t>
            </a:r>
            <a:endParaRPr lang="en-US" sz="2800" dirty="0">
              <a:solidFill>
                <a:srgbClr val="000000"/>
              </a:solidFill>
            </a:endParaRPr>
          </a:p>
        </p:txBody>
      </p:sp>
      <p:sp>
        <p:nvSpPr>
          <p:cNvPr id="8" name="Rectangle 7"/>
          <p:cNvSpPr/>
          <p:nvPr/>
        </p:nvSpPr>
        <p:spPr>
          <a:xfrm>
            <a:off x="3810000" y="2514600"/>
            <a:ext cx="14478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music+</a:t>
            </a:r>
            <a:endParaRPr lang="en-US" sz="2400" dirty="0">
              <a:solidFill>
                <a:schemeClr val="tx1"/>
              </a:solidFill>
            </a:endParaRPr>
          </a:p>
        </p:txBody>
      </p:sp>
      <p:sp>
        <p:nvSpPr>
          <p:cNvPr id="19" name="Rectangle 18"/>
          <p:cNvSpPr/>
          <p:nvPr/>
        </p:nvSpPr>
        <p:spPr>
          <a:xfrm>
            <a:off x="3810000" y="3669268"/>
            <a:ext cx="14478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phone+</a:t>
            </a:r>
            <a:endParaRPr lang="en-US" sz="2400" dirty="0">
              <a:solidFill>
                <a:schemeClr val="tx1"/>
              </a:solidFill>
            </a:endParaRPr>
          </a:p>
        </p:txBody>
      </p:sp>
      <p:cxnSp>
        <p:nvCxnSpPr>
          <p:cNvPr id="22" name="Straight Arrow Connector 21"/>
          <p:cNvCxnSpPr>
            <a:stCxn id="8" idx="0"/>
          </p:cNvCxnSpPr>
          <p:nvPr/>
        </p:nvCxnSpPr>
        <p:spPr>
          <a:xfrm rot="16200000" flipV="1">
            <a:off x="3829050" y="1809750"/>
            <a:ext cx="533400" cy="876300"/>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19" idx="2"/>
          </p:cNvCxnSpPr>
          <p:nvPr/>
        </p:nvCxnSpPr>
        <p:spPr>
          <a:xfrm rot="16200000" flipH="1">
            <a:off x="4781550" y="3802618"/>
            <a:ext cx="457200" cy="952500"/>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19" idx="2"/>
          </p:cNvCxnSpPr>
          <p:nvPr/>
        </p:nvCxnSpPr>
        <p:spPr>
          <a:xfrm rot="5400000">
            <a:off x="3867150" y="3840718"/>
            <a:ext cx="457200" cy="876300"/>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3962400" y="1828800"/>
            <a:ext cx="505555" cy="369332"/>
          </a:xfrm>
          <a:prstGeom prst="rect">
            <a:avLst/>
          </a:prstGeom>
          <a:noFill/>
        </p:spPr>
        <p:txBody>
          <a:bodyPr wrap="none" rtlCol="0">
            <a:spAutoFit/>
          </a:bodyPr>
          <a:lstStyle/>
          <a:p>
            <a:r>
              <a:rPr lang="en-US" dirty="0" smtClean="0"/>
              <a:t>1.0</a:t>
            </a:r>
          </a:p>
          <a:p>
            <a:endParaRPr lang="en-US" dirty="0"/>
          </a:p>
        </p:txBody>
      </p:sp>
      <p:sp>
        <p:nvSpPr>
          <p:cNvPr id="34" name="TextBox 33"/>
          <p:cNvSpPr txBox="1"/>
          <p:nvPr/>
        </p:nvSpPr>
        <p:spPr>
          <a:xfrm>
            <a:off x="3771589" y="4507468"/>
            <a:ext cx="762311" cy="369332"/>
          </a:xfrm>
          <a:prstGeom prst="rect">
            <a:avLst/>
          </a:prstGeom>
          <a:noFill/>
        </p:spPr>
        <p:txBody>
          <a:bodyPr wrap="none" rtlCol="0">
            <a:spAutoFit/>
          </a:bodyPr>
          <a:lstStyle/>
          <a:p>
            <a:r>
              <a:rPr lang="en-US" dirty="0" smtClean="0"/>
              <a:t>0.509</a:t>
            </a:r>
          </a:p>
          <a:p>
            <a:endParaRPr lang="en-US" dirty="0"/>
          </a:p>
        </p:txBody>
      </p:sp>
      <p:sp>
        <p:nvSpPr>
          <p:cNvPr id="35" name="TextBox 34"/>
          <p:cNvSpPr txBox="1"/>
          <p:nvPr/>
        </p:nvSpPr>
        <p:spPr>
          <a:xfrm>
            <a:off x="4776267" y="4495800"/>
            <a:ext cx="633933" cy="369332"/>
          </a:xfrm>
          <a:prstGeom prst="rect">
            <a:avLst/>
          </a:prstGeom>
          <a:noFill/>
        </p:spPr>
        <p:txBody>
          <a:bodyPr wrap="none" rtlCol="0">
            <a:spAutoFit/>
          </a:bodyPr>
          <a:lstStyle/>
          <a:p>
            <a:r>
              <a:rPr lang="en-US" dirty="0" smtClean="0"/>
              <a:t>0.45</a:t>
            </a:r>
          </a:p>
          <a:p>
            <a:endParaRPr lang="en-US" dirty="0"/>
          </a:p>
        </p:txBody>
      </p:sp>
      <p:sp>
        <p:nvSpPr>
          <p:cNvPr id="15" name="TextBox 14"/>
          <p:cNvSpPr txBox="1"/>
          <p:nvPr/>
        </p:nvSpPr>
        <p:spPr>
          <a:xfrm>
            <a:off x="2380309" y="5029200"/>
            <a:ext cx="4617269" cy="400110"/>
          </a:xfrm>
          <a:prstGeom prst="rect">
            <a:avLst/>
          </a:prstGeom>
          <a:noFill/>
        </p:spPr>
        <p:txBody>
          <a:bodyPr wrap="none" rtlCol="0">
            <a:spAutoFit/>
          </a:bodyPr>
          <a:lstStyle/>
          <a:p>
            <a:r>
              <a:rPr lang="en-US" sz="2000" dirty="0" smtClean="0"/>
              <a:t>Associations after concession handling</a:t>
            </a:r>
            <a:endParaRPr lang="en-US" sz="2000" dirty="0"/>
          </a:p>
        </p:txBody>
      </p:sp>
      <p:sp>
        <p:nvSpPr>
          <p:cNvPr id="16" name="TextBox 15"/>
          <p:cNvSpPr txBox="1"/>
          <p:nvPr/>
        </p:nvSpPr>
        <p:spPr>
          <a:xfrm>
            <a:off x="1447800" y="5715000"/>
            <a:ext cx="5651495" cy="369332"/>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dirty="0" smtClean="0"/>
              <a:t>Conceded opinions are counted for the opposite side</a:t>
            </a:r>
            <a:endParaRPr lang="en-US" dirty="0"/>
          </a:p>
        </p:txBody>
      </p:sp>
      <p:sp>
        <p:nvSpPr>
          <p:cNvPr id="20" name="Title 1"/>
          <p:cNvSpPr txBox="1">
            <a:spLocks/>
          </p:cNvSpPr>
          <p:nvPr/>
        </p:nvSpPr>
        <p:spPr>
          <a:xfrm>
            <a:off x="457200" y="274638"/>
            <a:ext cx="7467600" cy="868362"/>
          </a:xfrm>
          <a:prstGeom prst="rect">
            <a:avLst/>
          </a:prstGeom>
        </p:spPr>
        <p:txBody>
          <a:bodyPr vert="horz" anchor="b">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smtClean="0">
                <a:ln>
                  <a:noFill/>
                </a:ln>
                <a:solidFill>
                  <a:schemeClr val="tx2"/>
                </a:solidFill>
                <a:effectLst/>
                <a:uLnTx/>
                <a:uFillTx/>
                <a:latin typeface="+mj-lt"/>
                <a:ea typeface="+mj-ea"/>
                <a:cs typeface="+mj-cs"/>
              </a:rPr>
              <a:t>Concession Handling</a:t>
            </a:r>
            <a:br>
              <a:rPr kumimoji="0" lang="en-US" sz="3000" b="0" i="0" u="none" strike="noStrike" kern="1200" cap="small" spc="0" normalizeH="0" baseline="0" noProof="0" dirty="0" smtClean="0">
                <a:ln>
                  <a:noFill/>
                </a:ln>
                <a:solidFill>
                  <a:schemeClr val="tx2"/>
                </a:solidFill>
                <a:effectLst/>
                <a:uLnTx/>
                <a:uFillTx/>
                <a:latin typeface="+mj-lt"/>
                <a:ea typeface="+mj-ea"/>
                <a:cs typeface="+mj-cs"/>
              </a:rPr>
            </a:br>
            <a:endParaRPr kumimoji="0" lang="en-US" sz="3000" b="0" i="0" u="none" strike="noStrike" kern="1200" cap="small" spc="0" normalizeH="0" baseline="0" noProof="0" dirty="0">
              <a:ln>
                <a:noFill/>
              </a:ln>
              <a:solidFill>
                <a:schemeClr val="tx2"/>
              </a:solidFill>
              <a:effectLst/>
              <a:uLnTx/>
              <a:uFillTx/>
              <a:latin typeface="+mj-lt"/>
              <a:ea typeface="+mj-ea"/>
              <a:cs typeface="+mj-cs"/>
            </a:endParaRPr>
          </a:p>
        </p:txBody>
      </p:sp>
      <p:sp>
        <p:nvSpPr>
          <p:cNvPr id="18" name="Slide Number Placeholder 17"/>
          <p:cNvSpPr>
            <a:spLocks noGrp="1"/>
          </p:cNvSpPr>
          <p:nvPr>
            <p:ph type="sldNum" sz="quarter" idx="12"/>
          </p:nvPr>
        </p:nvSpPr>
        <p:spPr/>
        <p:txBody>
          <a:bodyPr/>
          <a:lstStyle/>
          <a:p>
            <a:fld id="{001AEB1B-619C-E741-908C-AF8E12DD8BD8}" type="slidenum">
              <a:rPr lang="en-US" smtClean="0"/>
              <a:pPr/>
              <a:t>115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Rectangle 11"/>
          <p:cNvSpPr/>
          <p:nvPr/>
        </p:nvSpPr>
        <p:spPr>
          <a:xfrm>
            <a:off x="7010400" y="1600200"/>
            <a:ext cx="1676400" cy="3352800"/>
          </a:xfrm>
          <a:prstGeom prst="rect">
            <a:avLst/>
          </a:prstGeom>
          <a:solidFill>
            <a:srgbClr val="6666FF">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Side-2</a:t>
            </a:r>
          </a:p>
          <a:p>
            <a:pPr algn="ctr"/>
            <a:r>
              <a:rPr lang="en-US" sz="2000" dirty="0" smtClean="0">
                <a:solidFill>
                  <a:srgbClr val="000000"/>
                </a:solidFill>
              </a:rPr>
              <a:t>Pro-Iphone</a:t>
            </a:r>
            <a:endParaRPr lang="en-US" sz="2000" dirty="0">
              <a:solidFill>
                <a:srgbClr val="000000"/>
              </a:solidFill>
            </a:endParaRPr>
          </a:p>
        </p:txBody>
      </p:sp>
      <p:sp>
        <p:nvSpPr>
          <p:cNvPr id="11" name="Rectangle 10"/>
          <p:cNvSpPr/>
          <p:nvPr/>
        </p:nvSpPr>
        <p:spPr>
          <a:xfrm>
            <a:off x="457200" y="1600200"/>
            <a:ext cx="1828800" cy="3352799"/>
          </a:xfrm>
          <a:prstGeom prst="rect">
            <a:avLst/>
          </a:prstGeom>
          <a:solidFill>
            <a:srgbClr val="CCFF66">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Side-1</a:t>
            </a:r>
          </a:p>
          <a:p>
            <a:pPr algn="ctr"/>
            <a:r>
              <a:rPr lang="en-US" sz="2000" dirty="0" smtClean="0">
                <a:solidFill>
                  <a:srgbClr val="000000"/>
                </a:solidFill>
              </a:rPr>
              <a:t>Pro-Blackberry</a:t>
            </a:r>
            <a:endParaRPr lang="en-US" sz="2000" dirty="0">
              <a:solidFill>
                <a:srgbClr val="000000"/>
              </a:solidFill>
            </a:endParaRPr>
          </a:p>
        </p:txBody>
      </p:sp>
      <p:sp>
        <p:nvSpPr>
          <p:cNvPr id="18"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accent1"/>
                </a:solidFill>
                <a:effectLst/>
                <a:uLnTx/>
                <a:uFillTx/>
                <a:latin typeface="+mj-lt"/>
                <a:ea typeface="+mj-ea"/>
                <a:cs typeface="+mj-cs"/>
              </a:rPr>
              <a:t>Aggregation</a:t>
            </a:r>
            <a:br>
              <a:rPr kumimoji="0" lang="en-US" sz="3200" b="0" i="0" u="none" strike="noStrike" kern="1200" cap="none" spc="0" normalizeH="0" baseline="0" noProof="0" dirty="0" smtClean="0">
                <a:ln>
                  <a:noFill/>
                </a:ln>
                <a:solidFill>
                  <a:schemeClr val="accent1"/>
                </a:solidFill>
                <a:effectLst/>
                <a:uLnTx/>
                <a:uFillTx/>
                <a:latin typeface="+mj-lt"/>
                <a:ea typeface="+mj-ea"/>
                <a:cs typeface="+mj-cs"/>
              </a:rPr>
            </a:br>
            <a:endParaRPr kumimoji="0" lang="en-US" sz="3200" b="0" i="0" u="none" strike="noStrike" kern="1200" cap="none" spc="0" normalizeH="0" baseline="0" noProof="0" dirty="0">
              <a:ln>
                <a:noFill/>
              </a:ln>
              <a:solidFill>
                <a:schemeClr val="accent1"/>
              </a:solidFill>
              <a:effectLst/>
              <a:uLnTx/>
              <a:uFillTx/>
              <a:latin typeface="+mj-lt"/>
              <a:ea typeface="+mj-ea"/>
              <a:cs typeface="+mj-cs"/>
            </a:endParaRPr>
          </a:p>
        </p:txBody>
      </p:sp>
      <p:sp>
        <p:nvSpPr>
          <p:cNvPr id="15" name="Rectangle 14"/>
          <p:cNvSpPr/>
          <p:nvPr/>
        </p:nvSpPr>
        <p:spPr>
          <a:xfrm>
            <a:off x="3810000" y="19050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1</a:t>
            </a:r>
            <a:r>
              <a:rPr lang="en-US" dirty="0" smtClean="0">
                <a:solidFill>
                  <a:schemeClr val="tx1"/>
                </a:solidFill>
              </a:rPr>
              <a:t>+</a:t>
            </a:r>
            <a:endParaRPr lang="en-US" dirty="0">
              <a:solidFill>
                <a:schemeClr val="tx1"/>
              </a:solidFill>
            </a:endParaRPr>
          </a:p>
        </p:txBody>
      </p:sp>
      <p:sp>
        <p:nvSpPr>
          <p:cNvPr id="16" name="Rectangle 15"/>
          <p:cNvSpPr/>
          <p:nvPr/>
        </p:nvSpPr>
        <p:spPr>
          <a:xfrm>
            <a:off x="3810000" y="25527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2</a:t>
            </a:r>
            <a:r>
              <a:rPr lang="en-US" dirty="0" smtClean="0">
                <a:solidFill>
                  <a:schemeClr val="tx1"/>
                </a:solidFill>
              </a:rPr>
              <a:t>+</a:t>
            </a:r>
            <a:endParaRPr lang="en-US" dirty="0">
              <a:solidFill>
                <a:schemeClr val="tx1"/>
              </a:solidFill>
            </a:endParaRPr>
          </a:p>
        </p:txBody>
      </p:sp>
      <p:sp>
        <p:nvSpPr>
          <p:cNvPr id="17" name="Rectangle 16"/>
          <p:cNvSpPr/>
          <p:nvPr/>
        </p:nvSpPr>
        <p:spPr>
          <a:xfrm>
            <a:off x="3810000" y="33147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3</a:t>
            </a:r>
            <a:r>
              <a:rPr lang="en-US" dirty="0" smtClean="0">
                <a:solidFill>
                  <a:schemeClr val="tx1"/>
                </a:solidFill>
              </a:rPr>
              <a:t>+</a:t>
            </a:r>
            <a:endParaRPr lang="en-US" dirty="0">
              <a:solidFill>
                <a:schemeClr val="tx1"/>
              </a:solidFill>
            </a:endParaRPr>
          </a:p>
        </p:txBody>
      </p:sp>
      <p:sp>
        <p:nvSpPr>
          <p:cNvPr id="20" name="Rectangle 19"/>
          <p:cNvSpPr/>
          <p:nvPr/>
        </p:nvSpPr>
        <p:spPr>
          <a:xfrm>
            <a:off x="3810000" y="41910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4</a:t>
            </a:r>
            <a:r>
              <a:rPr lang="en-US" dirty="0" smtClean="0">
                <a:solidFill>
                  <a:schemeClr val="tx1"/>
                </a:solidFill>
              </a:rPr>
              <a:t>+</a:t>
            </a:r>
            <a:endParaRPr lang="en-US" dirty="0">
              <a:solidFill>
                <a:schemeClr val="tx1"/>
              </a:solidFill>
            </a:endParaRPr>
          </a:p>
        </p:txBody>
      </p:sp>
      <p:cxnSp>
        <p:nvCxnSpPr>
          <p:cNvPr id="23" name="Straight Connector 22"/>
          <p:cNvCxnSpPr>
            <a:stCxn id="15" idx="1"/>
          </p:cNvCxnSpPr>
          <p:nvPr/>
        </p:nvCxnSpPr>
        <p:spPr>
          <a:xfrm rot="10800000" flipV="1">
            <a:off x="2286000" y="2095500"/>
            <a:ext cx="1524000" cy="1219200"/>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16" idx="1"/>
            <a:endCxn id="11" idx="3"/>
          </p:cNvCxnSpPr>
          <p:nvPr/>
        </p:nvCxnSpPr>
        <p:spPr>
          <a:xfrm rot="10800000" flipV="1">
            <a:off x="2286000" y="2743200"/>
            <a:ext cx="1524000" cy="533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17" idx="1"/>
            <a:endCxn id="11" idx="3"/>
          </p:cNvCxnSpPr>
          <p:nvPr/>
        </p:nvCxnSpPr>
        <p:spPr>
          <a:xfrm rot="10800000">
            <a:off x="2286000" y="3276600"/>
            <a:ext cx="152400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20" idx="1"/>
            <a:endCxn id="11" idx="3"/>
          </p:cNvCxnSpPr>
          <p:nvPr/>
        </p:nvCxnSpPr>
        <p:spPr>
          <a:xfrm rot="10800000">
            <a:off x="2286000" y="3276600"/>
            <a:ext cx="1524000" cy="110490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Straight Connector 39"/>
          <p:cNvCxnSpPr>
            <a:stCxn id="15" idx="3"/>
            <a:endCxn id="12" idx="1"/>
          </p:cNvCxnSpPr>
          <p:nvPr/>
        </p:nvCxnSpPr>
        <p:spPr>
          <a:xfrm>
            <a:off x="5029200" y="2095500"/>
            <a:ext cx="1981200" cy="1181100"/>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a:stCxn id="16" idx="3"/>
            <a:endCxn id="12" idx="1"/>
          </p:cNvCxnSpPr>
          <p:nvPr/>
        </p:nvCxnSpPr>
        <p:spPr>
          <a:xfrm>
            <a:off x="5029200" y="2743200"/>
            <a:ext cx="1981200" cy="533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Straight Connector 43"/>
          <p:cNvCxnSpPr>
            <a:stCxn id="17" idx="3"/>
            <a:endCxn id="12" idx="1"/>
          </p:cNvCxnSpPr>
          <p:nvPr/>
        </p:nvCxnSpPr>
        <p:spPr>
          <a:xfrm flipV="1">
            <a:off x="5029200" y="3276600"/>
            <a:ext cx="198120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46" name="Straight Connector 45"/>
          <p:cNvCxnSpPr>
            <a:stCxn id="20" idx="3"/>
          </p:cNvCxnSpPr>
          <p:nvPr/>
        </p:nvCxnSpPr>
        <p:spPr>
          <a:xfrm flipV="1">
            <a:off x="5029200" y="3276600"/>
            <a:ext cx="1981200" cy="1104900"/>
          </a:xfrm>
          <a:prstGeom prst="line">
            <a:avLst/>
          </a:prstGeom>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3352800" y="1600200"/>
            <a:ext cx="2133600" cy="3352800"/>
          </a:xfrm>
          <a:prstGeom prst="rect">
            <a:avLst/>
          </a:prstGeom>
          <a:no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 name="Rectangle 47"/>
          <p:cNvSpPr/>
          <p:nvPr/>
        </p:nvSpPr>
        <p:spPr>
          <a:xfrm>
            <a:off x="498474" y="5181600"/>
            <a:ext cx="8416926" cy="369332"/>
          </a:xfrm>
          <a:prstGeom prst="rect">
            <a:avLst/>
          </a:prstGeom>
        </p:spPr>
        <p:txBody>
          <a:bodyPr wrap="square">
            <a:spAutoFit/>
          </a:bodyPr>
          <a:lstStyle/>
          <a:p>
            <a:r>
              <a:rPr lang="en-US" dirty="0" smtClean="0"/>
              <a:t>Each opinion-target pair in the post has a bias toward one or the side</a:t>
            </a:r>
            <a:endParaRPr lang="en-US" dirty="0"/>
          </a:p>
        </p:txBody>
      </p:sp>
      <p:sp>
        <p:nvSpPr>
          <p:cNvPr id="49" name="TextBox 48"/>
          <p:cNvSpPr txBox="1"/>
          <p:nvPr/>
        </p:nvSpPr>
        <p:spPr>
          <a:xfrm>
            <a:off x="2743200" y="2286000"/>
            <a:ext cx="469900" cy="338554"/>
          </a:xfrm>
          <a:prstGeom prst="rect">
            <a:avLst/>
          </a:prstGeom>
          <a:noFill/>
        </p:spPr>
        <p:txBody>
          <a:bodyPr wrap="none" rtlCol="0">
            <a:spAutoFit/>
          </a:bodyPr>
          <a:lstStyle/>
          <a:p>
            <a:r>
              <a:rPr lang="en-US" sz="1600" dirty="0" smtClean="0"/>
              <a:t>0.9</a:t>
            </a:r>
            <a:endParaRPr lang="en-US" sz="1600" dirty="0"/>
          </a:p>
        </p:txBody>
      </p:sp>
      <p:sp>
        <p:nvSpPr>
          <p:cNvPr id="50" name="TextBox 49"/>
          <p:cNvSpPr txBox="1"/>
          <p:nvPr/>
        </p:nvSpPr>
        <p:spPr>
          <a:xfrm>
            <a:off x="2895600" y="2938046"/>
            <a:ext cx="469900" cy="338554"/>
          </a:xfrm>
          <a:prstGeom prst="rect">
            <a:avLst/>
          </a:prstGeom>
          <a:noFill/>
        </p:spPr>
        <p:txBody>
          <a:bodyPr wrap="none" rtlCol="0">
            <a:spAutoFit/>
          </a:bodyPr>
          <a:lstStyle/>
          <a:p>
            <a:r>
              <a:rPr lang="en-US" sz="1600" dirty="0" smtClean="0"/>
              <a:t>0.7</a:t>
            </a:r>
            <a:endParaRPr lang="en-US" sz="1600" dirty="0"/>
          </a:p>
        </p:txBody>
      </p:sp>
      <p:sp>
        <p:nvSpPr>
          <p:cNvPr id="51" name="TextBox 50"/>
          <p:cNvSpPr txBox="1"/>
          <p:nvPr/>
        </p:nvSpPr>
        <p:spPr>
          <a:xfrm>
            <a:off x="2895600" y="3395246"/>
            <a:ext cx="469900" cy="338554"/>
          </a:xfrm>
          <a:prstGeom prst="rect">
            <a:avLst/>
          </a:prstGeom>
          <a:noFill/>
        </p:spPr>
        <p:txBody>
          <a:bodyPr wrap="none" rtlCol="0">
            <a:spAutoFit/>
          </a:bodyPr>
          <a:lstStyle/>
          <a:p>
            <a:r>
              <a:rPr lang="en-US" sz="1600" dirty="0" smtClean="0"/>
              <a:t>0.4</a:t>
            </a:r>
            <a:endParaRPr lang="en-US" sz="1600" dirty="0"/>
          </a:p>
        </p:txBody>
      </p:sp>
      <p:sp>
        <p:nvSpPr>
          <p:cNvPr id="52" name="TextBox 51"/>
          <p:cNvSpPr txBox="1"/>
          <p:nvPr/>
        </p:nvSpPr>
        <p:spPr>
          <a:xfrm>
            <a:off x="2667000" y="3776246"/>
            <a:ext cx="469900" cy="338554"/>
          </a:xfrm>
          <a:prstGeom prst="rect">
            <a:avLst/>
          </a:prstGeom>
          <a:noFill/>
        </p:spPr>
        <p:txBody>
          <a:bodyPr wrap="none" rtlCol="0">
            <a:spAutoFit/>
          </a:bodyPr>
          <a:lstStyle/>
          <a:p>
            <a:r>
              <a:rPr lang="en-US" sz="1600" dirty="0" smtClean="0"/>
              <a:t>0.5</a:t>
            </a:r>
            <a:endParaRPr lang="en-US" sz="1600" dirty="0"/>
          </a:p>
        </p:txBody>
      </p:sp>
      <p:sp>
        <p:nvSpPr>
          <p:cNvPr id="53" name="TextBox 52"/>
          <p:cNvSpPr txBox="1"/>
          <p:nvPr/>
        </p:nvSpPr>
        <p:spPr>
          <a:xfrm>
            <a:off x="5791200" y="2214146"/>
            <a:ext cx="469900" cy="338554"/>
          </a:xfrm>
          <a:prstGeom prst="rect">
            <a:avLst/>
          </a:prstGeom>
          <a:noFill/>
        </p:spPr>
        <p:txBody>
          <a:bodyPr wrap="none" rtlCol="0">
            <a:spAutoFit/>
          </a:bodyPr>
          <a:lstStyle/>
          <a:p>
            <a:r>
              <a:rPr lang="en-US" sz="1600" dirty="0" smtClean="0"/>
              <a:t>0.1</a:t>
            </a:r>
            <a:endParaRPr lang="en-US" sz="1600" dirty="0"/>
          </a:p>
        </p:txBody>
      </p:sp>
      <p:sp>
        <p:nvSpPr>
          <p:cNvPr id="54" name="TextBox 53"/>
          <p:cNvSpPr txBox="1"/>
          <p:nvPr/>
        </p:nvSpPr>
        <p:spPr>
          <a:xfrm>
            <a:off x="5638800" y="2895600"/>
            <a:ext cx="469900" cy="338554"/>
          </a:xfrm>
          <a:prstGeom prst="rect">
            <a:avLst/>
          </a:prstGeom>
          <a:noFill/>
        </p:spPr>
        <p:txBody>
          <a:bodyPr wrap="none" rtlCol="0">
            <a:spAutoFit/>
          </a:bodyPr>
          <a:lstStyle/>
          <a:p>
            <a:r>
              <a:rPr lang="en-US" sz="1600" dirty="0" smtClean="0"/>
              <a:t>0.3</a:t>
            </a:r>
            <a:endParaRPr lang="en-US" sz="1600" dirty="0"/>
          </a:p>
        </p:txBody>
      </p:sp>
      <p:sp>
        <p:nvSpPr>
          <p:cNvPr id="55" name="TextBox 54"/>
          <p:cNvSpPr txBox="1"/>
          <p:nvPr/>
        </p:nvSpPr>
        <p:spPr>
          <a:xfrm>
            <a:off x="5562600" y="3395246"/>
            <a:ext cx="469900" cy="338554"/>
          </a:xfrm>
          <a:prstGeom prst="rect">
            <a:avLst/>
          </a:prstGeom>
          <a:noFill/>
        </p:spPr>
        <p:txBody>
          <a:bodyPr wrap="none" rtlCol="0">
            <a:spAutoFit/>
          </a:bodyPr>
          <a:lstStyle/>
          <a:p>
            <a:r>
              <a:rPr lang="en-US" sz="1600" dirty="0" smtClean="0"/>
              <a:t>0.6</a:t>
            </a:r>
            <a:endParaRPr lang="en-US" sz="1600" dirty="0"/>
          </a:p>
        </p:txBody>
      </p:sp>
      <p:sp>
        <p:nvSpPr>
          <p:cNvPr id="56" name="TextBox 55"/>
          <p:cNvSpPr txBox="1"/>
          <p:nvPr/>
        </p:nvSpPr>
        <p:spPr>
          <a:xfrm>
            <a:off x="5715000" y="3928646"/>
            <a:ext cx="469900" cy="338554"/>
          </a:xfrm>
          <a:prstGeom prst="rect">
            <a:avLst/>
          </a:prstGeom>
          <a:noFill/>
        </p:spPr>
        <p:txBody>
          <a:bodyPr wrap="none" rtlCol="0">
            <a:spAutoFit/>
          </a:bodyPr>
          <a:lstStyle/>
          <a:p>
            <a:r>
              <a:rPr lang="en-US" sz="1600" dirty="0" smtClean="0"/>
              <a:t>0.5</a:t>
            </a:r>
            <a:endParaRPr lang="en-US" sz="1600" dirty="0"/>
          </a:p>
        </p:txBody>
      </p:sp>
      <p:sp>
        <p:nvSpPr>
          <p:cNvPr id="28" name="Slide Number Placeholder 27"/>
          <p:cNvSpPr>
            <a:spLocks noGrp="1"/>
          </p:cNvSpPr>
          <p:nvPr>
            <p:ph type="sldNum" sz="quarter" idx="12"/>
          </p:nvPr>
        </p:nvSpPr>
        <p:spPr/>
        <p:txBody>
          <a:bodyPr/>
          <a:lstStyle/>
          <a:p>
            <a:fld id="{001AEB1B-619C-E741-908C-AF8E12DD8BD8}" type="slidenum">
              <a:rPr lang="en-US" smtClean="0"/>
              <a:pPr/>
              <a:t>116</a:t>
            </a:fld>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Rectangle 11"/>
          <p:cNvSpPr/>
          <p:nvPr/>
        </p:nvSpPr>
        <p:spPr>
          <a:xfrm>
            <a:off x="7010400" y="1600200"/>
            <a:ext cx="1676400" cy="3352800"/>
          </a:xfrm>
          <a:prstGeom prst="rect">
            <a:avLst/>
          </a:prstGeom>
          <a:solidFill>
            <a:srgbClr val="6666FF">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Side-2</a:t>
            </a:r>
          </a:p>
          <a:p>
            <a:pPr algn="ctr"/>
            <a:r>
              <a:rPr lang="en-US" sz="2000" dirty="0" smtClean="0">
                <a:solidFill>
                  <a:srgbClr val="000000"/>
                </a:solidFill>
              </a:rPr>
              <a:t>Pro-Iphone</a:t>
            </a:r>
            <a:endParaRPr lang="en-US" sz="2000" dirty="0">
              <a:solidFill>
                <a:srgbClr val="000000"/>
              </a:solidFill>
            </a:endParaRPr>
          </a:p>
        </p:txBody>
      </p:sp>
      <p:sp>
        <p:nvSpPr>
          <p:cNvPr id="11" name="Rectangle 10"/>
          <p:cNvSpPr/>
          <p:nvPr/>
        </p:nvSpPr>
        <p:spPr>
          <a:xfrm>
            <a:off x="457200" y="1600200"/>
            <a:ext cx="1828800" cy="3352799"/>
          </a:xfrm>
          <a:prstGeom prst="rect">
            <a:avLst/>
          </a:prstGeom>
          <a:solidFill>
            <a:srgbClr val="CCFF66">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Side-1</a:t>
            </a:r>
          </a:p>
          <a:p>
            <a:pPr algn="ctr"/>
            <a:r>
              <a:rPr lang="en-US" sz="2000" dirty="0" smtClean="0">
                <a:solidFill>
                  <a:srgbClr val="000000"/>
                </a:solidFill>
              </a:rPr>
              <a:t>Pro-Blackberry</a:t>
            </a:r>
            <a:endParaRPr lang="en-US" sz="2000" dirty="0">
              <a:solidFill>
                <a:srgbClr val="000000"/>
              </a:solidFill>
            </a:endParaRPr>
          </a:p>
        </p:txBody>
      </p:sp>
      <p:sp>
        <p:nvSpPr>
          <p:cNvPr id="18"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accent1"/>
                </a:solidFill>
                <a:effectLst/>
                <a:uLnTx/>
                <a:uFillTx/>
                <a:latin typeface="+mj-lt"/>
                <a:ea typeface="+mj-ea"/>
                <a:cs typeface="+mj-cs"/>
              </a:rPr>
              <a:t>Aggregation</a:t>
            </a:r>
            <a:br>
              <a:rPr kumimoji="0" lang="en-US" sz="3200" b="0" i="0" u="none" strike="noStrike" kern="1200" cap="none" spc="0" normalizeH="0" baseline="0" noProof="0" dirty="0" smtClean="0">
                <a:ln>
                  <a:noFill/>
                </a:ln>
                <a:solidFill>
                  <a:schemeClr val="accent1"/>
                </a:solidFill>
                <a:effectLst/>
                <a:uLnTx/>
                <a:uFillTx/>
                <a:latin typeface="+mj-lt"/>
                <a:ea typeface="+mj-ea"/>
                <a:cs typeface="+mj-cs"/>
              </a:rPr>
            </a:br>
            <a:endParaRPr kumimoji="0" lang="en-US" sz="3200" b="0" i="0" u="none" strike="noStrike" kern="1200" cap="none" spc="0" normalizeH="0" baseline="0" noProof="0" dirty="0">
              <a:ln>
                <a:noFill/>
              </a:ln>
              <a:solidFill>
                <a:schemeClr val="accent1"/>
              </a:solidFill>
              <a:effectLst/>
              <a:uLnTx/>
              <a:uFillTx/>
              <a:latin typeface="+mj-lt"/>
              <a:ea typeface="+mj-ea"/>
              <a:cs typeface="+mj-cs"/>
            </a:endParaRPr>
          </a:p>
        </p:txBody>
      </p:sp>
      <p:sp>
        <p:nvSpPr>
          <p:cNvPr id="15" name="Rectangle 14"/>
          <p:cNvSpPr/>
          <p:nvPr/>
        </p:nvSpPr>
        <p:spPr>
          <a:xfrm>
            <a:off x="3810000" y="19050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1</a:t>
            </a:r>
            <a:r>
              <a:rPr lang="en-US" dirty="0" smtClean="0">
                <a:solidFill>
                  <a:schemeClr val="tx1"/>
                </a:solidFill>
              </a:rPr>
              <a:t>+</a:t>
            </a:r>
            <a:endParaRPr lang="en-US" dirty="0">
              <a:solidFill>
                <a:schemeClr val="tx1"/>
              </a:solidFill>
            </a:endParaRPr>
          </a:p>
        </p:txBody>
      </p:sp>
      <p:sp>
        <p:nvSpPr>
          <p:cNvPr id="16" name="Rectangle 15"/>
          <p:cNvSpPr/>
          <p:nvPr/>
        </p:nvSpPr>
        <p:spPr>
          <a:xfrm>
            <a:off x="3810000" y="25527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2</a:t>
            </a:r>
            <a:r>
              <a:rPr lang="en-US" dirty="0" smtClean="0">
                <a:solidFill>
                  <a:schemeClr val="tx1"/>
                </a:solidFill>
              </a:rPr>
              <a:t>+</a:t>
            </a:r>
            <a:endParaRPr lang="en-US" dirty="0">
              <a:solidFill>
                <a:schemeClr val="tx1"/>
              </a:solidFill>
            </a:endParaRPr>
          </a:p>
        </p:txBody>
      </p:sp>
      <p:sp>
        <p:nvSpPr>
          <p:cNvPr id="17" name="Rectangle 16"/>
          <p:cNvSpPr/>
          <p:nvPr/>
        </p:nvSpPr>
        <p:spPr>
          <a:xfrm>
            <a:off x="3810000" y="33147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3</a:t>
            </a:r>
            <a:r>
              <a:rPr lang="en-US" dirty="0" smtClean="0">
                <a:solidFill>
                  <a:schemeClr val="tx1"/>
                </a:solidFill>
              </a:rPr>
              <a:t>+</a:t>
            </a:r>
            <a:endParaRPr lang="en-US" dirty="0">
              <a:solidFill>
                <a:schemeClr val="tx1"/>
              </a:solidFill>
            </a:endParaRPr>
          </a:p>
        </p:txBody>
      </p:sp>
      <p:sp>
        <p:nvSpPr>
          <p:cNvPr id="20" name="Rectangle 19"/>
          <p:cNvSpPr/>
          <p:nvPr/>
        </p:nvSpPr>
        <p:spPr>
          <a:xfrm>
            <a:off x="3810000" y="41910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4</a:t>
            </a:r>
            <a:r>
              <a:rPr lang="en-US" dirty="0" smtClean="0">
                <a:solidFill>
                  <a:schemeClr val="tx1"/>
                </a:solidFill>
              </a:rPr>
              <a:t>+</a:t>
            </a:r>
            <a:endParaRPr lang="en-US" dirty="0">
              <a:solidFill>
                <a:schemeClr val="tx1"/>
              </a:solidFill>
            </a:endParaRPr>
          </a:p>
        </p:txBody>
      </p:sp>
      <p:sp>
        <p:nvSpPr>
          <p:cNvPr id="47" name="Rectangle 46"/>
          <p:cNvSpPr/>
          <p:nvPr/>
        </p:nvSpPr>
        <p:spPr>
          <a:xfrm>
            <a:off x="3352800" y="1600200"/>
            <a:ext cx="2133600" cy="3352800"/>
          </a:xfrm>
          <a:prstGeom prst="rect">
            <a:avLst/>
          </a:prstGeom>
          <a:no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 name="Rectangle 47"/>
          <p:cNvSpPr/>
          <p:nvPr/>
        </p:nvSpPr>
        <p:spPr>
          <a:xfrm>
            <a:off x="498474" y="5181600"/>
            <a:ext cx="8416926" cy="369332"/>
          </a:xfrm>
          <a:prstGeom prst="rect">
            <a:avLst/>
          </a:prstGeom>
        </p:spPr>
        <p:txBody>
          <a:bodyPr wrap="square">
            <a:spAutoFit/>
          </a:bodyPr>
          <a:lstStyle/>
          <a:p>
            <a:r>
              <a:rPr lang="en-US" dirty="0" smtClean="0"/>
              <a:t>Each opinion-target pair in the post has a bias toward one or the other side</a:t>
            </a:r>
            <a:endParaRPr lang="en-US" dirty="0"/>
          </a:p>
        </p:txBody>
      </p:sp>
      <p:sp>
        <p:nvSpPr>
          <p:cNvPr id="19" name="Rectangle 18"/>
          <p:cNvSpPr/>
          <p:nvPr/>
        </p:nvSpPr>
        <p:spPr>
          <a:xfrm>
            <a:off x="457200" y="5562600"/>
            <a:ext cx="8188326" cy="646331"/>
          </a:xfrm>
          <a:prstGeom prst="rect">
            <a:avLst/>
          </a:prstGeom>
        </p:spPr>
        <p:txBody>
          <a:bodyPr wrap="square">
            <a:spAutoFit/>
          </a:bodyPr>
          <a:lstStyle/>
          <a:p>
            <a:r>
              <a:rPr lang="en-US" dirty="0" smtClean="0"/>
              <a:t>Assign the side to the post which maximizes the association value of the post  </a:t>
            </a:r>
            <a:endParaRPr lang="en-US" dirty="0"/>
          </a:p>
        </p:txBody>
      </p:sp>
      <p:sp>
        <p:nvSpPr>
          <p:cNvPr id="30" name="Left Arrow 29"/>
          <p:cNvSpPr/>
          <p:nvPr/>
        </p:nvSpPr>
        <p:spPr>
          <a:xfrm>
            <a:off x="2286000" y="3314700"/>
            <a:ext cx="1066800" cy="381000"/>
          </a:xfrm>
          <a:prstGeom prst="leftArrow">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Slide Number Placeholder 13"/>
          <p:cNvSpPr>
            <a:spLocks noGrp="1"/>
          </p:cNvSpPr>
          <p:nvPr>
            <p:ph type="sldNum" sz="quarter" idx="12"/>
          </p:nvPr>
        </p:nvSpPr>
        <p:spPr/>
        <p:txBody>
          <a:bodyPr/>
          <a:lstStyle/>
          <a:p>
            <a:fld id="{001AEB1B-619C-E741-908C-AF8E12DD8BD8}" type="slidenum">
              <a:rPr lang="en-US" smtClean="0"/>
              <a:pPr/>
              <a:t>117</a:t>
            </a:fld>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Work</a:t>
            </a:r>
            <a:endParaRPr lang="en-US" dirty="0"/>
          </a:p>
        </p:txBody>
      </p:sp>
      <p:sp>
        <p:nvSpPr>
          <p:cNvPr id="3" name="Content Placeholder 2"/>
          <p:cNvSpPr>
            <a:spLocks noGrp="1"/>
          </p:cNvSpPr>
          <p:nvPr>
            <p:ph sz="quarter" idx="1"/>
          </p:nvPr>
        </p:nvSpPr>
        <p:spPr/>
        <p:txBody>
          <a:bodyPr/>
          <a:lstStyle/>
          <a:p>
            <a:pPr lvl="1"/>
            <a:r>
              <a:rPr lang="en-US" dirty="0" smtClean="0"/>
              <a:t>Multilingual Subjectivity </a:t>
            </a:r>
            <a:r>
              <a:rPr lang="en-US" sz="1600" dirty="0" smtClean="0">
                <a:solidFill>
                  <a:srgbClr val="0000FF"/>
                </a:solidFill>
              </a:rPr>
              <a:t>(with Carmen </a:t>
            </a:r>
            <a:r>
              <a:rPr lang="en-US" sz="1600" dirty="0" err="1" smtClean="0">
                <a:solidFill>
                  <a:srgbClr val="0000FF"/>
                </a:solidFill>
              </a:rPr>
              <a:t>Banea</a:t>
            </a:r>
            <a:r>
              <a:rPr lang="en-US" sz="1600" dirty="0" smtClean="0">
                <a:solidFill>
                  <a:srgbClr val="0000FF"/>
                </a:solidFill>
              </a:rPr>
              <a:t> and </a:t>
            </a:r>
            <a:r>
              <a:rPr lang="en-US" sz="1600" dirty="0" err="1" smtClean="0">
                <a:solidFill>
                  <a:srgbClr val="0000FF"/>
                </a:solidFill>
              </a:rPr>
              <a:t>Rada</a:t>
            </a:r>
            <a:r>
              <a:rPr lang="en-US" sz="1600" dirty="0" smtClean="0">
                <a:solidFill>
                  <a:srgbClr val="0000FF"/>
                </a:solidFill>
              </a:rPr>
              <a:t> </a:t>
            </a:r>
            <a:r>
              <a:rPr lang="en-US" sz="1600" dirty="0" err="1" smtClean="0">
                <a:solidFill>
                  <a:srgbClr val="0000FF"/>
                </a:solidFill>
              </a:rPr>
              <a:t>Mihalcea</a:t>
            </a:r>
            <a:r>
              <a:rPr lang="en-US" sz="1600" dirty="0" smtClean="0">
                <a:solidFill>
                  <a:srgbClr val="0000FF"/>
                </a:solidFill>
              </a:rPr>
              <a:t>)</a:t>
            </a:r>
          </a:p>
          <a:p>
            <a:pPr lvl="1"/>
            <a:r>
              <a:rPr lang="en-US" dirty="0" smtClean="0"/>
              <a:t>Opinion </a:t>
            </a:r>
            <a:r>
              <a:rPr lang="en-US" dirty="0" err="1" smtClean="0"/>
              <a:t>Implicatures</a:t>
            </a:r>
            <a:r>
              <a:rPr lang="en-US" dirty="0" smtClean="0"/>
              <a:t> </a:t>
            </a:r>
            <a:r>
              <a:rPr lang="en-US" sz="1600" dirty="0" smtClean="0">
                <a:solidFill>
                  <a:srgbClr val="0000FF"/>
                </a:solidFill>
              </a:rPr>
              <a:t>(with Claire </a:t>
            </a:r>
            <a:r>
              <a:rPr lang="en-US" sz="1600" dirty="0" err="1" smtClean="0">
                <a:solidFill>
                  <a:srgbClr val="0000FF"/>
                </a:solidFill>
              </a:rPr>
              <a:t>Cardie</a:t>
            </a:r>
            <a:r>
              <a:rPr lang="en-US" sz="1600" dirty="0" smtClean="0">
                <a:solidFill>
                  <a:srgbClr val="0000FF"/>
                </a:solidFill>
              </a:rPr>
              <a:t> and </a:t>
            </a:r>
            <a:r>
              <a:rPr lang="en-US" sz="1600" dirty="0" err="1" smtClean="0">
                <a:solidFill>
                  <a:srgbClr val="0000FF"/>
                </a:solidFill>
              </a:rPr>
              <a:t>Yejin</a:t>
            </a:r>
            <a:r>
              <a:rPr lang="en-US" sz="1600" dirty="0" smtClean="0">
                <a:solidFill>
                  <a:srgbClr val="0000FF"/>
                </a:solidFill>
              </a:rPr>
              <a:t> </a:t>
            </a:r>
            <a:r>
              <a:rPr lang="en-US" sz="1600" dirty="0" err="1" smtClean="0">
                <a:solidFill>
                  <a:srgbClr val="0000FF"/>
                </a:solidFill>
              </a:rPr>
              <a:t>Choi</a:t>
            </a:r>
            <a:r>
              <a:rPr lang="en-US" sz="1600" dirty="0" smtClean="0">
                <a:solidFill>
                  <a:srgbClr val="0000FF"/>
                </a:solidFill>
              </a:rPr>
              <a:t>)</a:t>
            </a:r>
          </a:p>
          <a:p>
            <a:pPr lvl="2"/>
            <a:r>
              <a:rPr lang="en-US" dirty="0" smtClean="0"/>
              <a:t>Attitudes inferred from the explicit subjective expressions  in text</a:t>
            </a:r>
          </a:p>
          <a:p>
            <a:pPr lvl="1"/>
            <a:r>
              <a:rPr lang="en-US" dirty="0" smtClean="0"/>
              <a:t>Extract, aggregate and compare argument expressions from multiple documents about controversial topics </a:t>
            </a:r>
            <a:r>
              <a:rPr lang="en-US" sz="1600" dirty="0" smtClean="0">
                <a:solidFill>
                  <a:srgbClr val="0000FF"/>
                </a:solidFill>
              </a:rPr>
              <a:t>(with Alex Conrad and Rebecca </a:t>
            </a:r>
            <a:r>
              <a:rPr lang="en-US" sz="1600" dirty="0" err="1" smtClean="0">
                <a:solidFill>
                  <a:srgbClr val="0000FF"/>
                </a:solidFill>
              </a:rPr>
              <a:t>Hwa</a:t>
            </a:r>
            <a:r>
              <a:rPr lang="en-US" sz="1600" dirty="0" smtClean="0">
                <a:solidFill>
                  <a:srgbClr val="0000FF"/>
                </a:solidFill>
              </a:rPr>
              <a:t>)</a:t>
            </a:r>
          </a:p>
          <a:p>
            <a:pPr lvl="2"/>
            <a:r>
              <a:rPr lang="en-US" sz="2000" dirty="0" smtClean="0"/>
              <a:t>Annotation scheme for</a:t>
            </a:r>
          </a:p>
          <a:p>
            <a:pPr lvl="3"/>
            <a:r>
              <a:rPr lang="en-US" sz="2000" dirty="0" smtClean="0"/>
              <a:t>Stance structures</a:t>
            </a:r>
          </a:p>
          <a:p>
            <a:pPr lvl="3"/>
            <a:r>
              <a:rPr lang="en-US" sz="2000" dirty="0" smtClean="0"/>
              <a:t>Argument expressions</a:t>
            </a:r>
          </a:p>
          <a:p>
            <a:pPr lvl="1"/>
            <a:endParaRPr lang="en-US" sz="1600" dirty="0" smtClean="0">
              <a:solidFill>
                <a:srgbClr val="0000FF"/>
              </a:solidFill>
            </a:endParaRPr>
          </a:p>
          <a:p>
            <a:pPr lvl="2"/>
            <a:endParaRPr lang="en-US" sz="1300" dirty="0">
              <a:solidFill>
                <a:srgbClr val="0000FF"/>
              </a:solidFill>
            </a:endParaRPr>
          </a:p>
        </p:txBody>
      </p:sp>
      <p:sp>
        <p:nvSpPr>
          <p:cNvPr id="4" name="Slide Number Placeholder 3"/>
          <p:cNvSpPr>
            <a:spLocks noGrp="1"/>
          </p:cNvSpPr>
          <p:nvPr>
            <p:ph type="sldNum" sz="quarter" idx="15"/>
          </p:nvPr>
        </p:nvSpPr>
        <p:spPr/>
        <p:txBody>
          <a:bodyPr/>
          <a:lstStyle/>
          <a:p>
            <a:fld id="{001AEB1B-619C-E741-908C-AF8E12DD8BD8}" type="slidenum">
              <a:rPr lang="en-US" smtClean="0"/>
              <a:pPr/>
              <a:t>118</a:t>
            </a:fld>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6" descr="healthcare_argstruct_3_clean_simple2.png"/>
          <p:cNvPicPr>
            <a:picLocks noChangeAspect="1"/>
          </p:cNvPicPr>
          <p:nvPr/>
        </p:nvPicPr>
        <p:blipFill>
          <a:blip r:embed="rId2"/>
          <a:stretch>
            <a:fillRect/>
          </a:stretch>
        </p:blipFill>
        <p:spPr>
          <a:xfrm rot="5400000">
            <a:off x="647698" y="1028708"/>
            <a:ext cx="5334003" cy="5715000"/>
          </a:xfrm>
          <a:prstGeom prst="rect">
            <a:avLst/>
          </a:prstGeom>
        </p:spPr>
      </p:pic>
      <p:sp>
        <p:nvSpPr>
          <p:cNvPr id="2" name="Title 1"/>
          <p:cNvSpPr>
            <a:spLocks noGrp="1"/>
          </p:cNvSpPr>
          <p:nvPr>
            <p:ph type="title"/>
          </p:nvPr>
        </p:nvSpPr>
        <p:spPr/>
        <p:txBody>
          <a:bodyPr/>
          <a:lstStyle/>
          <a:p>
            <a:r>
              <a:rPr lang="en-US" dirty="0" smtClean="0"/>
              <a:t>Stance Structure</a:t>
            </a:r>
            <a:endParaRPr lang="en-US" dirty="0"/>
          </a:p>
        </p:txBody>
      </p:sp>
      <p:sp>
        <p:nvSpPr>
          <p:cNvPr id="4" name="Slide Number Placeholder 3"/>
          <p:cNvSpPr>
            <a:spLocks noGrp="1"/>
          </p:cNvSpPr>
          <p:nvPr>
            <p:ph type="sldNum" sz="quarter" idx="15"/>
          </p:nvPr>
        </p:nvSpPr>
        <p:spPr/>
        <p:txBody>
          <a:bodyPr/>
          <a:lstStyle/>
          <a:p>
            <a:fld id="{001AEB1B-619C-E741-908C-AF8E12DD8BD8}" type="slidenum">
              <a:rPr lang="en-US" smtClean="0"/>
              <a:pPr/>
              <a:t>119</a:t>
            </a:fld>
            <a:endParaRPr lang="en-US" dirty="0"/>
          </a:p>
        </p:txBody>
      </p:sp>
      <p:sp>
        <p:nvSpPr>
          <p:cNvPr id="9" name="TextBox 8"/>
          <p:cNvSpPr txBox="1"/>
          <p:nvPr/>
        </p:nvSpPr>
        <p:spPr>
          <a:xfrm>
            <a:off x="5105400" y="2286000"/>
            <a:ext cx="2057400" cy="369332"/>
          </a:xfrm>
          <a:prstGeom prst="rect">
            <a:avLst/>
          </a:prstGeom>
          <a:noFill/>
        </p:spPr>
        <p:txBody>
          <a:bodyPr wrap="square" rtlCol="0">
            <a:spAutoFit/>
          </a:bodyPr>
          <a:lstStyle/>
          <a:p>
            <a:r>
              <a:rPr lang="en-US" dirty="0" smtClean="0"/>
              <a:t>← sides</a:t>
            </a:r>
          </a:p>
        </p:txBody>
      </p:sp>
      <p:sp>
        <p:nvSpPr>
          <p:cNvPr id="10" name="TextBox 9"/>
          <p:cNvSpPr txBox="1"/>
          <p:nvPr/>
        </p:nvSpPr>
        <p:spPr>
          <a:xfrm>
            <a:off x="6248400" y="2971800"/>
            <a:ext cx="2057400" cy="369332"/>
          </a:xfrm>
          <a:prstGeom prst="rect">
            <a:avLst/>
          </a:prstGeom>
          <a:noFill/>
        </p:spPr>
        <p:txBody>
          <a:bodyPr wrap="square" rtlCol="0">
            <a:spAutoFit/>
          </a:bodyPr>
          <a:lstStyle/>
          <a:p>
            <a:r>
              <a:rPr lang="en-US" dirty="0" smtClean="0"/>
              <a:t>← aspects</a:t>
            </a:r>
          </a:p>
        </p:txBody>
      </p:sp>
      <p:sp>
        <p:nvSpPr>
          <p:cNvPr id="11" name="TextBox 10"/>
          <p:cNvSpPr txBox="1"/>
          <p:nvPr/>
        </p:nvSpPr>
        <p:spPr>
          <a:xfrm>
            <a:off x="6477000" y="3962400"/>
            <a:ext cx="2057400" cy="369332"/>
          </a:xfrm>
          <a:prstGeom prst="rect">
            <a:avLst/>
          </a:prstGeom>
          <a:noFill/>
        </p:spPr>
        <p:txBody>
          <a:bodyPr wrap="square" rtlCol="0">
            <a:spAutoFit/>
          </a:bodyPr>
          <a:lstStyle/>
          <a:p>
            <a:r>
              <a:rPr lang="en-US" dirty="0" smtClean="0"/>
              <a:t>← arguments</a:t>
            </a:r>
          </a:p>
        </p:txBody>
      </p:sp>
      <p:sp>
        <p:nvSpPr>
          <p:cNvPr id="12" name="TextBox 11"/>
          <p:cNvSpPr txBox="1"/>
          <p:nvPr/>
        </p:nvSpPr>
        <p:spPr>
          <a:xfrm>
            <a:off x="3886200" y="1535668"/>
            <a:ext cx="4267200" cy="369332"/>
          </a:xfrm>
          <a:prstGeom prst="rect">
            <a:avLst/>
          </a:prstGeom>
          <a:noFill/>
        </p:spPr>
        <p:txBody>
          <a:bodyPr wrap="square" rtlCol="0">
            <a:spAutoFit/>
          </a:bodyPr>
          <a:lstStyle/>
          <a:p>
            <a:r>
              <a:rPr lang="en-US" dirty="0" smtClean="0"/>
              <a:t>← debate root (</a:t>
            </a:r>
            <a:r>
              <a:rPr lang="en-US" dirty="0" err="1" smtClean="0"/>
              <a:t>obamacare</a:t>
            </a:r>
            <a:r>
              <a:rPr lang="en-US" dirty="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Dictionary Definitions </a:t>
            </a:r>
            <a:r>
              <a:rPr lang="en-US" i="1">
                <a:solidFill>
                  <a:srgbClr val="990099"/>
                </a:solidFill>
              </a:rPr>
              <a:t>senses</a:t>
            </a:r>
          </a:p>
        </p:txBody>
      </p:sp>
      <p:sp>
        <p:nvSpPr>
          <p:cNvPr id="51203" name="Rectangle 3"/>
          <p:cNvSpPr>
            <a:spLocks noGrp="1" noChangeArrowheads="1"/>
          </p:cNvSpPr>
          <p:nvPr>
            <p:ph type="body" idx="1"/>
          </p:nvPr>
        </p:nvSpPr>
        <p:spPr/>
        <p:txBody>
          <a:bodyPr/>
          <a:lstStyle/>
          <a:p>
            <a:pPr>
              <a:lnSpc>
                <a:spcPct val="80000"/>
              </a:lnSpc>
              <a:buFont typeface="Monotype Sorts" charset="2"/>
              <a:buNone/>
            </a:pPr>
            <a:r>
              <a:rPr lang="en-US" sz="2400"/>
              <a:t>    </a:t>
            </a:r>
          </a:p>
          <a:p>
            <a:pPr>
              <a:lnSpc>
                <a:spcPct val="80000"/>
              </a:lnSpc>
              <a:buFont typeface="Monotype Sorts" charset="2"/>
              <a:buNone/>
            </a:pPr>
            <a:r>
              <a:rPr lang="en-US" sz="2400"/>
              <a:t>    </a:t>
            </a:r>
            <a:r>
              <a:rPr lang="en-US" sz="2800"/>
              <a:t>Interest, involvement -- (a sense of concern with and curiosity about someone or something; "an interest in music") </a:t>
            </a:r>
          </a:p>
          <a:p>
            <a:pPr>
              <a:lnSpc>
                <a:spcPct val="80000"/>
              </a:lnSpc>
              <a:buFont typeface="Monotype Sorts" charset="2"/>
              <a:buNone/>
            </a:pPr>
            <a:r>
              <a:rPr lang="en-US" sz="2800"/>
              <a:t>   </a:t>
            </a:r>
          </a:p>
          <a:p>
            <a:pPr>
              <a:lnSpc>
                <a:spcPct val="80000"/>
              </a:lnSpc>
              <a:buFont typeface="Monotype Sorts" charset="2"/>
              <a:buNone/>
            </a:pPr>
            <a:r>
              <a:rPr lang="en-US" sz="2800"/>
              <a:t>    </a:t>
            </a:r>
          </a:p>
          <a:p>
            <a:pPr>
              <a:lnSpc>
                <a:spcPct val="80000"/>
              </a:lnSpc>
              <a:buFont typeface="Monotype Sorts" charset="2"/>
              <a:buNone/>
            </a:pPr>
            <a:r>
              <a:rPr lang="en-US" sz="2800"/>
              <a:t>    Interest -- (a fixed charge for borrowing money; usually a percentage of the amount borrowed; "how much interest do you pay on your mortgage?") </a:t>
            </a:r>
          </a:p>
          <a:p>
            <a:pPr lvl="1">
              <a:lnSpc>
                <a:spcPct val="80000"/>
              </a:lnSpc>
              <a:buFont typeface="Times New Roman" charset="0"/>
              <a:buNone/>
            </a:pPr>
            <a:r>
              <a:rPr lang="en-US" sz="2000"/>
              <a:t>       </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Stance Structure</a:t>
            </a:r>
            <a:endParaRPr lang="en-US" dirty="0"/>
          </a:p>
        </p:txBody>
      </p:sp>
      <p:sp>
        <p:nvSpPr>
          <p:cNvPr id="4" name="Slide Number Placeholder 3"/>
          <p:cNvSpPr>
            <a:spLocks noGrp="1"/>
          </p:cNvSpPr>
          <p:nvPr>
            <p:ph type="sldNum" sz="quarter" idx="15"/>
          </p:nvPr>
        </p:nvSpPr>
        <p:spPr/>
        <p:txBody>
          <a:bodyPr/>
          <a:lstStyle/>
          <a:p>
            <a:fld id="{001AEB1B-619C-E741-908C-AF8E12DD8BD8}" type="slidenum">
              <a:rPr lang="en-US" smtClean="0"/>
              <a:pPr/>
              <a:t>120</a:t>
            </a:fld>
            <a:endParaRPr lang="en-US" dirty="0"/>
          </a:p>
        </p:txBody>
      </p:sp>
      <p:pic>
        <p:nvPicPr>
          <p:cNvPr id="12" name="Picture 11" descr="healthcare_argstruct_3_clean_pro_econ_simple.png"/>
          <p:cNvPicPr>
            <a:picLocks noChangeAspect="1"/>
          </p:cNvPicPr>
          <p:nvPr/>
        </p:nvPicPr>
        <p:blipFill>
          <a:blip r:embed="rId2"/>
          <a:stretch>
            <a:fillRect/>
          </a:stretch>
        </p:blipFill>
        <p:spPr>
          <a:xfrm>
            <a:off x="1752600" y="1219200"/>
            <a:ext cx="5730272" cy="2412746"/>
          </a:xfrm>
          <a:prstGeom prst="rect">
            <a:avLst/>
          </a:prstGeom>
        </p:spPr>
      </p:pic>
      <p:sp>
        <p:nvSpPr>
          <p:cNvPr id="13" name="TextBox 12"/>
          <p:cNvSpPr txBox="1"/>
          <p:nvPr/>
        </p:nvSpPr>
        <p:spPr>
          <a:xfrm>
            <a:off x="228600" y="1219200"/>
            <a:ext cx="1524000" cy="1569660"/>
          </a:xfrm>
          <a:prstGeom prst="rect">
            <a:avLst/>
          </a:prstGeom>
          <a:noFill/>
        </p:spPr>
        <p:txBody>
          <a:bodyPr wrap="square" rtlCol="0">
            <a:spAutoFit/>
          </a:bodyPr>
          <a:lstStyle/>
          <a:p>
            <a:r>
              <a:rPr lang="en-US" sz="2400" dirty="0" smtClean="0"/>
              <a:t>Aspects shared across sides</a:t>
            </a:r>
            <a:endParaRPr lang="en-US" sz="2400" dirty="0"/>
          </a:p>
        </p:txBody>
      </p:sp>
      <p:sp>
        <p:nvSpPr>
          <p:cNvPr id="15" name="TextBox 14"/>
          <p:cNvSpPr txBox="1"/>
          <p:nvPr/>
        </p:nvSpPr>
        <p:spPr>
          <a:xfrm>
            <a:off x="6324600" y="1524000"/>
            <a:ext cx="2209800" cy="369332"/>
          </a:xfrm>
          <a:prstGeom prst="rect">
            <a:avLst/>
          </a:prstGeom>
          <a:noFill/>
        </p:spPr>
        <p:txBody>
          <a:bodyPr wrap="square" rtlCol="0">
            <a:spAutoFit/>
          </a:bodyPr>
          <a:lstStyle/>
          <a:p>
            <a:r>
              <a:rPr lang="en-US" dirty="0" smtClean="0"/>
              <a:t>← pro arguments</a:t>
            </a:r>
          </a:p>
        </p:txBody>
      </p:sp>
      <p:pic>
        <p:nvPicPr>
          <p:cNvPr id="11" name="Picture 10" descr="healthcare_argstruct_3_clean_con_econ_simple.png"/>
          <p:cNvPicPr>
            <a:picLocks noChangeAspect="1"/>
          </p:cNvPicPr>
          <p:nvPr/>
        </p:nvPicPr>
        <p:blipFill>
          <a:blip r:embed="rId3"/>
          <a:stretch>
            <a:fillRect/>
          </a:stretch>
        </p:blipFill>
        <p:spPr>
          <a:xfrm>
            <a:off x="1295400" y="3530854"/>
            <a:ext cx="5730272" cy="2412746"/>
          </a:xfrm>
          <a:prstGeom prst="rect">
            <a:avLst/>
          </a:prstGeom>
        </p:spPr>
      </p:pic>
      <p:sp>
        <p:nvSpPr>
          <p:cNvPr id="16" name="TextBox 15"/>
          <p:cNvSpPr txBox="1"/>
          <p:nvPr/>
        </p:nvSpPr>
        <p:spPr>
          <a:xfrm>
            <a:off x="6096000" y="3886200"/>
            <a:ext cx="2209800" cy="369332"/>
          </a:xfrm>
          <a:prstGeom prst="rect">
            <a:avLst/>
          </a:prstGeom>
          <a:noFill/>
        </p:spPr>
        <p:txBody>
          <a:bodyPr wrap="square" rtlCol="0">
            <a:spAutoFit/>
          </a:bodyPr>
          <a:lstStyle/>
          <a:p>
            <a:r>
              <a:rPr lang="en-US" dirty="0" smtClean="0"/>
              <a:t>←anti arguments</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Arguing Spans</a:t>
            </a:r>
            <a:endParaRPr lang="en-US" dirty="0"/>
          </a:p>
        </p:txBody>
      </p:sp>
      <p:sp>
        <p:nvSpPr>
          <p:cNvPr id="4" name="Slide Number Placeholder 3"/>
          <p:cNvSpPr>
            <a:spLocks noGrp="1"/>
          </p:cNvSpPr>
          <p:nvPr>
            <p:ph type="sldNum" sz="quarter" idx="15"/>
          </p:nvPr>
        </p:nvSpPr>
        <p:spPr/>
        <p:txBody>
          <a:bodyPr/>
          <a:lstStyle/>
          <a:p>
            <a:fld id="{001AEB1B-619C-E741-908C-AF8E12DD8BD8}" type="slidenum">
              <a:rPr lang="en-US" smtClean="0"/>
              <a:pPr/>
              <a:t>121</a:t>
            </a:fld>
            <a:endParaRPr lang="en-US" dirty="0"/>
          </a:p>
        </p:txBody>
      </p:sp>
      <p:sp>
        <p:nvSpPr>
          <p:cNvPr id="5" name="AutoShape 8"/>
          <p:cNvSpPr>
            <a:spLocks noChangeArrowheads="1"/>
          </p:cNvSpPr>
          <p:nvPr/>
        </p:nvSpPr>
        <p:spPr bwMode="auto">
          <a:xfrm>
            <a:off x="381000" y="1447800"/>
            <a:ext cx="8077200" cy="1463040"/>
          </a:xfrm>
          <a:prstGeom prst="roundRect">
            <a:avLst>
              <a:gd name="adj" fmla="val 16667"/>
            </a:avLst>
          </a:prstGeom>
          <a:solidFill>
            <a:srgbClr val="FFFF99"/>
          </a:solidFill>
          <a:ln w="9525">
            <a:noFill/>
            <a:round/>
            <a:headEnd/>
            <a:tailEnd/>
          </a:ln>
        </p:spPr>
        <p:txBody>
          <a:bodyPr wrap="none" anchor="ctr">
            <a:prstTxWarp prst="textNoShape">
              <a:avLst/>
            </a:prstTxWarp>
          </a:bodyPr>
          <a:lstStyle/>
          <a:p>
            <a:endParaRPr lang="en-US"/>
          </a:p>
        </p:txBody>
      </p:sp>
      <p:sp>
        <p:nvSpPr>
          <p:cNvPr id="6" name="TextBox 5"/>
          <p:cNvSpPr txBox="1"/>
          <p:nvPr/>
        </p:nvSpPr>
        <p:spPr>
          <a:xfrm>
            <a:off x="2005584" y="1524000"/>
            <a:ext cx="6224016" cy="1200329"/>
          </a:xfrm>
          <a:prstGeom prst="rect">
            <a:avLst/>
          </a:prstGeom>
          <a:noFill/>
        </p:spPr>
        <p:txBody>
          <a:bodyPr wrap="square" rtlCol="0">
            <a:spAutoFit/>
          </a:bodyPr>
          <a:lstStyle/>
          <a:p>
            <a:r>
              <a:rPr lang="en-US" dirty="0" smtClean="0"/>
              <a:t>“</a:t>
            </a:r>
            <a:r>
              <a:rPr lang="en-US" dirty="0" err="1" smtClean="0"/>
              <a:t>ObamaCare</a:t>
            </a:r>
            <a:r>
              <a:rPr lang="en-US" dirty="0" smtClean="0"/>
              <a:t> not only limits doctor-patient choice, it will -- if not reversed -- eventually force private insurance companies out of business and put everyone under a government-run system.”</a:t>
            </a:r>
            <a:endParaRPr lang="en-US" dirty="0"/>
          </a:p>
        </p:txBody>
      </p:sp>
      <p:sp>
        <p:nvSpPr>
          <p:cNvPr id="9" name="TextBox 8"/>
          <p:cNvSpPr txBox="1"/>
          <p:nvPr/>
        </p:nvSpPr>
        <p:spPr>
          <a:xfrm>
            <a:off x="685800" y="3200400"/>
            <a:ext cx="7443216" cy="923330"/>
          </a:xfrm>
          <a:prstGeom prst="rect">
            <a:avLst/>
          </a:prstGeom>
          <a:noFill/>
        </p:spPr>
        <p:txBody>
          <a:bodyPr wrap="square" rtlCol="0">
            <a:spAutoFit/>
          </a:bodyPr>
          <a:lstStyle/>
          <a:p>
            <a:pPr lvl="1">
              <a:buFont typeface="Arial" pitchFamily="34" charset="0"/>
              <a:buChar char="•"/>
            </a:pPr>
            <a:r>
              <a:rPr lang="en-US" dirty="0" smtClean="0"/>
              <a:t>  side: anti</a:t>
            </a:r>
          </a:p>
          <a:p>
            <a:pPr lvl="1">
              <a:buFont typeface="Arial" pitchFamily="34" charset="0"/>
              <a:buChar char="•"/>
            </a:pPr>
            <a:r>
              <a:rPr lang="en-US" dirty="0" smtClean="0"/>
              <a:t>  arguing-against (alternative: “</a:t>
            </a:r>
            <a:r>
              <a:rPr lang="en-US" dirty="0" err="1" smtClean="0"/>
              <a:t>Obamacare</a:t>
            </a:r>
            <a:r>
              <a:rPr lang="en-US" dirty="0" smtClean="0"/>
              <a:t>”)</a:t>
            </a:r>
          </a:p>
          <a:p>
            <a:pPr lvl="1">
              <a:buFont typeface="Arial" pitchFamily="34" charset="0"/>
              <a:buChar char="•"/>
            </a:pPr>
            <a:r>
              <a:rPr lang="en-US" dirty="0" smtClean="0"/>
              <a:t>  labels: </a:t>
            </a:r>
            <a:r>
              <a:rPr lang="en-US" dirty="0" err="1" smtClean="0"/>
              <a:t>hurts_private_insurance</a:t>
            </a:r>
            <a:r>
              <a:rPr lang="en-US" dirty="0" smtClean="0"/>
              <a:t>, </a:t>
            </a:r>
            <a:r>
              <a:rPr lang="en-US" dirty="0" err="1" smtClean="0"/>
              <a:t>restricts_healthcare_choice</a:t>
            </a:r>
            <a:endParaRPr lang="en-US" dirty="0"/>
          </a:p>
        </p:txBody>
      </p:sp>
      <p:sp>
        <p:nvSpPr>
          <p:cNvPr id="11" name="TextBox 10"/>
          <p:cNvSpPr txBox="1"/>
          <p:nvPr/>
        </p:nvSpPr>
        <p:spPr>
          <a:xfrm>
            <a:off x="381000" y="1535668"/>
            <a:ext cx="1905000" cy="369332"/>
          </a:xfrm>
          <a:prstGeom prst="rect">
            <a:avLst/>
          </a:prstGeom>
          <a:noFill/>
        </p:spPr>
        <p:txBody>
          <a:bodyPr wrap="square" rtlCol="0">
            <a:spAutoFit/>
          </a:bodyPr>
          <a:lstStyle/>
          <a:p>
            <a:r>
              <a:rPr lang="en-US" dirty="0" smtClean="0"/>
              <a:t>Arguing span:</a:t>
            </a:r>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 name="AutoShape 5"/>
          <p:cNvSpPr>
            <a:spLocks noChangeArrowheads="1"/>
          </p:cNvSpPr>
          <p:nvPr/>
        </p:nvSpPr>
        <p:spPr bwMode="auto">
          <a:xfrm>
            <a:off x="457200" y="3897868"/>
            <a:ext cx="7924800" cy="1465660"/>
          </a:xfrm>
          <a:prstGeom prst="roundRect">
            <a:avLst>
              <a:gd name="adj" fmla="val 16667"/>
            </a:avLst>
          </a:prstGeom>
          <a:solidFill>
            <a:srgbClr val="CCFFFF"/>
          </a:solidFill>
          <a:ln w="9525">
            <a:noFill/>
            <a:round/>
            <a:headEnd/>
            <a:tailEnd/>
          </a:ln>
        </p:spPr>
        <p:txBody>
          <a:bodyPr wrap="none" anchor="ctr">
            <a:prstTxWarp prst="textNoShape">
              <a:avLst/>
            </a:prstTxWarp>
          </a:bodyPr>
          <a:lstStyle/>
          <a:p>
            <a:endParaRPr lang="en-US"/>
          </a:p>
        </p:txBody>
      </p:sp>
      <p:sp>
        <p:nvSpPr>
          <p:cNvPr id="2" name="Title 1"/>
          <p:cNvSpPr>
            <a:spLocks noGrp="1"/>
          </p:cNvSpPr>
          <p:nvPr>
            <p:ph type="title"/>
          </p:nvPr>
        </p:nvSpPr>
        <p:spPr/>
        <p:txBody>
          <a:bodyPr/>
          <a:lstStyle/>
          <a:p>
            <a:r>
              <a:rPr lang="en-US" dirty="0" smtClean="0"/>
              <a:t>Arguing Spans</a:t>
            </a:r>
            <a:endParaRPr lang="en-US" dirty="0"/>
          </a:p>
        </p:txBody>
      </p:sp>
      <p:sp>
        <p:nvSpPr>
          <p:cNvPr id="4" name="Slide Number Placeholder 3"/>
          <p:cNvSpPr>
            <a:spLocks noGrp="1"/>
          </p:cNvSpPr>
          <p:nvPr>
            <p:ph type="sldNum" sz="quarter" idx="15"/>
          </p:nvPr>
        </p:nvSpPr>
        <p:spPr/>
        <p:txBody>
          <a:bodyPr/>
          <a:lstStyle/>
          <a:p>
            <a:fld id="{001AEB1B-619C-E741-908C-AF8E12DD8BD8}" type="slidenum">
              <a:rPr lang="en-US" smtClean="0"/>
              <a:pPr/>
              <a:t>122</a:t>
            </a:fld>
            <a:endParaRPr lang="en-US" dirty="0"/>
          </a:p>
        </p:txBody>
      </p:sp>
      <p:sp>
        <p:nvSpPr>
          <p:cNvPr id="5" name="AutoShape 8"/>
          <p:cNvSpPr>
            <a:spLocks noChangeArrowheads="1"/>
          </p:cNvSpPr>
          <p:nvPr/>
        </p:nvSpPr>
        <p:spPr bwMode="auto">
          <a:xfrm>
            <a:off x="381000" y="1371600"/>
            <a:ext cx="8077200" cy="953869"/>
          </a:xfrm>
          <a:prstGeom prst="roundRect">
            <a:avLst>
              <a:gd name="adj" fmla="val 16667"/>
            </a:avLst>
          </a:prstGeom>
          <a:solidFill>
            <a:srgbClr val="FFFF99"/>
          </a:solidFill>
          <a:ln w="9525">
            <a:noFill/>
            <a:round/>
            <a:headEnd/>
            <a:tailEnd/>
          </a:ln>
        </p:spPr>
        <p:txBody>
          <a:bodyPr wrap="none" anchor="ctr">
            <a:prstTxWarp prst="textNoShape">
              <a:avLst/>
            </a:prstTxWarp>
          </a:bodyPr>
          <a:lstStyle/>
          <a:p>
            <a:endParaRPr lang="en-US"/>
          </a:p>
        </p:txBody>
      </p:sp>
      <p:sp>
        <p:nvSpPr>
          <p:cNvPr id="6" name="TextBox 5"/>
          <p:cNvSpPr txBox="1"/>
          <p:nvPr/>
        </p:nvSpPr>
        <p:spPr>
          <a:xfrm>
            <a:off x="2133600" y="1371600"/>
            <a:ext cx="6324600" cy="923330"/>
          </a:xfrm>
          <a:prstGeom prst="rect">
            <a:avLst/>
          </a:prstGeom>
          <a:noFill/>
        </p:spPr>
        <p:txBody>
          <a:bodyPr wrap="square" rtlCol="0">
            <a:spAutoFit/>
          </a:bodyPr>
          <a:lstStyle/>
          <a:p>
            <a:r>
              <a:rPr lang="en-US" dirty="0" smtClean="0"/>
              <a:t>“Reform will finally bring skyrocketing health care costs under control, which will mean real savings for families, businesses and our government.”</a:t>
            </a:r>
            <a:endParaRPr lang="en-US" dirty="0"/>
          </a:p>
        </p:txBody>
      </p:sp>
      <p:sp>
        <p:nvSpPr>
          <p:cNvPr id="7" name="TextBox 6"/>
          <p:cNvSpPr txBox="1"/>
          <p:nvPr/>
        </p:nvSpPr>
        <p:spPr>
          <a:xfrm>
            <a:off x="862584" y="2286000"/>
            <a:ext cx="7671816" cy="923330"/>
          </a:xfrm>
          <a:prstGeom prst="rect">
            <a:avLst/>
          </a:prstGeom>
          <a:noFill/>
        </p:spPr>
        <p:txBody>
          <a:bodyPr wrap="square" rtlCol="0">
            <a:spAutoFit/>
          </a:bodyPr>
          <a:lstStyle/>
          <a:p>
            <a:pPr lvl="1">
              <a:buFont typeface="Arial" pitchFamily="34" charset="0"/>
              <a:buChar char="•"/>
            </a:pPr>
            <a:r>
              <a:rPr lang="en-US" dirty="0" smtClean="0"/>
              <a:t>  side: pro</a:t>
            </a:r>
          </a:p>
          <a:p>
            <a:pPr lvl="1">
              <a:buFont typeface="Arial" pitchFamily="34" charset="0"/>
              <a:buChar char="•"/>
            </a:pPr>
            <a:r>
              <a:rPr lang="en-US" dirty="0" smtClean="0"/>
              <a:t>  arguing-for</a:t>
            </a:r>
          </a:p>
          <a:p>
            <a:pPr lvl="1">
              <a:buFont typeface="Arial" pitchFamily="34" charset="0"/>
              <a:buChar char="•"/>
            </a:pPr>
            <a:r>
              <a:rPr lang="en-US" dirty="0" smtClean="0"/>
              <a:t>  label: </a:t>
            </a:r>
            <a:r>
              <a:rPr lang="en-US" dirty="0" err="1" smtClean="0"/>
              <a:t>controls_healthcare_costs</a:t>
            </a:r>
            <a:endParaRPr lang="en-US" dirty="0"/>
          </a:p>
        </p:txBody>
      </p:sp>
      <p:sp>
        <p:nvSpPr>
          <p:cNvPr id="10" name="TextBox 9"/>
          <p:cNvSpPr txBox="1"/>
          <p:nvPr/>
        </p:nvSpPr>
        <p:spPr>
          <a:xfrm>
            <a:off x="2209800" y="3886200"/>
            <a:ext cx="6324600" cy="1477328"/>
          </a:xfrm>
          <a:prstGeom prst="rect">
            <a:avLst/>
          </a:prstGeom>
          <a:noFill/>
        </p:spPr>
        <p:txBody>
          <a:bodyPr wrap="square" rtlCol="0">
            <a:spAutoFit/>
          </a:bodyPr>
          <a:lstStyle/>
          <a:p>
            <a:r>
              <a:rPr lang="en-US" dirty="0" smtClean="0"/>
              <a:t>“We'll cut hundreds of billions of dollars in waste and inefficiency in federal health programs like Medicare and Medicaid and in unwarranted subsidies to insurance companies that do nothing to improve care and everything to improve their profits. ”</a:t>
            </a:r>
            <a:endParaRPr lang="en-US" dirty="0"/>
          </a:p>
        </p:txBody>
      </p:sp>
      <p:sp>
        <p:nvSpPr>
          <p:cNvPr id="12" name="TextBox 11"/>
          <p:cNvSpPr txBox="1"/>
          <p:nvPr/>
        </p:nvSpPr>
        <p:spPr>
          <a:xfrm>
            <a:off x="457200" y="1371600"/>
            <a:ext cx="1905000" cy="369332"/>
          </a:xfrm>
          <a:prstGeom prst="rect">
            <a:avLst/>
          </a:prstGeom>
          <a:noFill/>
        </p:spPr>
        <p:txBody>
          <a:bodyPr wrap="square" rtlCol="0">
            <a:spAutoFit/>
          </a:bodyPr>
          <a:lstStyle/>
          <a:p>
            <a:r>
              <a:rPr lang="en-US" dirty="0" smtClean="0"/>
              <a:t>Arguing span:</a:t>
            </a:r>
            <a:endParaRPr lang="en-US" dirty="0"/>
          </a:p>
        </p:txBody>
      </p:sp>
      <p:sp>
        <p:nvSpPr>
          <p:cNvPr id="13" name="TextBox 12"/>
          <p:cNvSpPr txBox="1"/>
          <p:nvPr/>
        </p:nvSpPr>
        <p:spPr>
          <a:xfrm>
            <a:off x="609600" y="3953470"/>
            <a:ext cx="1905000" cy="923330"/>
          </a:xfrm>
          <a:prstGeom prst="rect">
            <a:avLst/>
          </a:prstGeom>
          <a:noFill/>
        </p:spPr>
        <p:txBody>
          <a:bodyPr wrap="square" rtlCol="0">
            <a:spAutoFit/>
          </a:bodyPr>
          <a:lstStyle/>
          <a:p>
            <a:r>
              <a:rPr lang="en-US" dirty="0" smtClean="0"/>
              <a:t>Relevant supporting span:</a:t>
            </a:r>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Many open problems in subjectivity analysis</a:t>
            </a:r>
            <a:endParaRPr lang="en-US" dirty="0"/>
          </a:p>
        </p:txBody>
      </p:sp>
      <p:sp>
        <p:nvSpPr>
          <p:cNvPr id="3" name="Content Placeholder 2"/>
          <p:cNvSpPr>
            <a:spLocks noGrp="1"/>
          </p:cNvSpPr>
          <p:nvPr>
            <p:ph sz="quarter" idx="1"/>
          </p:nvPr>
        </p:nvSpPr>
        <p:spPr/>
        <p:txBody>
          <a:bodyPr/>
          <a:lstStyle/>
          <a:p>
            <a:r>
              <a:rPr lang="en-US" dirty="0" smtClean="0"/>
              <a:t>Complex discourse structure </a:t>
            </a:r>
            <a:r>
              <a:rPr lang="en-US" smtClean="0"/>
              <a:t>and pragmatics</a:t>
            </a:r>
          </a:p>
          <a:p>
            <a:r>
              <a:rPr lang="en-US" dirty="0" smtClean="0"/>
              <a:t>Non-literal language</a:t>
            </a:r>
          </a:p>
          <a:p>
            <a:r>
              <a:rPr lang="en-US" dirty="0" smtClean="0"/>
              <a:t>Irony and sarcasm</a:t>
            </a:r>
          </a:p>
          <a:p>
            <a:r>
              <a:rPr lang="en-US" dirty="0" smtClean="0"/>
              <a:t>Inferences and world knowledge </a:t>
            </a:r>
          </a:p>
          <a:p>
            <a:endParaRPr lang="en-US" dirty="0" smtClean="0"/>
          </a:p>
        </p:txBody>
      </p:sp>
      <p:sp>
        <p:nvSpPr>
          <p:cNvPr id="4" name="Slide Number Placeholder 3"/>
          <p:cNvSpPr>
            <a:spLocks noGrp="1"/>
          </p:cNvSpPr>
          <p:nvPr>
            <p:ph type="sldNum" sz="quarter" idx="15"/>
          </p:nvPr>
        </p:nvSpPr>
        <p:spPr/>
        <p:txBody>
          <a:bodyPr/>
          <a:lstStyle/>
          <a:p>
            <a:fld id="{001AEB1B-619C-E741-908C-AF8E12DD8BD8}" type="slidenum">
              <a:rPr lang="en-US" smtClean="0"/>
              <a:pPr/>
              <a:t>123</a:t>
            </a:fld>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sz="quarter" idx="1"/>
          </p:nvPr>
        </p:nvSpPr>
        <p:spPr/>
        <p:txBody>
          <a:bodyPr/>
          <a:lstStyle/>
          <a:p>
            <a:endParaRPr lang="en-US" dirty="0"/>
          </a:p>
        </p:txBody>
      </p:sp>
      <p:sp>
        <p:nvSpPr>
          <p:cNvPr id="5" name="Slide Number Placeholder 4"/>
          <p:cNvSpPr>
            <a:spLocks noGrp="1"/>
          </p:cNvSpPr>
          <p:nvPr>
            <p:ph type="sldNum" sz="quarter" idx="15"/>
          </p:nvPr>
        </p:nvSpPr>
        <p:spPr/>
        <p:txBody>
          <a:bodyPr/>
          <a:lstStyle/>
          <a:p>
            <a:fld id="{001AEB1B-619C-E741-908C-AF8E12DD8BD8}" type="slidenum">
              <a:rPr lang="en-US" smtClean="0"/>
              <a:pPr/>
              <a:t>124</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Dictionary Definitions </a:t>
            </a:r>
            <a:r>
              <a:rPr lang="en-US" i="1">
                <a:solidFill>
                  <a:srgbClr val="990099"/>
                </a:solidFill>
              </a:rPr>
              <a:t>senses</a:t>
            </a:r>
          </a:p>
        </p:txBody>
      </p:sp>
      <p:sp>
        <p:nvSpPr>
          <p:cNvPr id="53251" name="Rectangle 3"/>
          <p:cNvSpPr>
            <a:spLocks noGrp="1" noChangeArrowheads="1"/>
          </p:cNvSpPr>
          <p:nvPr>
            <p:ph type="body" idx="1"/>
          </p:nvPr>
        </p:nvSpPr>
        <p:spPr/>
        <p:txBody>
          <a:bodyPr/>
          <a:lstStyle/>
          <a:p>
            <a:pPr>
              <a:lnSpc>
                <a:spcPct val="80000"/>
              </a:lnSpc>
              <a:buFont typeface="Monotype Sorts" charset="2"/>
              <a:buNone/>
            </a:pPr>
            <a:r>
              <a:rPr lang="en-US" sz="2400"/>
              <a:t>    </a:t>
            </a:r>
          </a:p>
          <a:p>
            <a:pPr>
              <a:lnSpc>
                <a:spcPct val="80000"/>
              </a:lnSpc>
              <a:buFont typeface="Monotype Sorts" charset="2"/>
              <a:buNone/>
            </a:pPr>
            <a:r>
              <a:rPr lang="en-US" sz="2400"/>
              <a:t>    </a:t>
            </a:r>
            <a:r>
              <a:rPr lang="en-US" sz="2800"/>
              <a:t>Interest, involvement -- (a sense of concern with and curiosity about someone or something; "an interest in music") </a:t>
            </a:r>
          </a:p>
          <a:p>
            <a:pPr>
              <a:lnSpc>
                <a:spcPct val="80000"/>
              </a:lnSpc>
              <a:buFont typeface="Monotype Sorts" charset="2"/>
              <a:buNone/>
            </a:pPr>
            <a:r>
              <a:rPr lang="en-US" sz="2800"/>
              <a:t>   </a:t>
            </a:r>
          </a:p>
          <a:p>
            <a:pPr>
              <a:lnSpc>
                <a:spcPct val="80000"/>
              </a:lnSpc>
              <a:buFont typeface="Monotype Sorts" charset="2"/>
              <a:buNone/>
            </a:pPr>
            <a:r>
              <a:rPr lang="en-US" sz="2800"/>
              <a:t>    </a:t>
            </a:r>
          </a:p>
          <a:p>
            <a:pPr>
              <a:lnSpc>
                <a:spcPct val="80000"/>
              </a:lnSpc>
              <a:buFont typeface="Monotype Sorts" charset="2"/>
              <a:buNone/>
            </a:pPr>
            <a:r>
              <a:rPr lang="en-US" sz="2800"/>
              <a:t>    Interest -- (a fixed charge for borrowing money; usually a percentage of the amount borrowed; "how much interest do you pay on your mortgage?") </a:t>
            </a:r>
          </a:p>
          <a:p>
            <a:pPr lvl="1">
              <a:lnSpc>
                <a:spcPct val="80000"/>
              </a:lnSpc>
              <a:buFont typeface="Times New Roman" charset="0"/>
              <a:buNone/>
            </a:pPr>
            <a:r>
              <a:rPr lang="en-US" sz="2000"/>
              <a:t>       </a:t>
            </a:r>
          </a:p>
        </p:txBody>
      </p:sp>
      <p:grpSp>
        <p:nvGrpSpPr>
          <p:cNvPr id="2" name="Group 4"/>
          <p:cNvGrpSpPr>
            <a:grpSpLocks/>
          </p:cNvGrpSpPr>
          <p:nvPr/>
        </p:nvGrpSpPr>
        <p:grpSpPr bwMode="auto">
          <a:xfrm>
            <a:off x="58738" y="1676400"/>
            <a:ext cx="8856662" cy="4114800"/>
            <a:chOff x="37" y="1056"/>
            <a:chExt cx="5579" cy="2592"/>
          </a:xfrm>
        </p:grpSpPr>
        <p:sp>
          <p:nvSpPr>
            <p:cNvPr id="53253" name="Rectangle 5"/>
            <p:cNvSpPr>
              <a:spLocks noChangeArrowheads="1"/>
            </p:cNvSpPr>
            <p:nvPr/>
          </p:nvSpPr>
          <p:spPr bwMode="auto">
            <a:xfrm>
              <a:off x="432" y="1056"/>
              <a:ext cx="5184" cy="1200"/>
            </a:xfrm>
            <a:prstGeom prst="rect">
              <a:avLst/>
            </a:prstGeom>
            <a:noFill/>
            <a:ln w="38100">
              <a:solidFill>
                <a:srgbClr val="FF00FF"/>
              </a:solidFill>
              <a:miter lim="800000"/>
              <a:headEnd/>
              <a:tailEnd/>
            </a:ln>
          </p:spPr>
          <p:txBody>
            <a:bodyPr wrap="none" anchor="ctr">
              <a:prstTxWarp prst="textNoShape">
                <a:avLst/>
              </a:prstTxWarp>
            </a:bodyPr>
            <a:lstStyle/>
            <a:p>
              <a:endParaRPr lang="en-US"/>
            </a:p>
          </p:txBody>
        </p:sp>
        <p:sp>
          <p:nvSpPr>
            <p:cNvPr id="53254" name="Rectangle 6"/>
            <p:cNvSpPr>
              <a:spLocks noChangeArrowheads="1"/>
            </p:cNvSpPr>
            <p:nvPr/>
          </p:nvSpPr>
          <p:spPr bwMode="auto">
            <a:xfrm>
              <a:off x="432" y="2400"/>
              <a:ext cx="5184" cy="1248"/>
            </a:xfrm>
            <a:prstGeom prst="rect">
              <a:avLst/>
            </a:prstGeom>
            <a:noFill/>
            <a:ln w="38100">
              <a:solidFill>
                <a:schemeClr val="accent2"/>
              </a:solidFill>
              <a:miter lim="800000"/>
              <a:headEnd/>
              <a:tailEnd/>
            </a:ln>
          </p:spPr>
          <p:txBody>
            <a:bodyPr wrap="none" anchor="ctr">
              <a:prstTxWarp prst="textNoShape">
                <a:avLst/>
              </a:prstTxWarp>
            </a:bodyPr>
            <a:lstStyle/>
            <a:p>
              <a:endParaRPr lang="en-US"/>
            </a:p>
          </p:txBody>
        </p:sp>
        <p:sp>
          <p:nvSpPr>
            <p:cNvPr id="53255" name="Text Box 7"/>
            <p:cNvSpPr txBox="1">
              <a:spLocks noChangeArrowheads="1"/>
            </p:cNvSpPr>
            <p:nvPr/>
          </p:nvSpPr>
          <p:spPr bwMode="auto">
            <a:xfrm>
              <a:off x="96" y="1488"/>
              <a:ext cx="294" cy="442"/>
            </a:xfrm>
            <a:prstGeom prst="rect">
              <a:avLst/>
            </a:prstGeom>
            <a:noFill/>
            <a:ln w="9525">
              <a:noFill/>
              <a:miter lim="800000"/>
              <a:headEnd/>
              <a:tailEnd/>
            </a:ln>
          </p:spPr>
          <p:txBody>
            <a:bodyPr wrap="none">
              <a:prstTxWarp prst="textNoShape">
                <a:avLst/>
              </a:prstTxWarp>
              <a:spAutoFit/>
            </a:bodyPr>
            <a:lstStyle/>
            <a:p>
              <a:r>
                <a:rPr lang="en-US" sz="4000" i="0">
                  <a:solidFill>
                    <a:srgbClr val="FF00FF"/>
                  </a:solidFill>
                </a:rPr>
                <a:t>S</a:t>
              </a:r>
            </a:p>
          </p:txBody>
        </p:sp>
        <p:sp>
          <p:nvSpPr>
            <p:cNvPr id="53256" name="Text Box 8"/>
            <p:cNvSpPr txBox="1">
              <a:spLocks noChangeArrowheads="1"/>
            </p:cNvSpPr>
            <p:nvPr/>
          </p:nvSpPr>
          <p:spPr bwMode="auto">
            <a:xfrm>
              <a:off x="37" y="2736"/>
              <a:ext cx="347" cy="442"/>
            </a:xfrm>
            <a:prstGeom prst="rect">
              <a:avLst/>
            </a:prstGeom>
            <a:noFill/>
            <a:ln w="9525">
              <a:noFill/>
              <a:miter lim="800000"/>
              <a:headEnd/>
              <a:tailEnd/>
            </a:ln>
          </p:spPr>
          <p:txBody>
            <a:bodyPr wrap="none">
              <a:prstTxWarp prst="textNoShape">
                <a:avLst/>
              </a:prstTxWarp>
              <a:spAutoFit/>
            </a:bodyPr>
            <a:lstStyle/>
            <a:p>
              <a:r>
                <a:rPr lang="en-US" sz="4000" i="0">
                  <a:solidFill>
                    <a:schemeClr val="accent2"/>
                  </a:solidFill>
                </a:rPr>
                <a:t>O</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Senses</a:t>
            </a:r>
          </a:p>
        </p:txBody>
      </p:sp>
      <p:sp>
        <p:nvSpPr>
          <p:cNvPr id="834563" name="Rectangle 3"/>
          <p:cNvSpPr>
            <a:spLocks noGrp="1" noChangeArrowheads="1"/>
          </p:cNvSpPr>
          <p:nvPr>
            <p:ph type="body" idx="1"/>
          </p:nvPr>
        </p:nvSpPr>
        <p:spPr/>
        <p:txBody>
          <a:bodyPr/>
          <a:lstStyle/>
          <a:p>
            <a:r>
              <a:rPr lang="en-US"/>
              <a:t>Even in subjectivity lexicons, many senses of the keywords are objective </a:t>
            </a:r>
            <a:r>
              <a:rPr lang="en-US">
                <a:solidFill>
                  <a:srgbClr val="990099"/>
                </a:solidFill>
              </a:rPr>
              <a:t>~50% in our study!</a:t>
            </a:r>
          </a:p>
          <a:p>
            <a:r>
              <a:rPr lang="en-US"/>
              <a:t>Thus, many appearances of keywords in texts are</a:t>
            </a:r>
            <a:r>
              <a:rPr lang="en-US">
                <a:solidFill>
                  <a:srgbClr val="0066FF"/>
                </a:solidFill>
              </a:rPr>
              <a:t> </a:t>
            </a:r>
            <a:r>
              <a:rPr lang="en-US" b="1" i="1">
                <a:solidFill>
                  <a:srgbClr val="0066FF"/>
                </a:solidFill>
              </a:rPr>
              <a:t>false hits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45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345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4563"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Senses</a:t>
            </a:r>
          </a:p>
        </p:txBody>
      </p:sp>
      <p:sp>
        <p:nvSpPr>
          <p:cNvPr id="57347" name="Rectangle 3"/>
          <p:cNvSpPr>
            <a:spLocks noGrp="1" noChangeArrowheads="1"/>
          </p:cNvSpPr>
          <p:nvPr>
            <p:ph type="body" idx="1"/>
          </p:nvPr>
        </p:nvSpPr>
        <p:spPr/>
        <p:txBody>
          <a:bodyPr/>
          <a:lstStyle/>
          <a:p>
            <a:r>
              <a:rPr lang="en-US" sz="2800" i="1"/>
              <a:t>His</a:t>
            </a:r>
            <a:r>
              <a:rPr lang="en-US" sz="2800" i="1">
                <a:solidFill>
                  <a:srgbClr val="CC3300"/>
                </a:solidFill>
              </a:rPr>
              <a:t> </a:t>
            </a:r>
            <a:r>
              <a:rPr lang="en-US" sz="2800" i="1">
                <a:solidFill>
                  <a:srgbClr val="990099"/>
                </a:solidFill>
              </a:rPr>
              <a:t>alarm </a:t>
            </a:r>
            <a:r>
              <a:rPr lang="en-US" sz="2800" i="1"/>
              <a:t>grew as the election returns came in.</a:t>
            </a:r>
          </a:p>
          <a:p>
            <a:r>
              <a:rPr lang="en-US" sz="2800" i="1"/>
              <a:t>He set his</a:t>
            </a:r>
            <a:r>
              <a:rPr lang="en-US" sz="2800" i="1">
                <a:solidFill>
                  <a:srgbClr val="990099"/>
                </a:solidFill>
              </a:rPr>
              <a:t> </a:t>
            </a:r>
            <a:r>
              <a:rPr lang="en-US" sz="2800" i="1">
                <a:solidFill>
                  <a:srgbClr val="0066FF"/>
                </a:solidFill>
              </a:rPr>
              <a:t>alarm</a:t>
            </a:r>
            <a:r>
              <a:rPr lang="en-US" sz="2800" i="1">
                <a:solidFill>
                  <a:schemeClr val="tx1"/>
                </a:solidFill>
              </a:rPr>
              <a:t> for 7am.</a:t>
            </a:r>
            <a:endParaRPr lang="en-US" i="1">
              <a:solidFill>
                <a:schemeClr val="tx1"/>
              </a:solidFill>
            </a:endParaRPr>
          </a:p>
          <a:p>
            <a:endParaRPr lang="en-US" i="1">
              <a:solidFill>
                <a:srgbClr val="990099"/>
              </a:solidFill>
            </a:endParaRPr>
          </a:p>
          <a:p>
            <a:r>
              <a:rPr lang="en-US" sz="2800" i="1"/>
              <a:t>His </a:t>
            </a:r>
            <a:r>
              <a:rPr lang="en-US" sz="2800" i="1">
                <a:solidFill>
                  <a:srgbClr val="990099"/>
                </a:solidFill>
              </a:rPr>
              <a:t>trust</a:t>
            </a:r>
            <a:r>
              <a:rPr lang="en-US" sz="2800" i="1">
                <a:solidFill>
                  <a:srgbClr val="FF0000"/>
                </a:solidFill>
              </a:rPr>
              <a:t> </a:t>
            </a:r>
            <a:r>
              <a:rPr lang="en-US" sz="2800" i="1"/>
              <a:t>grew as the candidate spoke.</a:t>
            </a:r>
          </a:p>
          <a:p>
            <a:r>
              <a:rPr lang="en-US" sz="2800" i="1"/>
              <a:t>His </a:t>
            </a:r>
            <a:r>
              <a:rPr lang="en-US" sz="2800" i="1">
                <a:solidFill>
                  <a:srgbClr val="0066FF"/>
                </a:solidFill>
              </a:rPr>
              <a:t>trust </a:t>
            </a:r>
            <a:r>
              <a:rPr lang="en-US" sz="2800" i="1"/>
              <a:t>grew as interest rates increased.</a:t>
            </a:r>
          </a:p>
        </p:txBody>
      </p:sp>
      <p:pic>
        <p:nvPicPr>
          <p:cNvPr id="835588" name="Picture 4" descr="MCj04347130000[1]"/>
          <p:cNvPicPr>
            <a:picLocks noChangeAspect="1" noChangeArrowheads="1"/>
          </p:cNvPicPr>
          <p:nvPr/>
        </p:nvPicPr>
        <p:blipFill>
          <a:blip r:embed="rId2"/>
          <a:srcRect/>
          <a:stretch>
            <a:fillRect/>
          </a:stretch>
        </p:blipFill>
        <p:spPr bwMode="auto">
          <a:xfrm>
            <a:off x="7341394" y="1524000"/>
            <a:ext cx="509588" cy="533400"/>
          </a:xfrm>
          <a:prstGeom prst="rect">
            <a:avLst/>
          </a:prstGeom>
          <a:noFill/>
          <a:ln w="9525">
            <a:noFill/>
            <a:miter lim="800000"/>
            <a:headEnd/>
            <a:tailEnd/>
          </a:ln>
        </p:spPr>
      </p:pic>
      <p:pic>
        <p:nvPicPr>
          <p:cNvPr id="835589" name="Picture 5" descr="MCj04325370000[1]"/>
          <p:cNvPicPr>
            <a:picLocks noChangeAspect="1" noChangeArrowheads="1"/>
          </p:cNvPicPr>
          <p:nvPr/>
        </p:nvPicPr>
        <p:blipFill>
          <a:blip r:embed="rId3"/>
          <a:srcRect/>
          <a:stretch>
            <a:fillRect/>
          </a:stretch>
        </p:blipFill>
        <p:spPr bwMode="auto">
          <a:xfrm>
            <a:off x="5257800" y="2590800"/>
            <a:ext cx="381000" cy="381000"/>
          </a:xfrm>
          <a:prstGeom prst="rect">
            <a:avLst/>
          </a:prstGeom>
          <a:noFill/>
          <a:ln w="9525">
            <a:noFill/>
            <a:miter lim="800000"/>
            <a:headEnd/>
            <a:tailEnd/>
          </a:ln>
        </p:spPr>
      </p:pic>
      <p:pic>
        <p:nvPicPr>
          <p:cNvPr id="835590" name="Picture 6" descr="MCj04347130000[1]"/>
          <p:cNvPicPr>
            <a:picLocks noChangeAspect="1" noChangeArrowheads="1"/>
          </p:cNvPicPr>
          <p:nvPr/>
        </p:nvPicPr>
        <p:blipFill>
          <a:blip r:embed="rId2"/>
          <a:srcRect/>
          <a:stretch>
            <a:fillRect/>
          </a:stretch>
        </p:blipFill>
        <p:spPr bwMode="auto">
          <a:xfrm>
            <a:off x="7086600" y="3200400"/>
            <a:ext cx="509588" cy="533400"/>
          </a:xfrm>
          <a:prstGeom prst="rect">
            <a:avLst/>
          </a:prstGeom>
          <a:noFill/>
          <a:ln w="9525">
            <a:noFill/>
            <a:miter lim="800000"/>
            <a:headEnd/>
            <a:tailEnd/>
          </a:ln>
        </p:spPr>
      </p:pic>
      <p:pic>
        <p:nvPicPr>
          <p:cNvPr id="835591" name="Picture 7" descr="MCj04325370000[1]"/>
          <p:cNvPicPr>
            <a:picLocks noChangeAspect="1" noChangeArrowheads="1"/>
          </p:cNvPicPr>
          <p:nvPr/>
        </p:nvPicPr>
        <p:blipFill>
          <a:blip r:embed="rId3"/>
          <a:srcRect/>
          <a:stretch>
            <a:fillRect/>
          </a:stretch>
        </p:blipFill>
        <p:spPr bwMode="auto">
          <a:xfrm>
            <a:off x="7850982" y="4000500"/>
            <a:ext cx="381000" cy="381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55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55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559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55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Rectangle 4"/>
          <p:cNvSpPr>
            <a:spLocks noGrp="1" noChangeArrowheads="1"/>
          </p:cNvSpPr>
          <p:nvPr>
            <p:ph type="title"/>
          </p:nvPr>
        </p:nvSpPr>
        <p:spPr/>
        <p:txBody>
          <a:bodyPr/>
          <a:lstStyle/>
          <a:p>
            <a:r>
              <a:rPr lang="en-US"/>
              <a:t>WordNet </a:t>
            </a:r>
            <a:r>
              <a:rPr lang="en-US" sz="2400">
                <a:solidFill>
                  <a:srgbClr val="990099"/>
                </a:solidFill>
              </a:rPr>
              <a:t>Miller 1995; Fellbaum 1998</a:t>
            </a:r>
          </a:p>
        </p:txBody>
      </p:sp>
      <p:pic>
        <p:nvPicPr>
          <p:cNvPr id="58371" name="Picture 5"/>
          <p:cNvPicPr>
            <a:picLocks noChangeAspect="1" noChangeArrowheads="1"/>
          </p:cNvPicPr>
          <p:nvPr/>
        </p:nvPicPr>
        <p:blipFill>
          <a:blip r:embed="rId3"/>
          <a:srcRect/>
          <a:stretch>
            <a:fillRect/>
          </a:stretch>
        </p:blipFill>
        <p:spPr bwMode="auto">
          <a:xfrm>
            <a:off x="995363" y="1881188"/>
            <a:ext cx="7153275" cy="309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Rectangle 5"/>
          <p:cNvSpPr>
            <a:spLocks noGrp="1" noChangeArrowheads="1"/>
          </p:cNvSpPr>
          <p:nvPr>
            <p:ph type="title"/>
          </p:nvPr>
        </p:nvSpPr>
        <p:spPr/>
        <p:txBody>
          <a:bodyPr/>
          <a:lstStyle/>
          <a:p>
            <a:r>
              <a:rPr lang="en-US"/>
              <a:t>Examples </a:t>
            </a:r>
          </a:p>
        </p:txBody>
      </p:sp>
      <p:sp>
        <p:nvSpPr>
          <p:cNvPr id="60419" name="Rectangle 6"/>
          <p:cNvSpPr>
            <a:spLocks noGrp="1" noChangeArrowheads="1"/>
          </p:cNvSpPr>
          <p:nvPr>
            <p:ph type="body" idx="1"/>
          </p:nvPr>
        </p:nvSpPr>
        <p:spPr/>
        <p:txBody>
          <a:bodyPr/>
          <a:lstStyle/>
          <a:p>
            <a:pPr>
              <a:lnSpc>
                <a:spcPct val="90000"/>
              </a:lnSpc>
            </a:pPr>
            <a:r>
              <a:rPr lang="en-US" sz="2800" dirty="0"/>
              <a:t>“There are many </a:t>
            </a:r>
            <a:r>
              <a:rPr lang="en-US" sz="2800" dirty="0">
                <a:solidFill>
                  <a:srgbClr val="6666FF"/>
                </a:solidFill>
              </a:rPr>
              <a:t>differences</a:t>
            </a:r>
            <a:r>
              <a:rPr lang="en-US" sz="2800" dirty="0"/>
              <a:t> between African and Asian elephants.”</a:t>
            </a:r>
          </a:p>
          <a:p>
            <a:pPr>
              <a:lnSpc>
                <a:spcPct val="90000"/>
              </a:lnSpc>
            </a:pPr>
            <a:r>
              <a:rPr lang="en-US" sz="2800" dirty="0"/>
              <a:t>“… dividing by the absolute value of the </a:t>
            </a:r>
            <a:r>
              <a:rPr lang="en-US" sz="2800" dirty="0">
                <a:solidFill>
                  <a:srgbClr val="6666FF"/>
                </a:solidFill>
              </a:rPr>
              <a:t>difference</a:t>
            </a:r>
            <a:r>
              <a:rPr lang="en-US" sz="2800" dirty="0"/>
              <a:t> from the mean…”</a:t>
            </a:r>
          </a:p>
          <a:p>
            <a:pPr>
              <a:lnSpc>
                <a:spcPct val="90000"/>
              </a:lnSpc>
            </a:pPr>
            <a:r>
              <a:rPr lang="en-US" sz="2800" dirty="0"/>
              <a:t>“Their </a:t>
            </a:r>
            <a:r>
              <a:rPr lang="en-US" sz="2800" dirty="0">
                <a:solidFill>
                  <a:srgbClr val="990099"/>
                </a:solidFill>
              </a:rPr>
              <a:t>differences </a:t>
            </a:r>
            <a:r>
              <a:rPr lang="en-US" sz="2800" dirty="0">
                <a:solidFill>
                  <a:schemeClr val="tx1"/>
                </a:solidFill>
              </a:rPr>
              <a:t>only grew as they spent more time together …”</a:t>
            </a:r>
          </a:p>
          <a:p>
            <a:pPr>
              <a:lnSpc>
                <a:spcPct val="90000"/>
              </a:lnSpc>
            </a:pPr>
            <a:r>
              <a:rPr lang="en-US" sz="2800" dirty="0"/>
              <a:t>“Her support really made a </a:t>
            </a:r>
            <a:r>
              <a:rPr lang="en-US" sz="2800" dirty="0">
                <a:solidFill>
                  <a:srgbClr val="990099"/>
                </a:solidFill>
              </a:rPr>
              <a:t>difference</a:t>
            </a:r>
            <a:r>
              <a:rPr lang="en-US" sz="2800" dirty="0"/>
              <a:t> in my life”</a:t>
            </a:r>
          </a:p>
          <a:p>
            <a:pPr>
              <a:lnSpc>
                <a:spcPct val="90000"/>
              </a:lnSpc>
            </a:pPr>
            <a:r>
              <a:rPr lang="en-US" sz="2800" dirty="0"/>
              <a:t>“The </a:t>
            </a:r>
            <a:r>
              <a:rPr lang="en-US" sz="2800" dirty="0">
                <a:solidFill>
                  <a:srgbClr val="6666FF"/>
                </a:solidFill>
              </a:rPr>
              <a:t>difference</a:t>
            </a:r>
            <a:r>
              <a:rPr lang="en-US" sz="2800" dirty="0"/>
              <a:t> after subtracting X from Y…”</a:t>
            </a:r>
            <a:br>
              <a:rPr lang="en-US" sz="2800" dirty="0"/>
            </a:br>
            <a:endParaRPr lang="en-US" sz="2800" dirty="0"/>
          </a:p>
        </p:txBody>
      </p:sp>
      <p:pic>
        <p:nvPicPr>
          <p:cNvPr id="983047" name="Picture 7" descr="MCj04325370000[1]"/>
          <p:cNvPicPr>
            <a:picLocks noChangeAspect="1" noChangeArrowheads="1"/>
          </p:cNvPicPr>
          <p:nvPr/>
        </p:nvPicPr>
        <p:blipFill>
          <a:blip r:embed="rId2"/>
          <a:srcRect/>
          <a:stretch>
            <a:fillRect/>
          </a:stretch>
        </p:blipFill>
        <p:spPr bwMode="auto">
          <a:xfrm>
            <a:off x="7315200" y="1752600"/>
            <a:ext cx="228600" cy="228600"/>
          </a:xfrm>
          <a:prstGeom prst="rect">
            <a:avLst/>
          </a:prstGeom>
          <a:noFill/>
          <a:ln w="9525">
            <a:noFill/>
            <a:miter lim="800000"/>
            <a:headEnd/>
            <a:tailEnd/>
          </a:ln>
        </p:spPr>
      </p:pic>
      <p:pic>
        <p:nvPicPr>
          <p:cNvPr id="983049" name="Picture 9" descr="MCj04347130000[1]"/>
          <p:cNvPicPr>
            <a:picLocks noChangeAspect="1" noChangeArrowheads="1"/>
          </p:cNvPicPr>
          <p:nvPr/>
        </p:nvPicPr>
        <p:blipFill>
          <a:blip r:embed="rId3"/>
          <a:srcRect/>
          <a:stretch>
            <a:fillRect/>
          </a:stretch>
        </p:blipFill>
        <p:spPr bwMode="auto">
          <a:xfrm>
            <a:off x="7924800" y="4191000"/>
            <a:ext cx="290513" cy="304800"/>
          </a:xfrm>
          <a:prstGeom prst="rect">
            <a:avLst/>
          </a:prstGeom>
          <a:noFill/>
          <a:ln w="9525">
            <a:noFill/>
            <a:miter lim="800000"/>
            <a:headEnd/>
            <a:tailEnd/>
          </a:ln>
        </p:spPr>
      </p:pic>
      <p:pic>
        <p:nvPicPr>
          <p:cNvPr id="983052" name="Picture 12" descr="MCj04325370000[1]"/>
          <p:cNvPicPr>
            <a:picLocks noChangeAspect="1" noChangeArrowheads="1"/>
          </p:cNvPicPr>
          <p:nvPr/>
        </p:nvPicPr>
        <p:blipFill>
          <a:blip r:embed="rId2"/>
          <a:srcRect/>
          <a:stretch>
            <a:fillRect/>
          </a:stretch>
        </p:blipFill>
        <p:spPr bwMode="auto">
          <a:xfrm>
            <a:off x="7696200" y="2590800"/>
            <a:ext cx="228600" cy="228600"/>
          </a:xfrm>
          <a:prstGeom prst="rect">
            <a:avLst/>
          </a:prstGeom>
          <a:noFill/>
          <a:ln w="9525">
            <a:noFill/>
            <a:miter lim="800000"/>
            <a:headEnd/>
            <a:tailEnd/>
          </a:ln>
        </p:spPr>
      </p:pic>
      <p:pic>
        <p:nvPicPr>
          <p:cNvPr id="983053" name="Picture 13" descr="MCj04325370000[1]"/>
          <p:cNvPicPr>
            <a:picLocks noChangeAspect="1" noChangeArrowheads="1"/>
          </p:cNvPicPr>
          <p:nvPr/>
        </p:nvPicPr>
        <p:blipFill>
          <a:blip r:embed="rId2"/>
          <a:srcRect/>
          <a:stretch>
            <a:fillRect/>
          </a:stretch>
        </p:blipFill>
        <p:spPr bwMode="auto">
          <a:xfrm>
            <a:off x="7696200" y="5105400"/>
            <a:ext cx="228600" cy="228600"/>
          </a:xfrm>
          <a:prstGeom prst="rect">
            <a:avLst/>
          </a:prstGeom>
          <a:noFill/>
          <a:ln w="9525">
            <a:noFill/>
            <a:miter lim="800000"/>
            <a:headEnd/>
            <a:tailEnd/>
          </a:ln>
        </p:spPr>
      </p:pic>
      <p:pic>
        <p:nvPicPr>
          <p:cNvPr id="983054" name="Picture 14" descr="MCj04347130000[1]"/>
          <p:cNvPicPr>
            <a:picLocks noChangeAspect="1" noChangeArrowheads="1"/>
          </p:cNvPicPr>
          <p:nvPr/>
        </p:nvPicPr>
        <p:blipFill>
          <a:blip r:embed="rId3"/>
          <a:srcRect/>
          <a:stretch>
            <a:fillRect/>
          </a:stretch>
        </p:blipFill>
        <p:spPr bwMode="auto">
          <a:xfrm>
            <a:off x="7924800" y="3352800"/>
            <a:ext cx="290513"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30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30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830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830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830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p:txBody>
          <a:bodyPr/>
          <a:lstStyle/>
          <a:p>
            <a:r>
              <a:rPr lang="en-US"/>
              <a:t>Subjectivity Sense Labeling</a:t>
            </a:r>
          </a:p>
        </p:txBody>
      </p:sp>
      <p:sp>
        <p:nvSpPr>
          <p:cNvPr id="61444" name="Rectangle 3"/>
          <p:cNvSpPr>
            <a:spLocks noGrp="1" noChangeArrowheads="1"/>
          </p:cNvSpPr>
          <p:nvPr>
            <p:ph type="body" idx="1"/>
          </p:nvPr>
        </p:nvSpPr>
        <p:spPr/>
        <p:txBody>
          <a:bodyPr/>
          <a:lstStyle/>
          <a:p>
            <a:r>
              <a:rPr lang="en-US"/>
              <a:t>Automatically classifying senses as subjective or objective</a:t>
            </a:r>
          </a:p>
          <a:p>
            <a:endParaRPr lang="en-US"/>
          </a:p>
          <a:p>
            <a:endParaRPr lang="en-US"/>
          </a:p>
        </p:txBody>
      </p:sp>
      <p:grpSp>
        <p:nvGrpSpPr>
          <p:cNvPr id="6" name="Group 5"/>
          <p:cNvGrpSpPr/>
          <p:nvPr/>
        </p:nvGrpSpPr>
        <p:grpSpPr>
          <a:xfrm>
            <a:off x="228600" y="4038600"/>
            <a:ext cx="5943600" cy="2057400"/>
            <a:chOff x="228600" y="4038600"/>
            <a:chExt cx="5943600" cy="2057400"/>
          </a:xfrm>
        </p:grpSpPr>
        <p:sp>
          <p:nvSpPr>
            <p:cNvPr id="61442" name="AutoShape 5"/>
            <p:cNvSpPr>
              <a:spLocks noChangeArrowheads="1"/>
            </p:cNvSpPr>
            <p:nvPr/>
          </p:nvSpPr>
          <p:spPr bwMode="auto">
            <a:xfrm>
              <a:off x="228600" y="4038600"/>
              <a:ext cx="5943600" cy="2057400"/>
            </a:xfrm>
            <a:prstGeom prst="roundRect">
              <a:avLst>
                <a:gd name="adj" fmla="val 16667"/>
              </a:avLst>
            </a:prstGeom>
            <a:solidFill>
              <a:srgbClr val="CCFFFF"/>
            </a:solidFill>
            <a:ln w="9525">
              <a:noFill/>
              <a:round/>
              <a:headEnd/>
              <a:tailEnd/>
            </a:ln>
          </p:spPr>
          <p:txBody>
            <a:bodyPr wrap="none" anchor="ctr">
              <a:prstTxWarp prst="textNoShape">
                <a:avLst/>
              </a:prstTxWarp>
            </a:bodyPr>
            <a:lstStyle/>
            <a:p>
              <a:endParaRPr lang="en-US"/>
            </a:p>
          </p:txBody>
        </p:sp>
        <p:sp>
          <p:nvSpPr>
            <p:cNvPr id="61445" name="Rectangle 4"/>
            <p:cNvSpPr>
              <a:spLocks noChangeArrowheads="1"/>
            </p:cNvSpPr>
            <p:nvPr/>
          </p:nvSpPr>
          <p:spPr bwMode="auto">
            <a:xfrm>
              <a:off x="457200" y="4038600"/>
              <a:ext cx="5125421" cy="1938992"/>
            </a:xfrm>
            <a:prstGeom prst="rect">
              <a:avLst/>
            </a:prstGeom>
            <a:noFill/>
            <a:ln w="9525">
              <a:noFill/>
              <a:miter lim="800000"/>
              <a:headEnd/>
              <a:tailEnd/>
            </a:ln>
          </p:spPr>
          <p:txBody>
            <a:bodyPr wrap="none">
              <a:prstTxWarp prst="textNoShape">
                <a:avLst/>
              </a:prstTxWarp>
              <a:spAutoFit/>
            </a:bodyPr>
            <a:lstStyle/>
            <a:p>
              <a:r>
                <a:rPr lang="en-US" sz="2000" i="0" dirty="0">
                  <a:solidFill>
                    <a:srgbClr val="990099"/>
                  </a:solidFill>
                </a:rPr>
                <a:t>Wiebe &amp; </a:t>
              </a:r>
              <a:r>
                <a:rPr lang="en-US" sz="2000" i="0" dirty="0" err="1">
                  <a:solidFill>
                    <a:srgbClr val="990099"/>
                  </a:solidFill>
                </a:rPr>
                <a:t>Mihalcea</a:t>
              </a:r>
              <a:r>
                <a:rPr lang="en-US" sz="2000" i="0" dirty="0" smtClean="0">
                  <a:solidFill>
                    <a:srgbClr val="990099"/>
                  </a:solidFill>
                </a:rPr>
                <a:t> 2006</a:t>
              </a:r>
            </a:p>
            <a:p>
              <a:r>
                <a:rPr lang="en-US" sz="2000" i="0" dirty="0" err="1">
                  <a:solidFill>
                    <a:srgbClr val="990099"/>
                  </a:solidFill>
                </a:rPr>
                <a:t>Gyamfi</a:t>
              </a:r>
              <a:r>
                <a:rPr lang="en-US" sz="2000" i="0" dirty="0">
                  <a:solidFill>
                    <a:srgbClr val="990099"/>
                  </a:solidFill>
                </a:rPr>
                <a:t>, Wiebe, </a:t>
              </a:r>
              <a:r>
                <a:rPr lang="en-US" sz="2000" i="0" dirty="0" err="1">
                  <a:solidFill>
                    <a:srgbClr val="990099"/>
                  </a:solidFill>
                </a:rPr>
                <a:t>Mihalcea</a:t>
              </a:r>
              <a:r>
                <a:rPr lang="en-US" sz="2000" i="0" dirty="0">
                  <a:solidFill>
                    <a:srgbClr val="990099"/>
                  </a:solidFill>
                </a:rPr>
                <a:t>, </a:t>
              </a:r>
              <a:r>
                <a:rPr lang="en-US" sz="2000" i="0" dirty="0" err="1">
                  <a:solidFill>
                    <a:srgbClr val="990099"/>
                  </a:solidFill>
                </a:rPr>
                <a:t>Akkaya</a:t>
              </a:r>
              <a:r>
                <a:rPr lang="en-US" sz="2000" i="0" dirty="0" smtClean="0">
                  <a:solidFill>
                    <a:srgbClr val="990099"/>
                  </a:solidFill>
                </a:rPr>
                <a:t> 2009</a:t>
              </a:r>
            </a:p>
            <a:p>
              <a:endParaRPr lang="en-US" sz="2000" i="0" dirty="0">
                <a:solidFill>
                  <a:srgbClr val="990099"/>
                </a:solidFill>
              </a:endParaRPr>
            </a:p>
            <a:p>
              <a:r>
                <a:rPr lang="en-US" sz="2000" i="0" dirty="0">
                  <a:solidFill>
                    <a:srgbClr val="990099"/>
                  </a:solidFill>
                </a:rPr>
                <a:t>See also: </a:t>
              </a:r>
              <a:r>
                <a:rPr lang="en-US" sz="2000" i="0" dirty="0" err="1">
                  <a:solidFill>
                    <a:srgbClr val="990099"/>
                  </a:solidFill>
                </a:rPr>
                <a:t>Esuli</a:t>
              </a:r>
              <a:r>
                <a:rPr lang="en-US" sz="2000" i="0" dirty="0">
                  <a:solidFill>
                    <a:srgbClr val="990099"/>
                  </a:solidFill>
                </a:rPr>
                <a:t> &amp; </a:t>
              </a:r>
              <a:r>
                <a:rPr lang="en-US" sz="2000" i="0" dirty="0" err="1">
                  <a:solidFill>
                    <a:srgbClr val="990099"/>
                  </a:solidFill>
                </a:rPr>
                <a:t>Sebastiani</a:t>
              </a:r>
              <a:r>
                <a:rPr lang="en-US" sz="2000" i="0" dirty="0" smtClean="0">
                  <a:solidFill>
                    <a:srgbClr val="990099"/>
                  </a:solidFill>
                </a:rPr>
                <a:t> 2006, 2007</a:t>
              </a:r>
            </a:p>
            <a:p>
              <a:r>
                <a:rPr lang="en-US" sz="2000" i="0" dirty="0">
                  <a:solidFill>
                    <a:srgbClr val="990099"/>
                  </a:solidFill>
                </a:rPr>
                <a:t>               </a:t>
              </a:r>
              <a:r>
                <a:rPr lang="en-US" sz="2000" i="0" dirty="0" err="1">
                  <a:solidFill>
                    <a:srgbClr val="990099"/>
                  </a:solidFill>
                </a:rPr>
                <a:t>Andreevskaia</a:t>
              </a:r>
              <a:r>
                <a:rPr lang="en-US" sz="2000" i="0" dirty="0">
                  <a:solidFill>
                    <a:srgbClr val="990099"/>
                  </a:solidFill>
                </a:rPr>
                <a:t> &amp; </a:t>
              </a:r>
              <a:r>
                <a:rPr lang="en-US" sz="2000" i="0" dirty="0" err="1">
                  <a:solidFill>
                    <a:srgbClr val="990099"/>
                  </a:solidFill>
                </a:rPr>
                <a:t>Bergler</a:t>
              </a:r>
              <a:r>
                <a:rPr lang="en-US" sz="2000" i="0" dirty="0" smtClean="0">
                  <a:solidFill>
                    <a:srgbClr val="990099"/>
                  </a:solidFill>
                </a:rPr>
                <a:t> 2006a,b</a:t>
              </a:r>
            </a:p>
            <a:p>
              <a:r>
                <a:rPr lang="en-US" sz="2000" i="0" dirty="0">
                  <a:solidFill>
                    <a:srgbClr val="990099"/>
                  </a:solidFill>
                </a:rPr>
                <a:t>               Su &amp; </a:t>
              </a:r>
              <a:r>
                <a:rPr lang="en-US" sz="2000" i="0" dirty="0" err="1">
                  <a:solidFill>
                    <a:srgbClr val="990099"/>
                  </a:solidFill>
                </a:rPr>
                <a:t>Markert</a:t>
              </a:r>
              <a:r>
                <a:rPr lang="en-US" sz="2000" i="0" dirty="0" smtClean="0">
                  <a:solidFill>
                    <a:srgbClr val="990099"/>
                  </a:solidFill>
                </a:rPr>
                <a:t> 2008,2009</a:t>
              </a:r>
              <a:endParaRPr lang="en-US" sz="2000" i="0" dirty="0">
                <a:solidFill>
                  <a:srgbClr val="990099"/>
                </a:solidFill>
              </a:endParaRP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t>Interpretation</a:t>
            </a:r>
          </a:p>
        </p:txBody>
      </p:sp>
      <p:sp>
        <p:nvSpPr>
          <p:cNvPr id="63491" name="Text Box 3"/>
          <p:cNvSpPr txBox="1">
            <a:spLocks noChangeArrowheads="1"/>
          </p:cNvSpPr>
          <p:nvPr/>
        </p:nvSpPr>
        <p:spPr bwMode="auto">
          <a:xfrm>
            <a:off x="228600" y="1879600"/>
            <a:ext cx="2012950" cy="118745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Lexicon of   </a:t>
            </a:r>
          </a:p>
          <a:p>
            <a:pPr eaLnBrk="1" hangingPunct="1"/>
            <a:r>
              <a:rPr lang="en-US" i="0">
                <a:solidFill>
                  <a:srgbClr val="0066FF"/>
                </a:solidFill>
                <a:latin typeface="Arial" charset="0"/>
              </a:rPr>
              <a:t>keywords </a:t>
            </a:r>
          </a:p>
          <a:p>
            <a:pPr eaLnBrk="1" hangingPunct="1"/>
            <a:r>
              <a:rPr lang="en-US" i="0">
                <a:solidFill>
                  <a:srgbClr val="0066FF"/>
                </a:solidFill>
                <a:latin typeface="Arial" charset="0"/>
              </a:rPr>
              <a:t>out of context</a:t>
            </a:r>
          </a:p>
        </p:txBody>
      </p:sp>
      <p:sp>
        <p:nvSpPr>
          <p:cNvPr id="63492" name="Text Box 4"/>
          <p:cNvSpPr txBox="1">
            <a:spLocks noChangeArrowheads="1"/>
          </p:cNvSpPr>
          <p:nvPr/>
        </p:nvSpPr>
        <p:spPr bwMode="auto">
          <a:xfrm>
            <a:off x="6248400" y="2032000"/>
            <a:ext cx="2317750" cy="1552575"/>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Full contextual</a:t>
            </a:r>
          </a:p>
          <a:p>
            <a:pPr eaLnBrk="1" hangingPunct="1"/>
            <a:r>
              <a:rPr lang="en-US" i="0">
                <a:solidFill>
                  <a:srgbClr val="0066FF"/>
                </a:solidFill>
                <a:latin typeface="Arial" charset="0"/>
              </a:rPr>
              <a:t>Interpretation</a:t>
            </a:r>
          </a:p>
          <a:p>
            <a:pPr eaLnBrk="1" hangingPunct="1"/>
            <a:r>
              <a:rPr lang="en-US" i="0">
                <a:solidFill>
                  <a:srgbClr val="0066FF"/>
                </a:solidFill>
                <a:latin typeface="Arial" charset="0"/>
              </a:rPr>
              <a:t>of words in text </a:t>
            </a:r>
          </a:p>
          <a:p>
            <a:pPr eaLnBrk="1" hangingPunct="1"/>
            <a:r>
              <a:rPr lang="en-US" i="0">
                <a:solidFill>
                  <a:srgbClr val="0066FF"/>
                </a:solidFill>
                <a:latin typeface="Arial" charset="0"/>
              </a:rPr>
              <a:t>or dialog</a:t>
            </a:r>
          </a:p>
        </p:txBody>
      </p:sp>
      <p:sp>
        <p:nvSpPr>
          <p:cNvPr id="63493" name="Text Box 5"/>
          <p:cNvSpPr txBox="1">
            <a:spLocks noChangeArrowheads="1"/>
          </p:cNvSpPr>
          <p:nvPr/>
        </p:nvSpPr>
        <p:spPr bwMode="auto">
          <a:xfrm>
            <a:off x="3352800" y="2198688"/>
            <a:ext cx="1592263" cy="45720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chemeClr val="tx1"/>
                </a:solidFill>
                <a:latin typeface="Arial" charset="0"/>
              </a:rPr>
              <a:t>continuum</a:t>
            </a:r>
          </a:p>
        </p:txBody>
      </p:sp>
      <p:sp>
        <p:nvSpPr>
          <p:cNvPr id="63494" name="Line 6"/>
          <p:cNvSpPr>
            <a:spLocks noChangeShapeType="1"/>
          </p:cNvSpPr>
          <p:nvPr/>
        </p:nvSpPr>
        <p:spPr bwMode="auto">
          <a:xfrm>
            <a:off x="2133600" y="2895600"/>
            <a:ext cx="39624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3495" name="AutoShape 7"/>
          <p:cNvSpPr>
            <a:spLocks noChangeArrowheads="1"/>
          </p:cNvSpPr>
          <p:nvPr/>
        </p:nvSpPr>
        <p:spPr bwMode="auto">
          <a:xfrm>
            <a:off x="1447800" y="3124200"/>
            <a:ext cx="762000" cy="1524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3496" name="Text Box 8"/>
          <p:cNvSpPr txBox="1">
            <a:spLocks noChangeArrowheads="1"/>
          </p:cNvSpPr>
          <p:nvPr/>
        </p:nvSpPr>
        <p:spPr bwMode="auto">
          <a:xfrm>
            <a:off x="2574925" y="3546475"/>
            <a:ext cx="2378075" cy="457200"/>
          </a:xfrm>
          <a:prstGeom prst="rect">
            <a:avLst/>
          </a:prstGeom>
          <a:noFill/>
          <a:ln w="9525">
            <a:noFill/>
            <a:miter lim="800000"/>
            <a:headEnd/>
            <a:tailEnd/>
          </a:ln>
        </p:spPr>
        <p:txBody>
          <a:bodyPr>
            <a:prstTxWarp prst="textNoShape">
              <a:avLst/>
            </a:prstTxWarp>
            <a:spAutoFit/>
          </a:bodyPr>
          <a:lstStyle/>
          <a:p>
            <a:endParaRPr lang="en-US"/>
          </a:p>
        </p:txBody>
      </p:sp>
      <p:sp>
        <p:nvSpPr>
          <p:cNvPr id="63497" name="Text Box 9"/>
          <p:cNvSpPr txBox="1">
            <a:spLocks noChangeArrowheads="1"/>
          </p:cNvSpPr>
          <p:nvPr/>
        </p:nvSpPr>
        <p:spPr bwMode="auto">
          <a:xfrm>
            <a:off x="533400" y="3171825"/>
            <a:ext cx="1177925" cy="2781300"/>
          </a:xfrm>
          <a:prstGeom prst="rect">
            <a:avLst/>
          </a:prstGeom>
          <a:noFill/>
          <a:ln w="9525">
            <a:noFill/>
            <a:miter lim="800000"/>
            <a:headEnd/>
            <a:tailEnd/>
          </a:ln>
        </p:spPr>
        <p:txBody>
          <a:bodyPr wrap="none">
            <a:prstTxWarp prst="textNoShape">
              <a:avLst/>
            </a:prstTxWarp>
            <a:spAutoFit/>
          </a:bodyPr>
          <a:lstStyle/>
          <a:p>
            <a:r>
              <a:rPr lang="en-US" sz="1600"/>
              <a:t>Brilliant</a:t>
            </a:r>
          </a:p>
          <a:p>
            <a:r>
              <a:rPr lang="en-US" sz="1600"/>
              <a:t>   sense#1 S</a:t>
            </a:r>
          </a:p>
          <a:p>
            <a:r>
              <a:rPr lang="en-US" sz="1600"/>
              <a:t>   sense#2 S</a:t>
            </a:r>
          </a:p>
          <a:p>
            <a:r>
              <a:rPr lang="en-US" sz="1600"/>
              <a:t>   …</a:t>
            </a:r>
          </a:p>
          <a:p>
            <a:r>
              <a:rPr lang="en-US" sz="1600"/>
              <a:t>Difference</a:t>
            </a:r>
          </a:p>
          <a:p>
            <a:r>
              <a:rPr lang="en-US" sz="1600"/>
              <a:t>   sense#1 O</a:t>
            </a:r>
          </a:p>
          <a:p>
            <a:r>
              <a:rPr lang="en-US" sz="1600"/>
              <a:t>   sense#2 O</a:t>
            </a:r>
          </a:p>
          <a:p>
            <a:r>
              <a:rPr lang="en-US" sz="1600"/>
              <a:t>   sense#3 S</a:t>
            </a:r>
          </a:p>
          <a:p>
            <a:r>
              <a:rPr lang="en-US" sz="1600"/>
              <a:t>   sense#4 S</a:t>
            </a:r>
          </a:p>
          <a:p>
            <a:r>
              <a:rPr lang="en-US" sz="1600"/>
              <a:t>   sense#5 O</a:t>
            </a:r>
          </a:p>
          <a:p>
            <a:r>
              <a:rPr lang="en-US" sz="1600"/>
              <a:t>…</a:t>
            </a:r>
          </a:p>
        </p:txBody>
      </p:sp>
      <p:sp>
        <p:nvSpPr>
          <p:cNvPr id="63498" name="Text Box 10"/>
          <p:cNvSpPr txBox="1">
            <a:spLocks noChangeArrowheads="1"/>
          </p:cNvSpPr>
          <p:nvPr/>
        </p:nvSpPr>
        <p:spPr bwMode="auto">
          <a:xfrm>
            <a:off x="2727325" y="385127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63499" name="AutoShape 11"/>
          <p:cNvSpPr>
            <a:spLocks noChangeArrowheads="1"/>
          </p:cNvSpPr>
          <p:nvPr/>
        </p:nvSpPr>
        <p:spPr bwMode="auto">
          <a:xfrm>
            <a:off x="2209800" y="3124200"/>
            <a:ext cx="762000" cy="1524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3500" name="Text Box 12"/>
          <p:cNvSpPr txBox="1">
            <a:spLocks noChangeArrowheads="1"/>
          </p:cNvSpPr>
          <p:nvPr/>
        </p:nvSpPr>
        <p:spPr bwMode="auto">
          <a:xfrm>
            <a:off x="2574925" y="4918075"/>
            <a:ext cx="5400675" cy="1187450"/>
          </a:xfrm>
          <a:prstGeom prst="rect">
            <a:avLst/>
          </a:prstGeom>
          <a:noFill/>
          <a:ln w="9525">
            <a:noFill/>
            <a:miter lim="800000"/>
            <a:headEnd/>
            <a:tailEnd/>
          </a:ln>
        </p:spPr>
        <p:txBody>
          <a:bodyPr wrap="none">
            <a:prstTxWarp prst="textNoShape">
              <a:avLst/>
            </a:prstTxWarp>
            <a:spAutoFit/>
          </a:bodyPr>
          <a:lstStyle/>
          <a:p>
            <a:r>
              <a:rPr lang="en-US" i="0"/>
              <a:t>Now we will leave the lexicon and look at </a:t>
            </a:r>
          </a:p>
          <a:p>
            <a:r>
              <a:rPr lang="en-US" i="0"/>
              <a:t>disambiguation in the context of a text or</a:t>
            </a:r>
          </a:p>
          <a:p>
            <a:r>
              <a:rPr lang="en-US" i="0"/>
              <a:t>conversation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Burgeoning Field</a:t>
            </a:r>
          </a:p>
        </p:txBody>
      </p:sp>
      <p:sp>
        <p:nvSpPr>
          <p:cNvPr id="17411" name="Rectangle 3"/>
          <p:cNvSpPr>
            <a:spLocks noGrp="1" noChangeArrowheads="1"/>
          </p:cNvSpPr>
          <p:nvPr>
            <p:ph type="body" idx="1"/>
          </p:nvPr>
        </p:nvSpPr>
        <p:spPr/>
        <p:txBody>
          <a:bodyPr/>
          <a:lstStyle/>
          <a:p>
            <a:pPr>
              <a:lnSpc>
                <a:spcPct val="80000"/>
              </a:lnSpc>
            </a:pPr>
            <a:r>
              <a:rPr lang="en-US" sz="2800"/>
              <a:t>Quite a large problem space</a:t>
            </a:r>
          </a:p>
          <a:p>
            <a:pPr>
              <a:lnSpc>
                <a:spcPct val="80000"/>
              </a:lnSpc>
            </a:pPr>
            <a:r>
              <a:rPr lang="en-US" sz="2800"/>
              <a:t>Several terms reflecting varying goals and models</a:t>
            </a:r>
          </a:p>
          <a:p>
            <a:pPr lvl="1">
              <a:lnSpc>
                <a:spcPct val="80000"/>
              </a:lnSpc>
            </a:pPr>
            <a:r>
              <a:rPr lang="en-US" sz="2400"/>
              <a:t>Sentiment Analysis</a:t>
            </a:r>
          </a:p>
          <a:p>
            <a:pPr lvl="1">
              <a:lnSpc>
                <a:spcPct val="80000"/>
              </a:lnSpc>
            </a:pPr>
            <a:r>
              <a:rPr lang="en-US" sz="2400"/>
              <a:t>Opinion Mining </a:t>
            </a:r>
          </a:p>
          <a:p>
            <a:pPr lvl="1">
              <a:lnSpc>
                <a:spcPct val="80000"/>
              </a:lnSpc>
            </a:pPr>
            <a:r>
              <a:rPr lang="en-US" sz="2400"/>
              <a:t>Opinion Extraction</a:t>
            </a:r>
          </a:p>
          <a:p>
            <a:pPr lvl="1">
              <a:lnSpc>
                <a:spcPct val="80000"/>
              </a:lnSpc>
            </a:pPr>
            <a:r>
              <a:rPr lang="en-US" sz="2400"/>
              <a:t>Subjectivity Analysis</a:t>
            </a:r>
          </a:p>
          <a:p>
            <a:pPr lvl="1">
              <a:lnSpc>
                <a:spcPct val="80000"/>
              </a:lnSpc>
            </a:pPr>
            <a:r>
              <a:rPr lang="en-US" sz="2400"/>
              <a:t>Appraisal Analysis</a:t>
            </a:r>
          </a:p>
          <a:p>
            <a:pPr lvl="1">
              <a:lnSpc>
                <a:spcPct val="80000"/>
              </a:lnSpc>
            </a:pPr>
            <a:r>
              <a:rPr lang="en-US" sz="2400"/>
              <a:t>Affect Sensing</a:t>
            </a:r>
          </a:p>
          <a:p>
            <a:pPr lvl="1">
              <a:lnSpc>
                <a:spcPct val="80000"/>
              </a:lnSpc>
            </a:pPr>
            <a:r>
              <a:rPr lang="en-US" sz="2400"/>
              <a:t>Emotion Detection</a:t>
            </a:r>
          </a:p>
          <a:p>
            <a:pPr lvl="1">
              <a:lnSpc>
                <a:spcPct val="80000"/>
              </a:lnSpc>
            </a:pPr>
            <a:r>
              <a:rPr lang="en-US" sz="2400"/>
              <a:t>Identifying Perspective</a:t>
            </a:r>
          </a:p>
          <a:p>
            <a:pPr lvl="1">
              <a:lnSpc>
                <a:spcPct val="80000"/>
              </a:lnSpc>
            </a:pPr>
            <a:r>
              <a:rPr lang="en-US" sz="2400" i="1"/>
              <a:t>Etc.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8" name="AutoShape 11"/>
          <p:cNvSpPr>
            <a:spLocks noChangeArrowheads="1"/>
          </p:cNvSpPr>
          <p:nvPr/>
        </p:nvSpPr>
        <p:spPr bwMode="auto">
          <a:xfrm>
            <a:off x="4419600" y="5791200"/>
            <a:ext cx="4267200" cy="914400"/>
          </a:xfrm>
          <a:prstGeom prst="roundRect">
            <a:avLst>
              <a:gd name="adj" fmla="val 16667"/>
            </a:avLst>
          </a:prstGeom>
          <a:solidFill>
            <a:srgbClr val="CCFFCC"/>
          </a:solidFill>
          <a:ln w="9525">
            <a:noFill/>
            <a:round/>
            <a:headEnd/>
            <a:tailEnd/>
          </a:ln>
        </p:spPr>
        <p:txBody>
          <a:bodyPr wrap="none" anchor="ctr">
            <a:prstTxWarp prst="textNoShape">
              <a:avLst/>
            </a:prstTxWarp>
          </a:bodyPr>
          <a:lstStyle/>
          <a:p>
            <a:endParaRPr lang="en-US"/>
          </a:p>
        </p:txBody>
      </p:sp>
      <p:sp>
        <p:nvSpPr>
          <p:cNvPr id="65539" name="Rectangle 2"/>
          <p:cNvSpPr>
            <a:spLocks noChangeArrowheads="1"/>
          </p:cNvSpPr>
          <p:nvPr/>
        </p:nvSpPr>
        <p:spPr bwMode="auto">
          <a:xfrm>
            <a:off x="304800" y="1524000"/>
            <a:ext cx="1905000" cy="47244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Subjectivity</a:t>
            </a:r>
          </a:p>
          <a:p>
            <a:pPr algn="ctr"/>
            <a:r>
              <a:rPr lang="en-US" b="1" i="0">
                <a:solidFill>
                  <a:srgbClr val="CC0000"/>
                </a:solidFill>
              </a:rPr>
              <a:t>Sentence</a:t>
            </a:r>
          </a:p>
          <a:p>
            <a:pPr algn="ctr"/>
            <a:r>
              <a:rPr lang="en-US" b="1" i="0">
                <a:solidFill>
                  <a:srgbClr val="CC0000"/>
                </a:solidFill>
              </a:rPr>
              <a:t>Classifier</a:t>
            </a:r>
          </a:p>
        </p:txBody>
      </p:sp>
      <p:sp>
        <p:nvSpPr>
          <p:cNvPr id="65540" name="Rectangle 3"/>
          <p:cNvSpPr>
            <a:spLocks noGrp="1" noChangeArrowheads="1"/>
          </p:cNvSpPr>
          <p:nvPr>
            <p:ph type="title"/>
          </p:nvPr>
        </p:nvSpPr>
        <p:spPr>
          <a:xfrm>
            <a:off x="381000" y="152400"/>
            <a:ext cx="7766050" cy="1098550"/>
          </a:xfrm>
        </p:spPr>
        <p:txBody>
          <a:bodyPr/>
          <a:lstStyle/>
          <a:p>
            <a:r>
              <a:rPr lang="en-US"/>
              <a:t>Contextual Subjectivity Analysis</a:t>
            </a:r>
          </a:p>
        </p:txBody>
      </p:sp>
      <p:sp>
        <p:nvSpPr>
          <p:cNvPr id="65541" name="Text Box 4"/>
          <p:cNvSpPr txBox="1">
            <a:spLocks noChangeArrowheads="1"/>
          </p:cNvSpPr>
          <p:nvPr/>
        </p:nvSpPr>
        <p:spPr bwMode="auto">
          <a:xfrm>
            <a:off x="3125788" y="1524000"/>
            <a:ext cx="5484812" cy="822325"/>
          </a:xfrm>
          <a:prstGeom prst="rect">
            <a:avLst/>
          </a:prstGeom>
          <a:noFill/>
          <a:ln w="9525">
            <a:noFill/>
            <a:miter lim="800000"/>
            <a:headEnd/>
            <a:tailEnd/>
          </a:ln>
        </p:spPr>
        <p:txBody>
          <a:bodyPr wrap="none">
            <a:prstTxWarp prst="textNoShape">
              <a:avLst/>
            </a:prstTxWarp>
            <a:spAutoFit/>
          </a:bodyPr>
          <a:lstStyle/>
          <a:p>
            <a:r>
              <a:rPr lang="en-US" b="1" i="0"/>
              <a:t>“He spins a riveting plot which </a:t>
            </a:r>
          </a:p>
          <a:p>
            <a:r>
              <a:rPr lang="en-US" b="1" i="0"/>
              <a:t>grabs and holds the reader’s </a:t>
            </a:r>
            <a:r>
              <a:rPr lang="en-US" b="1" i="0">
                <a:solidFill>
                  <a:schemeClr val="tx1"/>
                </a:solidFill>
              </a:rPr>
              <a:t>interest…”</a:t>
            </a:r>
            <a:r>
              <a:rPr lang="en-US" b="1" i="0">
                <a:solidFill>
                  <a:srgbClr val="CC0000"/>
                </a:solidFill>
              </a:rPr>
              <a:t> </a:t>
            </a:r>
          </a:p>
        </p:txBody>
      </p:sp>
      <p:sp>
        <p:nvSpPr>
          <p:cNvPr id="65542" name="Text Box 5"/>
          <p:cNvSpPr txBox="1">
            <a:spLocks noChangeArrowheads="1"/>
          </p:cNvSpPr>
          <p:nvPr/>
        </p:nvSpPr>
        <p:spPr bwMode="auto">
          <a:xfrm>
            <a:off x="457200" y="51816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65543" name="Text Box 6"/>
          <p:cNvSpPr txBox="1">
            <a:spLocks noChangeArrowheads="1"/>
          </p:cNvSpPr>
          <p:nvPr/>
        </p:nvSpPr>
        <p:spPr bwMode="auto">
          <a:xfrm>
            <a:off x="533400" y="16764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65544" name="Text Box 7"/>
          <p:cNvSpPr txBox="1">
            <a:spLocks noChangeArrowheads="1"/>
          </p:cNvSpPr>
          <p:nvPr/>
        </p:nvSpPr>
        <p:spPr bwMode="auto">
          <a:xfrm>
            <a:off x="2971800" y="5334000"/>
            <a:ext cx="4333875" cy="457200"/>
          </a:xfrm>
          <a:prstGeom prst="rect">
            <a:avLst/>
          </a:prstGeom>
          <a:noFill/>
          <a:ln w="9525">
            <a:noFill/>
            <a:miter lim="800000"/>
            <a:headEnd/>
            <a:tailEnd/>
          </a:ln>
        </p:spPr>
        <p:txBody>
          <a:bodyPr wrap="none">
            <a:prstTxWarp prst="textNoShape">
              <a:avLst/>
            </a:prstTxWarp>
            <a:spAutoFit/>
          </a:bodyPr>
          <a:lstStyle/>
          <a:p>
            <a:r>
              <a:rPr lang="en-US" b="1" i="0"/>
              <a:t>“The notes do not pay </a:t>
            </a:r>
            <a:r>
              <a:rPr lang="en-US" b="1" i="0">
                <a:solidFill>
                  <a:schemeClr val="tx1"/>
                </a:solidFill>
              </a:rPr>
              <a:t>interest.”</a:t>
            </a:r>
          </a:p>
        </p:txBody>
      </p:sp>
      <p:sp>
        <p:nvSpPr>
          <p:cNvPr id="65545" name="Text Box 8"/>
          <p:cNvSpPr txBox="1">
            <a:spLocks noChangeArrowheads="1"/>
          </p:cNvSpPr>
          <p:nvPr/>
        </p:nvSpPr>
        <p:spPr bwMode="auto">
          <a:xfrm>
            <a:off x="2971800" y="3581400"/>
            <a:ext cx="4849813" cy="457200"/>
          </a:xfrm>
          <a:prstGeom prst="rect">
            <a:avLst/>
          </a:prstGeom>
          <a:noFill/>
          <a:ln w="9525">
            <a:noFill/>
            <a:miter lim="800000"/>
            <a:headEnd/>
            <a:tailEnd/>
          </a:ln>
        </p:spPr>
        <p:txBody>
          <a:bodyPr wrap="none">
            <a:prstTxWarp prst="textNoShape">
              <a:avLst/>
            </a:prstTxWarp>
            <a:spAutoFit/>
          </a:bodyPr>
          <a:lstStyle/>
          <a:p>
            <a:r>
              <a:rPr lang="en-US">
                <a:solidFill>
                  <a:schemeClr val="tx1"/>
                </a:solidFill>
              </a:rPr>
              <a:t>Do the sentences contain subjectivity?</a:t>
            </a:r>
          </a:p>
        </p:txBody>
      </p:sp>
      <p:sp>
        <p:nvSpPr>
          <p:cNvPr id="65546" name="Text Box 10"/>
          <p:cNvSpPr txBox="1">
            <a:spLocks noChangeArrowheads="1"/>
          </p:cNvSpPr>
          <p:nvPr/>
        </p:nvSpPr>
        <p:spPr bwMode="auto">
          <a:xfrm>
            <a:off x="4572000" y="5791200"/>
            <a:ext cx="3985411" cy="707886"/>
          </a:xfrm>
          <a:prstGeom prst="rect">
            <a:avLst/>
          </a:prstGeom>
          <a:noFill/>
          <a:ln w="9525">
            <a:noFill/>
            <a:miter lim="800000"/>
            <a:headEnd/>
            <a:tailEnd/>
          </a:ln>
        </p:spPr>
        <p:txBody>
          <a:bodyPr wrap="none">
            <a:prstTxWarp prst="textNoShape">
              <a:avLst/>
            </a:prstTxWarp>
            <a:spAutoFit/>
          </a:bodyPr>
          <a:lstStyle/>
          <a:p>
            <a:r>
              <a:rPr lang="en-US" sz="2000" dirty="0">
                <a:solidFill>
                  <a:srgbClr val="990099"/>
                </a:solidFill>
              </a:rPr>
              <a:t>E.g. </a:t>
            </a:r>
            <a:r>
              <a:rPr lang="en-US" sz="2000" dirty="0" err="1">
                <a:solidFill>
                  <a:srgbClr val="990099"/>
                </a:solidFill>
              </a:rPr>
              <a:t>Riloff</a:t>
            </a:r>
            <a:r>
              <a:rPr lang="en-US" sz="2000" dirty="0">
                <a:solidFill>
                  <a:srgbClr val="990099"/>
                </a:solidFill>
              </a:rPr>
              <a:t> &amp; Wiebe</a:t>
            </a:r>
            <a:r>
              <a:rPr lang="en-US" sz="2000" dirty="0" smtClean="0">
                <a:solidFill>
                  <a:srgbClr val="990099"/>
                </a:solidFill>
              </a:rPr>
              <a:t> 2003</a:t>
            </a:r>
          </a:p>
          <a:p>
            <a:r>
              <a:rPr lang="en-US" sz="2000" dirty="0">
                <a:solidFill>
                  <a:srgbClr val="990099"/>
                </a:solidFill>
              </a:rPr>
              <a:t>       Yu &amp; </a:t>
            </a:r>
            <a:r>
              <a:rPr lang="en-US" sz="2000" dirty="0" err="1">
                <a:solidFill>
                  <a:srgbClr val="990099"/>
                </a:solidFill>
              </a:rPr>
              <a:t>Hatzivassiloglou</a:t>
            </a:r>
            <a:r>
              <a:rPr lang="en-US" sz="2000" dirty="0" smtClean="0">
                <a:solidFill>
                  <a:srgbClr val="990099"/>
                </a:solidFill>
              </a:rPr>
              <a:t> 2003</a:t>
            </a:r>
            <a:endParaRPr lang="en-US" sz="2000" dirty="0">
              <a:solidFill>
                <a:srgbClr val="990099"/>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AutoShape 2"/>
          <p:cNvSpPr>
            <a:spLocks noChangeArrowheads="1"/>
          </p:cNvSpPr>
          <p:nvPr/>
        </p:nvSpPr>
        <p:spPr bwMode="auto">
          <a:xfrm>
            <a:off x="4419600" y="5791200"/>
            <a:ext cx="4267200" cy="914400"/>
          </a:xfrm>
          <a:prstGeom prst="roundRect">
            <a:avLst>
              <a:gd name="adj" fmla="val 16667"/>
            </a:avLst>
          </a:prstGeom>
          <a:solidFill>
            <a:srgbClr val="CCFFCC"/>
          </a:solidFill>
          <a:ln w="9525">
            <a:noFill/>
            <a:round/>
            <a:headEnd/>
            <a:tailEnd/>
          </a:ln>
        </p:spPr>
        <p:txBody>
          <a:bodyPr wrap="none" anchor="ctr">
            <a:prstTxWarp prst="textNoShape">
              <a:avLst/>
            </a:prstTxWarp>
          </a:bodyPr>
          <a:lstStyle/>
          <a:p>
            <a:endParaRPr lang="en-US"/>
          </a:p>
        </p:txBody>
      </p:sp>
      <p:sp>
        <p:nvSpPr>
          <p:cNvPr id="67587" name="Rectangle 3"/>
          <p:cNvSpPr>
            <a:spLocks noChangeArrowheads="1"/>
          </p:cNvSpPr>
          <p:nvPr/>
        </p:nvSpPr>
        <p:spPr bwMode="auto">
          <a:xfrm>
            <a:off x="304800" y="1524000"/>
            <a:ext cx="1905000" cy="47244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Subjectivity</a:t>
            </a:r>
          </a:p>
          <a:p>
            <a:pPr algn="ctr"/>
            <a:r>
              <a:rPr lang="en-US" b="1" i="0">
                <a:solidFill>
                  <a:srgbClr val="CC0000"/>
                </a:solidFill>
              </a:rPr>
              <a:t>Phrase</a:t>
            </a:r>
          </a:p>
          <a:p>
            <a:pPr algn="ctr"/>
            <a:r>
              <a:rPr lang="en-US" b="1" i="0">
                <a:solidFill>
                  <a:srgbClr val="CC0000"/>
                </a:solidFill>
              </a:rPr>
              <a:t>Classifier</a:t>
            </a:r>
          </a:p>
        </p:txBody>
      </p:sp>
      <p:sp>
        <p:nvSpPr>
          <p:cNvPr id="67588" name="Rectangle 4"/>
          <p:cNvSpPr>
            <a:spLocks noGrp="1" noChangeArrowheads="1"/>
          </p:cNvSpPr>
          <p:nvPr>
            <p:ph type="title"/>
          </p:nvPr>
        </p:nvSpPr>
        <p:spPr>
          <a:xfrm>
            <a:off x="381000" y="152400"/>
            <a:ext cx="7766050" cy="1098550"/>
          </a:xfrm>
        </p:spPr>
        <p:txBody>
          <a:bodyPr/>
          <a:lstStyle/>
          <a:p>
            <a:r>
              <a:rPr lang="en-US"/>
              <a:t>Contextual Subjectivity Analysis</a:t>
            </a:r>
          </a:p>
        </p:txBody>
      </p:sp>
      <p:sp>
        <p:nvSpPr>
          <p:cNvPr id="67589" name="Text Box 5"/>
          <p:cNvSpPr txBox="1">
            <a:spLocks noChangeArrowheads="1"/>
          </p:cNvSpPr>
          <p:nvPr/>
        </p:nvSpPr>
        <p:spPr bwMode="auto">
          <a:xfrm>
            <a:off x="3125788" y="1524000"/>
            <a:ext cx="5484812" cy="822325"/>
          </a:xfrm>
          <a:prstGeom prst="rect">
            <a:avLst/>
          </a:prstGeom>
          <a:noFill/>
          <a:ln w="9525">
            <a:noFill/>
            <a:miter lim="800000"/>
            <a:headEnd/>
            <a:tailEnd/>
          </a:ln>
        </p:spPr>
        <p:txBody>
          <a:bodyPr wrap="none">
            <a:prstTxWarp prst="textNoShape">
              <a:avLst/>
            </a:prstTxWarp>
            <a:spAutoFit/>
          </a:bodyPr>
          <a:lstStyle/>
          <a:p>
            <a:r>
              <a:rPr lang="en-US" b="1" i="0"/>
              <a:t>“He spins a </a:t>
            </a:r>
            <a:r>
              <a:rPr lang="en-US" b="1" i="0">
                <a:solidFill>
                  <a:srgbClr val="FF0000"/>
                </a:solidFill>
              </a:rPr>
              <a:t>riveting</a:t>
            </a:r>
            <a:r>
              <a:rPr lang="en-US" b="1" i="0"/>
              <a:t> plot which </a:t>
            </a:r>
          </a:p>
          <a:p>
            <a:r>
              <a:rPr lang="en-US" b="1" i="0"/>
              <a:t>grabs and holds the reader’s </a:t>
            </a:r>
            <a:r>
              <a:rPr lang="en-US" b="1" i="0">
                <a:solidFill>
                  <a:srgbClr val="FF0000"/>
                </a:solidFill>
              </a:rPr>
              <a:t>interest</a:t>
            </a:r>
            <a:r>
              <a:rPr lang="en-US" b="1" i="0">
                <a:solidFill>
                  <a:schemeClr val="tx1"/>
                </a:solidFill>
              </a:rPr>
              <a:t>…”</a:t>
            </a:r>
            <a:r>
              <a:rPr lang="en-US" b="1" i="0">
                <a:solidFill>
                  <a:srgbClr val="CC0000"/>
                </a:solidFill>
              </a:rPr>
              <a:t> </a:t>
            </a:r>
          </a:p>
        </p:txBody>
      </p:sp>
      <p:sp>
        <p:nvSpPr>
          <p:cNvPr id="67590" name="Text Box 6"/>
          <p:cNvSpPr txBox="1">
            <a:spLocks noChangeArrowheads="1"/>
          </p:cNvSpPr>
          <p:nvPr/>
        </p:nvSpPr>
        <p:spPr bwMode="auto">
          <a:xfrm>
            <a:off x="457200" y="51816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67591" name="Text Box 7"/>
          <p:cNvSpPr txBox="1">
            <a:spLocks noChangeArrowheads="1"/>
          </p:cNvSpPr>
          <p:nvPr/>
        </p:nvSpPr>
        <p:spPr bwMode="auto">
          <a:xfrm>
            <a:off x="533400" y="16764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67592" name="Text Box 8"/>
          <p:cNvSpPr txBox="1">
            <a:spLocks noChangeArrowheads="1"/>
          </p:cNvSpPr>
          <p:nvPr/>
        </p:nvSpPr>
        <p:spPr bwMode="auto">
          <a:xfrm>
            <a:off x="2971800" y="5334000"/>
            <a:ext cx="4333875" cy="457200"/>
          </a:xfrm>
          <a:prstGeom prst="rect">
            <a:avLst/>
          </a:prstGeom>
          <a:noFill/>
          <a:ln w="9525">
            <a:noFill/>
            <a:miter lim="800000"/>
            <a:headEnd/>
            <a:tailEnd/>
          </a:ln>
        </p:spPr>
        <p:txBody>
          <a:bodyPr wrap="none">
            <a:prstTxWarp prst="textNoShape">
              <a:avLst/>
            </a:prstTxWarp>
            <a:spAutoFit/>
          </a:bodyPr>
          <a:lstStyle/>
          <a:p>
            <a:r>
              <a:rPr lang="en-US" b="1" i="0"/>
              <a:t>“The notes do not pay </a:t>
            </a:r>
            <a:r>
              <a:rPr lang="en-US" b="1" i="0">
                <a:solidFill>
                  <a:srgbClr val="FF0000"/>
                </a:solidFill>
              </a:rPr>
              <a:t>interest</a:t>
            </a:r>
            <a:r>
              <a:rPr lang="en-US" b="1" i="0">
                <a:solidFill>
                  <a:schemeClr val="tx1"/>
                </a:solidFill>
              </a:rPr>
              <a:t>.”</a:t>
            </a:r>
          </a:p>
        </p:txBody>
      </p:sp>
      <p:sp>
        <p:nvSpPr>
          <p:cNvPr id="67593" name="Text Box 9"/>
          <p:cNvSpPr txBox="1">
            <a:spLocks noChangeArrowheads="1"/>
          </p:cNvSpPr>
          <p:nvPr/>
        </p:nvSpPr>
        <p:spPr bwMode="auto">
          <a:xfrm>
            <a:off x="2971800" y="3581400"/>
            <a:ext cx="5699125" cy="822325"/>
          </a:xfrm>
          <a:prstGeom prst="rect">
            <a:avLst/>
          </a:prstGeom>
          <a:noFill/>
          <a:ln w="9525">
            <a:noFill/>
            <a:miter lim="800000"/>
            <a:headEnd/>
            <a:tailEnd/>
          </a:ln>
        </p:spPr>
        <p:txBody>
          <a:bodyPr wrap="none">
            <a:prstTxWarp prst="textNoShape">
              <a:avLst/>
            </a:prstTxWarp>
            <a:spAutoFit/>
          </a:bodyPr>
          <a:lstStyle/>
          <a:p>
            <a:r>
              <a:rPr lang="en-US">
                <a:solidFill>
                  <a:schemeClr val="tx1"/>
                </a:solidFill>
              </a:rPr>
              <a:t>Is a phrase containing a keyword subjective?</a:t>
            </a:r>
          </a:p>
          <a:p>
            <a:endParaRPr lang="en-US">
              <a:solidFill>
                <a:schemeClr val="tx1"/>
              </a:solidFill>
            </a:endParaRPr>
          </a:p>
        </p:txBody>
      </p:sp>
      <p:sp>
        <p:nvSpPr>
          <p:cNvPr id="67594" name="Text Box 10"/>
          <p:cNvSpPr txBox="1">
            <a:spLocks noChangeArrowheads="1"/>
          </p:cNvSpPr>
          <p:nvPr/>
        </p:nvSpPr>
        <p:spPr bwMode="auto">
          <a:xfrm>
            <a:off x="4495800" y="6019800"/>
            <a:ext cx="3856545" cy="400110"/>
          </a:xfrm>
          <a:prstGeom prst="rect">
            <a:avLst/>
          </a:prstGeom>
          <a:noFill/>
          <a:ln w="9525">
            <a:noFill/>
            <a:miter lim="800000"/>
            <a:headEnd/>
            <a:tailEnd/>
          </a:ln>
        </p:spPr>
        <p:txBody>
          <a:bodyPr wrap="none">
            <a:prstTxWarp prst="textNoShape">
              <a:avLst/>
            </a:prstTxWarp>
            <a:spAutoFit/>
          </a:bodyPr>
          <a:lstStyle/>
          <a:p>
            <a:r>
              <a:rPr lang="en-US" sz="2000" i="0" dirty="0">
                <a:solidFill>
                  <a:srgbClr val="990099"/>
                </a:solidFill>
              </a:rPr>
              <a:t>Wilson, Wiebe, Hoffmann</a:t>
            </a:r>
            <a:r>
              <a:rPr lang="en-US" sz="2000" i="0" dirty="0" smtClean="0">
                <a:solidFill>
                  <a:srgbClr val="990099"/>
                </a:solidFill>
              </a:rPr>
              <a:t> 2005</a:t>
            </a:r>
            <a:endParaRPr lang="en-US" sz="2000" i="0" dirty="0">
              <a:solidFill>
                <a:srgbClr val="990099"/>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AutoShape 2"/>
          <p:cNvSpPr>
            <a:spLocks noChangeArrowheads="1"/>
          </p:cNvSpPr>
          <p:nvPr/>
        </p:nvSpPr>
        <p:spPr bwMode="auto">
          <a:xfrm>
            <a:off x="4419600" y="5791200"/>
            <a:ext cx="4267200" cy="914400"/>
          </a:xfrm>
          <a:prstGeom prst="roundRect">
            <a:avLst>
              <a:gd name="adj" fmla="val 16667"/>
            </a:avLst>
          </a:prstGeom>
          <a:solidFill>
            <a:srgbClr val="CCFFCC"/>
          </a:solidFill>
          <a:ln w="9525">
            <a:noFill/>
            <a:round/>
            <a:headEnd/>
            <a:tailEnd/>
          </a:ln>
        </p:spPr>
        <p:txBody>
          <a:bodyPr wrap="none" anchor="ctr">
            <a:prstTxWarp prst="textNoShape">
              <a:avLst/>
            </a:prstTxWarp>
          </a:bodyPr>
          <a:lstStyle/>
          <a:p>
            <a:endParaRPr lang="en-US"/>
          </a:p>
        </p:txBody>
      </p:sp>
      <p:sp>
        <p:nvSpPr>
          <p:cNvPr id="69635" name="Rectangle 4"/>
          <p:cNvSpPr>
            <a:spLocks noGrp="1" noChangeArrowheads="1"/>
          </p:cNvSpPr>
          <p:nvPr>
            <p:ph type="title"/>
          </p:nvPr>
        </p:nvSpPr>
        <p:spPr>
          <a:xfrm>
            <a:off x="381000" y="152400"/>
            <a:ext cx="7766050" cy="1098550"/>
          </a:xfrm>
        </p:spPr>
        <p:txBody>
          <a:bodyPr/>
          <a:lstStyle/>
          <a:p>
            <a:r>
              <a:rPr lang="en-US"/>
              <a:t>Contextual </a:t>
            </a:r>
            <a:r>
              <a:rPr lang="en-US">
                <a:solidFill>
                  <a:schemeClr val="accent2"/>
                </a:solidFill>
              </a:rPr>
              <a:t>Subjectivity</a:t>
            </a:r>
            <a:r>
              <a:rPr lang="en-US"/>
              <a:t> Analysis</a:t>
            </a:r>
          </a:p>
        </p:txBody>
      </p:sp>
      <p:sp>
        <p:nvSpPr>
          <p:cNvPr id="69636" name="Text Box 6"/>
          <p:cNvSpPr txBox="1">
            <a:spLocks noChangeArrowheads="1"/>
          </p:cNvSpPr>
          <p:nvPr/>
        </p:nvSpPr>
        <p:spPr bwMode="auto">
          <a:xfrm>
            <a:off x="457200" y="51816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69637" name="Text Box 7"/>
          <p:cNvSpPr txBox="1">
            <a:spLocks noChangeArrowheads="1"/>
          </p:cNvSpPr>
          <p:nvPr/>
        </p:nvSpPr>
        <p:spPr bwMode="auto">
          <a:xfrm>
            <a:off x="533400" y="16764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69638" name="Text Box 9"/>
          <p:cNvSpPr txBox="1">
            <a:spLocks noChangeArrowheads="1"/>
          </p:cNvSpPr>
          <p:nvPr/>
        </p:nvSpPr>
        <p:spPr bwMode="auto">
          <a:xfrm>
            <a:off x="2971800" y="2971800"/>
            <a:ext cx="5318125" cy="1187450"/>
          </a:xfrm>
          <a:prstGeom prst="rect">
            <a:avLst/>
          </a:prstGeom>
          <a:noFill/>
          <a:ln w="9525">
            <a:noFill/>
            <a:miter lim="800000"/>
            <a:headEnd/>
            <a:tailEnd/>
          </a:ln>
        </p:spPr>
        <p:txBody>
          <a:bodyPr wrap="none">
            <a:prstTxWarp prst="textNoShape">
              <a:avLst/>
            </a:prstTxWarp>
            <a:spAutoFit/>
          </a:bodyPr>
          <a:lstStyle/>
          <a:p>
            <a:r>
              <a:rPr lang="en-US" i="0">
                <a:solidFill>
                  <a:schemeClr val="tx1"/>
                </a:solidFill>
              </a:rPr>
              <a:t>Is a phrase containing a keyword positive,</a:t>
            </a:r>
          </a:p>
          <a:p>
            <a:r>
              <a:rPr lang="en-US" i="0">
                <a:solidFill>
                  <a:schemeClr val="tx1"/>
                </a:solidFill>
              </a:rPr>
              <a:t>Negative, or neutral?</a:t>
            </a:r>
          </a:p>
          <a:p>
            <a:endParaRPr lang="en-US" i="0">
              <a:solidFill>
                <a:schemeClr val="tx1"/>
              </a:solidFill>
            </a:endParaRPr>
          </a:p>
        </p:txBody>
      </p:sp>
      <p:sp>
        <p:nvSpPr>
          <p:cNvPr id="69639" name="Text Box 10"/>
          <p:cNvSpPr txBox="1">
            <a:spLocks noChangeArrowheads="1"/>
          </p:cNvSpPr>
          <p:nvPr/>
        </p:nvSpPr>
        <p:spPr bwMode="auto">
          <a:xfrm>
            <a:off x="4495800" y="6019800"/>
            <a:ext cx="3856545" cy="400110"/>
          </a:xfrm>
          <a:prstGeom prst="rect">
            <a:avLst/>
          </a:prstGeom>
          <a:noFill/>
          <a:ln w="9525">
            <a:noFill/>
            <a:miter lim="800000"/>
            <a:headEnd/>
            <a:tailEnd/>
          </a:ln>
        </p:spPr>
        <p:txBody>
          <a:bodyPr wrap="none">
            <a:prstTxWarp prst="textNoShape">
              <a:avLst/>
            </a:prstTxWarp>
            <a:spAutoFit/>
          </a:bodyPr>
          <a:lstStyle/>
          <a:p>
            <a:r>
              <a:rPr lang="en-US" sz="2000" i="0" dirty="0">
                <a:solidFill>
                  <a:srgbClr val="990099"/>
                </a:solidFill>
              </a:rPr>
              <a:t>Wilson, Wiebe, Hoffmann</a:t>
            </a:r>
            <a:r>
              <a:rPr lang="en-US" sz="2000" i="0" dirty="0" smtClean="0">
                <a:solidFill>
                  <a:srgbClr val="990099"/>
                </a:solidFill>
              </a:rPr>
              <a:t> 2005</a:t>
            </a:r>
            <a:endParaRPr lang="en-US" sz="2000" i="0" dirty="0">
              <a:solidFill>
                <a:srgbClr val="990099"/>
              </a:solidFill>
            </a:endParaRPr>
          </a:p>
        </p:txBody>
      </p:sp>
      <p:sp>
        <p:nvSpPr>
          <p:cNvPr id="69640" name="Rectangle 12"/>
          <p:cNvSpPr>
            <a:spLocks noChangeArrowheads="1"/>
          </p:cNvSpPr>
          <p:nvPr/>
        </p:nvSpPr>
        <p:spPr bwMode="auto">
          <a:xfrm>
            <a:off x="457200" y="1676400"/>
            <a:ext cx="1905000" cy="47244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Sentiment</a:t>
            </a:r>
          </a:p>
          <a:p>
            <a:pPr algn="ctr"/>
            <a:r>
              <a:rPr lang="en-US" b="1" i="0">
                <a:solidFill>
                  <a:srgbClr val="CC0000"/>
                </a:solidFill>
              </a:rPr>
              <a:t>Phrase </a:t>
            </a:r>
          </a:p>
          <a:p>
            <a:pPr algn="ctr"/>
            <a:r>
              <a:rPr lang="en-US" b="1" i="0">
                <a:solidFill>
                  <a:srgbClr val="CC0000"/>
                </a:solidFill>
              </a:rPr>
              <a:t>Classifier</a:t>
            </a:r>
          </a:p>
        </p:txBody>
      </p:sp>
      <p:sp>
        <p:nvSpPr>
          <p:cNvPr id="69641" name="Text Box 14"/>
          <p:cNvSpPr txBox="1">
            <a:spLocks noChangeArrowheads="1"/>
          </p:cNvSpPr>
          <p:nvPr/>
        </p:nvSpPr>
        <p:spPr bwMode="auto">
          <a:xfrm>
            <a:off x="685800" y="1905000"/>
            <a:ext cx="1454150" cy="822325"/>
          </a:xfrm>
          <a:prstGeom prst="rect">
            <a:avLst/>
          </a:prstGeom>
          <a:noFill/>
          <a:ln w="9525">
            <a:noFill/>
            <a:miter lim="800000"/>
            <a:headEnd/>
            <a:tailEnd/>
          </a:ln>
        </p:spPr>
        <p:txBody>
          <a:bodyPr wrap="none">
            <a:prstTxWarp prst="textNoShape">
              <a:avLst/>
            </a:prstTxWarp>
            <a:spAutoFit/>
          </a:bodyPr>
          <a:lstStyle/>
          <a:p>
            <a:r>
              <a:rPr lang="en-US" b="1" i="0">
                <a:solidFill>
                  <a:schemeClr val="tx1"/>
                </a:solidFill>
              </a:rPr>
              <a:t>Pos, Neg, </a:t>
            </a:r>
          </a:p>
          <a:p>
            <a:r>
              <a:rPr lang="en-US" b="1" i="0">
                <a:solidFill>
                  <a:schemeClr val="tx1"/>
                </a:solidFill>
              </a:rPr>
              <a:t>Neutral?</a:t>
            </a:r>
          </a:p>
        </p:txBody>
      </p:sp>
      <p:sp>
        <p:nvSpPr>
          <p:cNvPr id="69642" name="Text Box 15"/>
          <p:cNvSpPr txBox="1">
            <a:spLocks noChangeArrowheads="1"/>
          </p:cNvSpPr>
          <p:nvPr/>
        </p:nvSpPr>
        <p:spPr bwMode="auto">
          <a:xfrm>
            <a:off x="685800" y="5257800"/>
            <a:ext cx="1454150" cy="822325"/>
          </a:xfrm>
          <a:prstGeom prst="rect">
            <a:avLst/>
          </a:prstGeom>
          <a:noFill/>
          <a:ln w="9525">
            <a:noFill/>
            <a:miter lim="800000"/>
            <a:headEnd/>
            <a:tailEnd/>
          </a:ln>
        </p:spPr>
        <p:txBody>
          <a:bodyPr wrap="none">
            <a:prstTxWarp prst="textNoShape">
              <a:avLst/>
            </a:prstTxWarp>
            <a:spAutoFit/>
          </a:bodyPr>
          <a:lstStyle/>
          <a:p>
            <a:r>
              <a:rPr lang="en-US" b="1" i="0">
                <a:solidFill>
                  <a:schemeClr val="tx1"/>
                </a:solidFill>
              </a:rPr>
              <a:t>Pos, Neg, </a:t>
            </a:r>
          </a:p>
          <a:p>
            <a:r>
              <a:rPr lang="en-US" b="1" i="0">
                <a:solidFill>
                  <a:schemeClr val="tx1"/>
                </a:solidFill>
              </a:rPr>
              <a:t>Neutral?</a:t>
            </a:r>
          </a:p>
        </p:txBody>
      </p:sp>
      <p:sp>
        <p:nvSpPr>
          <p:cNvPr id="69643" name="Rectangle 16"/>
          <p:cNvSpPr>
            <a:spLocks noChangeArrowheads="1"/>
          </p:cNvSpPr>
          <p:nvPr/>
        </p:nvSpPr>
        <p:spPr bwMode="auto">
          <a:xfrm>
            <a:off x="2895600" y="1524000"/>
            <a:ext cx="5133975" cy="822325"/>
          </a:xfrm>
          <a:prstGeom prst="rect">
            <a:avLst/>
          </a:prstGeom>
          <a:noFill/>
          <a:ln w="9525">
            <a:noFill/>
            <a:miter lim="800000"/>
            <a:headEnd/>
            <a:tailEnd/>
          </a:ln>
        </p:spPr>
        <p:txBody>
          <a:bodyPr wrap="none">
            <a:prstTxWarp prst="textNoShape">
              <a:avLst/>
            </a:prstTxWarp>
            <a:spAutoFit/>
          </a:bodyPr>
          <a:lstStyle/>
          <a:p>
            <a:r>
              <a:rPr lang="en-US" b="1" i="0"/>
              <a:t>“There are many </a:t>
            </a:r>
            <a:r>
              <a:rPr lang="en-US" b="1" i="0">
                <a:solidFill>
                  <a:schemeClr val="accent2"/>
                </a:solidFill>
              </a:rPr>
              <a:t>differences</a:t>
            </a:r>
            <a:r>
              <a:rPr lang="en-US" b="1" i="0"/>
              <a:t> between </a:t>
            </a:r>
          </a:p>
          <a:p>
            <a:r>
              <a:rPr lang="en-US" b="1" i="0"/>
              <a:t>  African and Asian elephants.”</a:t>
            </a:r>
          </a:p>
        </p:txBody>
      </p:sp>
      <p:sp>
        <p:nvSpPr>
          <p:cNvPr id="69644" name="Rectangle 17"/>
          <p:cNvSpPr>
            <a:spLocks noChangeArrowheads="1"/>
          </p:cNvSpPr>
          <p:nvPr/>
        </p:nvSpPr>
        <p:spPr bwMode="auto">
          <a:xfrm>
            <a:off x="2743200" y="4953000"/>
            <a:ext cx="5745163" cy="822325"/>
          </a:xfrm>
          <a:prstGeom prst="rect">
            <a:avLst/>
          </a:prstGeom>
          <a:noFill/>
          <a:ln w="9525">
            <a:noFill/>
            <a:miter lim="800000"/>
            <a:headEnd/>
            <a:tailEnd/>
          </a:ln>
        </p:spPr>
        <p:txBody>
          <a:bodyPr wrap="none">
            <a:prstTxWarp prst="textNoShape">
              <a:avLst/>
            </a:prstTxWarp>
            <a:spAutoFit/>
          </a:bodyPr>
          <a:lstStyle/>
          <a:p>
            <a:r>
              <a:rPr lang="en-US" b="1" i="0"/>
              <a:t>“Their </a:t>
            </a:r>
            <a:r>
              <a:rPr lang="en-US" b="1" i="0">
                <a:solidFill>
                  <a:srgbClr val="990099"/>
                </a:solidFill>
              </a:rPr>
              <a:t>differences </a:t>
            </a:r>
            <a:r>
              <a:rPr lang="en-US" b="1" i="0">
                <a:solidFill>
                  <a:schemeClr val="tx1"/>
                </a:solidFill>
              </a:rPr>
              <a:t>only grew as they spent </a:t>
            </a:r>
          </a:p>
          <a:p>
            <a:r>
              <a:rPr lang="en-US" b="1" i="0">
                <a:solidFill>
                  <a:schemeClr val="tx1"/>
                </a:solidFill>
              </a:rPr>
              <a:t>  more time together …”</a:t>
            </a:r>
          </a:p>
        </p:txBody>
      </p:sp>
      <p:sp>
        <p:nvSpPr>
          <p:cNvPr id="1116178" name="Text Box 18"/>
          <p:cNvSpPr txBox="1">
            <a:spLocks noChangeArrowheads="1"/>
          </p:cNvSpPr>
          <p:nvPr/>
        </p:nvSpPr>
        <p:spPr bwMode="auto">
          <a:xfrm>
            <a:off x="2803525" y="3851275"/>
            <a:ext cx="4579938" cy="822325"/>
          </a:xfrm>
          <a:prstGeom prst="rect">
            <a:avLst/>
          </a:prstGeom>
          <a:noFill/>
          <a:ln w="9525">
            <a:noFill/>
            <a:miter lim="800000"/>
            <a:headEnd/>
            <a:tailEnd/>
          </a:ln>
        </p:spPr>
        <p:txBody>
          <a:bodyPr wrap="none">
            <a:prstTxWarp prst="textNoShape">
              <a:avLst/>
            </a:prstTxWarp>
            <a:spAutoFit/>
          </a:bodyPr>
          <a:lstStyle/>
          <a:p>
            <a:r>
              <a:rPr lang="en-US">
                <a:solidFill>
                  <a:srgbClr val="9933FF"/>
                </a:solidFill>
              </a:rPr>
              <a:t>We’ll return to this, topic after next.</a:t>
            </a:r>
          </a:p>
          <a:p>
            <a:r>
              <a:rPr lang="en-US">
                <a:solidFill>
                  <a:srgbClr val="9933FF"/>
                </a:solidFill>
              </a:rPr>
              <a:t>But first</a:t>
            </a:r>
            <a:r>
              <a:rPr lang="en-US"/>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1617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1617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t>Interpretation</a:t>
            </a:r>
          </a:p>
        </p:txBody>
      </p:sp>
      <p:sp>
        <p:nvSpPr>
          <p:cNvPr id="71683" name="Text Box 3"/>
          <p:cNvSpPr txBox="1">
            <a:spLocks noChangeArrowheads="1"/>
          </p:cNvSpPr>
          <p:nvPr/>
        </p:nvSpPr>
        <p:spPr bwMode="auto">
          <a:xfrm>
            <a:off x="228600" y="1879600"/>
            <a:ext cx="2012950" cy="118745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Lexicon of   </a:t>
            </a:r>
          </a:p>
          <a:p>
            <a:pPr eaLnBrk="1" hangingPunct="1"/>
            <a:r>
              <a:rPr lang="en-US" i="0">
                <a:solidFill>
                  <a:srgbClr val="0066FF"/>
                </a:solidFill>
                <a:latin typeface="Arial" charset="0"/>
              </a:rPr>
              <a:t>keywords </a:t>
            </a:r>
          </a:p>
          <a:p>
            <a:pPr eaLnBrk="1" hangingPunct="1"/>
            <a:r>
              <a:rPr lang="en-US" i="0">
                <a:solidFill>
                  <a:srgbClr val="0066FF"/>
                </a:solidFill>
                <a:latin typeface="Arial" charset="0"/>
              </a:rPr>
              <a:t>out of context</a:t>
            </a:r>
          </a:p>
        </p:txBody>
      </p:sp>
      <p:sp>
        <p:nvSpPr>
          <p:cNvPr id="71684" name="Text Box 4"/>
          <p:cNvSpPr txBox="1">
            <a:spLocks noChangeArrowheads="1"/>
          </p:cNvSpPr>
          <p:nvPr/>
        </p:nvSpPr>
        <p:spPr bwMode="auto">
          <a:xfrm>
            <a:off x="6248400" y="2032000"/>
            <a:ext cx="2317750" cy="1552575"/>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Full contextual</a:t>
            </a:r>
          </a:p>
          <a:p>
            <a:pPr eaLnBrk="1" hangingPunct="1"/>
            <a:r>
              <a:rPr lang="en-US" i="0">
                <a:solidFill>
                  <a:srgbClr val="0066FF"/>
                </a:solidFill>
                <a:latin typeface="Arial" charset="0"/>
              </a:rPr>
              <a:t>Interpretation</a:t>
            </a:r>
          </a:p>
          <a:p>
            <a:pPr eaLnBrk="1" hangingPunct="1"/>
            <a:r>
              <a:rPr lang="en-US" i="0">
                <a:solidFill>
                  <a:srgbClr val="0066FF"/>
                </a:solidFill>
                <a:latin typeface="Arial" charset="0"/>
              </a:rPr>
              <a:t>of words in text </a:t>
            </a:r>
          </a:p>
          <a:p>
            <a:pPr eaLnBrk="1" hangingPunct="1"/>
            <a:r>
              <a:rPr lang="en-US" i="0">
                <a:solidFill>
                  <a:srgbClr val="0066FF"/>
                </a:solidFill>
                <a:latin typeface="Arial" charset="0"/>
              </a:rPr>
              <a:t>or dialog</a:t>
            </a:r>
          </a:p>
        </p:txBody>
      </p:sp>
      <p:sp>
        <p:nvSpPr>
          <p:cNvPr id="71685" name="Text Box 5"/>
          <p:cNvSpPr txBox="1">
            <a:spLocks noChangeArrowheads="1"/>
          </p:cNvSpPr>
          <p:nvPr/>
        </p:nvSpPr>
        <p:spPr bwMode="auto">
          <a:xfrm>
            <a:off x="3352800" y="2198688"/>
            <a:ext cx="1592263" cy="45720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chemeClr val="tx1"/>
                </a:solidFill>
                <a:latin typeface="Arial" charset="0"/>
              </a:rPr>
              <a:t>continuum</a:t>
            </a:r>
          </a:p>
        </p:txBody>
      </p:sp>
      <p:sp>
        <p:nvSpPr>
          <p:cNvPr id="71686" name="Line 6"/>
          <p:cNvSpPr>
            <a:spLocks noChangeShapeType="1"/>
          </p:cNvSpPr>
          <p:nvPr/>
        </p:nvSpPr>
        <p:spPr bwMode="auto">
          <a:xfrm>
            <a:off x="2133600" y="2895600"/>
            <a:ext cx="39624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1687" name="Text Box 8"/>
          <p:cNvSpPr txBox="1">
            <a:spLocks noChangeArrowheads="1"/>
          </p:cNvSpPr>
          <p:nvPr/>
        </p:nvSpPr>
        <p:spPr bwMode="auto">
          <a:xfrm>
            <a:off x="2574925" y="3546475"/>
            <a:ext cx="2378075" cy="457200"/>
          </a:xfrm>
          <a:prstGeom prst="rect">
            <a:avLst/>
          </a:prstGeom>
          <a:noFill/>
          <a:ln w="9525">
            <a:noFill/>
            <a:miter lim="800000"/>
            <a:headEnd/>
            <a:tailEnd/>
          </a:ln>
        </p:spPr>
        <p:txBody>
          <a:bodyPr>
            <a:prstTxWarp prst="textNoShape">
              <a:avLst/>
            </a:prstTxWarp>
            <a:spAutoFit/>
          </a:bodyPr>
          <a:lstStyle/>
          <a:p>
            <a:endParaRPr lang="en-US"/>
          </a:p>
        </p:txBody>
      </p:sp>
      <p:sp>
        <p:nvSpPr>
          <p:cNvPr id="71688" name="Text Box 9"/>
          <p:cNvSpPr txBox="1">
            <a:spLocks noChangeArrowheads="1"/>
          </p:cNvSpPr>
          <p:nvPr/>
        </p:nvSpPr>
        <p:spPr bwMode="auto">
          <a:xfrm>
            <a:off x="533400" y="3171825"/>
            <a:ext cx="1177925" cy="2781300"/>
          </a:xfrm>
          <a:prstGeom prst="rect">
            <a:avLst/>
          </a:prstGeom>
          <a:noFill/>
          <a:ln w="9525">
            <a:noFill/>
            <a:miter lim="800000"/>
            <a:headEnd/>
            <a:tailEnd/>
          </a:ln>
        </p:spPr>
        <p:txBody>
          <a:bodyPr wrap="none">
            <a:prstTxWarp prst="textNoShape">
              <a:avLst/>
            </a:prstTxWarp>
            <a:spAutoFit/>
          </a:bodyPr>
          <a:lstStyle/>
          <a:p>
            <a:r>
              <a:rPr lang="en-US" sz="1600"/>
              <a:t>Brilliant</a:t>
            </a:r>
          </a:p>
          <a:p>
            <a:r>
              <a:rPr lang="en-US" sz="1600"/>
              <a:t>   sense#1 S</a:t>
            </a:r>
          </a:p>
          <a:p>
            <a:r>
              <a:rPr lang="en-US" sz="1600"/>
              <a:t>   sense#2 S</a:t>
            </a:r>
          </a:p>
          <a:p>
            <a:r>
              <a:rPr lang="en-US" sz="1600"/>
              <a:t>   …</a:t>
            </a:r>
          </a:p>
          <a:p>
            <a:r>
              <a:rPr lang="en-US" sz="1600"/>
              <a:t>Difference</a:t>
            </a:r>
          </a:p>
          <a:p>
            <a:r>
              <a:rPr lang="en-US" sz="1600"/>
              <a:t>   sense#1 O</a:t>
            </a:r>
          </a:p>
          <a:p>
            <a:r>
              <a:rPr lang="en-US" sz="1600"/>
              <a:t>   sense#2 O</a:t>
            </a:r>
          </a:p>
          <a:p>
            <a:r>
              <a:rPr lang="en-US" sz="1600"/>
              <a:t>   sense#3 S</a:t>
            </a:r>
          </a:p>
          <a:p>
            <a:r>
              <a:rPr lang="en-US" sz="1600"/>
              <a:t>   sense#4 S</a:t>
            </a:r>
          </a:p>
          <a:p>
            <a:r>
              <a:rPr lang="en-US" sz="1600"/>
              <a:t>   sense#5 O</a:t>
            </a:r>
          </a:p>
          <a:p>
            <a:r>
              <a:rPr lang="en-US" sz="1600"/>
              <a:t>…</a:t>
            </a:r>
          </a:p>
        </p:txBody>
      </p:sp>
      <p:sp>
        <p:nvSpPr>
          <p:cNvPr id="71689" name="Text Box 10"/>
          <p:cNvSpPr txBox="1">
            <a:spLocks noChangeArrowheads="1"/>
          </p:cNvSpPr>
          <p:nvPr/>
        </p:nvSpPr>
        <p:spPr bwMode="auto">
          <a:xfrm>
            <a:off x="2727325" y="385127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71690" name="AutoShape 11"/>
          <p:cNvSpPr>
            <a:spLocks noChangeArrowheads="1"/>
          </p:cNvSpPr>
          <p:nvPr/>
        </p:nvSpPr>
        <p:spPr bwMode="auto">
          <a:xfrm>
            <a:off x="2209800" y="3124200"/>
            <a:ext cx="1066800" cy="152400"/>
          </a:xfrm>
          <a:prstGeom prst="rightArrow">
            <a:avLst>
              <a:gd name="adj1" fmla="val 50000"/>
              <a:gd name="adj2" fmla="val 17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71691" name="Text Box 13"/>
          <p:cNvSpPr txBox="1">
            <a:spLocks noChangeArrowheads="1"/>
          </p:cNvSpPr>
          <p:nvPr/>
        </p:nvSpPr>
        <p:spPr bwMode="auto">
          <a:xfrm>
            <a:off x="2270125" y="3414713"/>
            <a:ext cx="1136650" cy="825500"/>
          </a:xfrm>
          <a:prstGeom prst="rect">
            <a:avLst/>
          </a:prstGeom>
          <a:noFill/>
          <a:ln w="9525">
            <a:noFill/>
            <a:miter lim="800000"/>
            <a:headEnd/>
            <a:tailEnd/>
          </a:ln>
        </p:spPr>
        <p:txBody>
          <a:bodyPr wrap="none">
            <a:prstTxWarp prst="textNoShape">
              <a:avLst/>
            </a:prstTxWarp>
            <a:spAutoFit/>
          </a:bodyPr>
          <a:lstStyle/>
          <a:p>
            <a:r>
              <a:rPr lang="en-US" sz="1600"/>
              <a:t>Contextual</a:t>
            </a:r>
          </a:p>
          <a:p>
            <a:r>
              <a:rPr lang="en-US" sz="1600"/>
              <a:t>Subjectivity</a:t>
            </a:r>
          </a:p>
          <a:p>
            <a:r>
              <a:rPr lang="en-US" sz="1600"/>
              <a:t>analysis</a:t>
            </a:r>
          </a:p>
        </p:txBody>
      </p:sp>
      <p:sp>
        <p:nvSpPr>
          <p:cNvPr id="71692" name="Rectangle 14"/>
          <p:cNvSpPr>
            <a:spLocks noChangeArrowheads="1"/>
          </p:cNvSpPr>
          <p:nvPr/>
        </p:nvSpPr>
        <p:spPr bwMode="auto">
          <a:xfrm>
            <a:off x="2286000" y="4495800"/>
            <a:ext cx="457200" cy="1143000"/>
          </a:xfrm>
          <a:prstGeom prst="rect">
            <a:avLst/>
          </a:prstGeom>
          <a:solidFill>
            <a:srgbClr val="CCFFCC"/>
          </a:solidFill>
          <a:ln w="9525">
            <a:solidFill>
              <a:schemeClr val="tx1"/>
            </a:solidFill>
            <a:miter lim="800000"/>
            <a:headEnd/>
            <a:tailEnd/>
          </a:ln>
        </p:spPr>
        <p:txBody>
          <a:bodyPr wrap="none" anchor="ctr">
            <a:prstTxWarp prst="textNoShape">
              <a:avLst/>
            </a:prstTxWarp>
          </a:bodyPr>
          <a:lstStyle/>
          <a:p>
            <a:endParaRPr lang="en-US"/>
          </a:p>
        </p:txBody>
      </p:sp>
      <p:sp>
        <p:nvSpPr>
          <p:cNvPr id="71693" name="Rectangle 15"/>
          <p:cNvSpPr>
            <a:spLocks noChangeArrowheads="1"/>
          </p:cNvSpPr>
          <p:nvPr/>
        </p:nvSpPr>
        <p:spPr bwMode="auto">
          <a:xfrm>
            <a:off x="2895600" y="4495800"/>
            <a:ext cx="457200" cy="11430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endParaRPr lang="en-US"/>
          </a:p>
        </p:txBody>
      </p:sp>
      <p:sp>
        <p:nvSpPr>
          <p:cNvPr id="71694" name="AutoShape 16"/>
          <p:cNvSpPr>
            <a:spLocks noChangeArrowheads="1"/>
          </p:cNvSpPr>
          <p:nvPr/>
        </p:nvSpPr>
        <p:spPr bwMode="auto">
          <a:xfrm>
            <a:off x="1143000" y="3124200"/>
            <a:ext cx="1066800" cy="152400"/>
          </a:xfrm>
          <a:prstGeom prst="rightArrow">
            <a:avLst>
              <a:gd name="adj1" fmla="val 50000"/>
              <a:gd name="adj2" fmla="val 17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71695" name="Text Box 17"/>
          <p:cNvSpPr txBox="1">
            <a:spLocks noChangeArrowheads="1"/>
          </p:cNvSpPr>
          <p:nvPr/>
        </p:nvSpPr>
        <p:spPr bwMode="auto">
          <a:xfrm>
            <a:off x="4098925" y="4308475"/>
            <a:ext cx="4394200" cy="822325"/>
          </a:xfrm>
          <a:prstGeom prst="rect">
            <a:avLst/>
          </a:prstGeom>
          <a:noFill/>
          <a:ln w="9525">
            <a:noFill/>
            <a:miter lim="800000"/>
            <a:headEnd/>
            <a:tailEnd/>
          </a:ln>
        </p:spPr>
        <p:txBody>
          <a:bodyPr wrap="none">
            <a:prstTxWarp prst="textNoShape">
              <a:avLst/>
            </a:prstTxWarp>
            <a:spAutoFit/>
          </a:bodyPr>
          <a:lstStyle/>
          <a:p>
            <a:r>
              <a:rPr lang="en-US" i="0"/>
              <a:t>Exploiting sense labels to improve</a:t>
            </a:r>
          </a:p>
          <a:p>
            <a:r>
              <a:rPr lang="en-US" i="0"/>
              <a:t>the contextual classifiers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304800" y="1524000"/>
            <a:ext cx="1905000" cy="47244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Subjectivity</a:t>
            </a:r>
          </a:p>
          <a:p>
            <a:pPr algn="ctr"/>
            <a:r>
              <a:rPr lang="en-US" b="1" i="0">
                <a:solidFill>
                  <a:srgbClr val="CC0000"/>
                </a:solidFill>
              </a:rPr>
              <a:t>Classifier</a:t>
            </a:r>
          </a:p>
        </p:txBody>
      </p:sp>
      <p:grpSp>
        <p:nvGrpSpPr>
          <p:cNvPr id="2" name="Group 4"/>
          <p:cNvGrpSpPr>
            <a:grpSpLocks/>
          </p:cNvGrpSpPr>
          <p:nvPr/>
        </p:nvGrpSpPr>
        <p:grpSpPr bwMode="auto">
          <a:xfrm>
            <a:off x="2667000" y="2816225"/>
            <a:ext cx="4038600" cy="2289175"/>
            <a:chOff x="1536" y="1774"/>
            <a:chExt cx="2544" cy="1442"/>
          </a:xfrm>
        </p:grpSpPr>
        <p:sp>
          <p:nvSpPr>
            <p:cNvPr id="73744" name="Rectangle 5"/>
            <p:cNvSpPr>
              <a:spLocks noChangeArrowheads="1"/>
            </p:cNvSpPr>
            <p:nvPr/>
          </p:nvSpPr>
          <p:spPr bwMode="auto">
            <a:xfrm>
              <a:off x="1536" y="1824"/>
              <a:ext cx="2400" cy="1392"/>
            </a:xfrm>
            <a:prstGeom prst="rect">
              <a:avLst/>
            </a:prstGeom>
            <a:solidFill>
              <a:srgbClr val="FBFDB1"/>
            </a:solidFill>
            <a:ln w="19050">
              <a:solidFill>
                <a:schemeClr val="tx1"/>
              </a:solidFill>
              <a:miter lim="800000"/>
              <a:headEnd/>
              <a:tailEnd/>
            </a:ln>
          </p:spPr>
          <p:txBody>
            <a:bodyPr wrap="none" anchor="ctr">
              <a:prstTxWarp prst="textNoShape">
                <a:avLst/>
              </a:prstTxWarp>
            </a:bodyPr>
            <a:lstStyle/>
            <a:p>
              <a:endParaRPr lang="en-US"/>
            </a:p>
          </p:txBody>
        </p:sp>
        <p:sp>
          <p:nvSpPr>
            <p:cNvPr id="73745" name="Rectangle 6"/>
            <p:cNvSpPr>
              <a:spLocks noChangeArrowheads="1"/>
            </p:cNvSpPr>
            <p:nvPr/>
          </p:nvSpPr>
          <p:spPr bwMode="auto">
            <a:xfrm>
              <a:off x="1584" y="1774"/>
              <a:ext cx="2496" cy="1394"/>
            </a:xfrm>
            <a:prstGeom prst="rect">
              <a:avLst/>
            </a:prstGeom>
            <a:noFill/>
            <a:ln w="9525">
              <a:noFill/>
              <a:miter lim="800000"/>
              <a:headEnd/>
              <a:tailEnd/>
            </a:ln>
          </p:spPr>
          <p:txBody>
            <a:bodyPr>
              <a:prstTxWarp prst="textNoShape">
                <a:avLst/>
              </a:prstTxWarp>
              <a:spAutoFit/>
            </a:bodyPr>
            <a:lstStyle/>
            <a:p>
              <a:r>
                <a:rPr lang="en-US" sz="2800" b="1" i="0">
                  <a:solidFill>
                    <a:schemeClr val="accent2"/>
                  </a:solidFill>
                </a:rPr>
                <a:t>S</a:t>
              </a:r>
              <a:r>
                <a:rPr lang="en-US" b="1" i="0">
                  <a:solidFill>
                    <a:srgbClr val="CC0000"/>
                  </a:solidFill>
                </a:rPr>
                <a:t> </a:t>
              </a:r>
              <a:r>
                <a:rPr lang="en-US" i="0">
                  <a:solidFill>
                    <a:srgbClr val="CC0000"/>
                  </a:solidFill>
                </a:rPr>
                <a:t>  Sense 4</a:t>
              </a:r>
              <a:r>
                <a:rPr lang="en-US" i="0"/>
                <a:t> “a sense of </a:t>
              </a:r>
            </a:p>
            <a:p>
              <a:r>
                <a:rPr lang="en-US" i="0"/>
                <a:t>concern with and curiosity about someone or something” </a:t>
              </a:r>
            </a:p>
            <a:p>
              <a:pPr>
                <a:lnSpc>
                  <a:spcPct val="140000"/>
                </a:lnSpc>
              </a:pPr>
              <a:r>
                <a:rPr lang="en-US" sz="2800" b="1" i="0">
                  <a:solidFill>
                    <a:schemeClr val="accent2"/>
                  </a:solidFill>
                </a:rPr>
                <a:t>O</a:t>
              </a:r>
              <a:r>
                <a:rPr lang="en-US" i="0"/>
                <a:t>  </a:t>
              </a:r>
              <a:r>
                <a:rPr lang="en-US" i="0">
                  <a:solidFill>
                    <a:srgbClr val="CC0000"/>
                  </a:solidFill>
                </a:rPr>
                <a:t>Sense 1</a:t>
              </a:r>
              <a:r>
                <a:rPr lang="en-US" i="0">
                  <a:solidFill>
                    <a:schemeClr val="accent2"/>
                  </a:solidFill>
                </a:rPr>
                <a:t> </a:t>
              </a:r>
              <a:r>
                <a:rPr lang="en-US" i="0">
                  <a:solidFill>
                    <a:schemeClr val="tx1"/>
                  </a:solidFill>
                </a:rPr>
                <a:t>“a fixed charge </a:t>
              </a:r>
            </a:p>
            <a:p>
              <a:r>
                <a:rPr lang="en-US" i="0">
                  <a:solidFill>
                    <a:schemeClr val="tx1"/>
                  </a:solidFill>
                </a:rPr>
                <a:t>for borrowing money”</a:t>
              </a:r>
              <a:endParaRPr lang="en-US" sz="2800" b="1" i="0">
                <a:solidFill>
                  <a:schemeClr val="accent2"/>
                </a:solidFill>
              </a:endParaRPr>
            </a:p>
          </p:txBody>
        </p:sp>
      </p:grpSp>
      <p:sp>
        <p:nvSpPr>
          <p:cNvPr id="73732" name="Rectangle 7"/>
          <p:cNvSpPr>
            <a:spLocks noGrp="1" noChangeArrowheads="1"/>
          </p:cNvSpPr>
          <p:nvPr>
            <p:ph type="title"/>
          </p:nvPr>
        </p:nvSpPr>
        <p:spPr>
          <a:xfrm>
            <a:off x="381000" y="152400"/>
            <a:ext cx="7766050" cy="1098550"/>
          </a:xfrm>
        </p:spPr>
        <p:txBody>
          <a:bodyPr/>
          <a:lstStyle/>
          <a:p>
            <a:r>
              <a:rPr lang="en-US"/>
              <a:t>Subjectivity Tagging using WSD</a:t>
            </a:r>
          </a:p>
        </p:txBody>
      </p:sp>
      <p:sp>
        <p:nvSpPr>
          <p:cNvPr id="73733" name="Text Box 8"/>
          <p:cNvSpPr txBox="1">
            <a:spLocks noChangeArrowheads="1"/>
          </p:cNvSpPr>
          <p:nvPr/>
        </p:nvSpPr>
        <p:spPr bwMode="auto">
          <a:xfrm>
            <a:off x="2362200" y="5943600"/>
            <a:ext cx="4333875" cy="457200"/>
          </a:xfrm>
          <a:prstGeom prst="rect">
            <a:avLst/>
          </a:prstGeom>
          <a:noFill/>
          <a:ln w="9525">
            <a:noFill/>
            <a:miter lim="800000"/>
            <a:headEnd/>
            <a:tailEnd/>
          </a:ln>
        </p:spPr>
        <p:txBody>
          <a:bodyPr wrap="none">
            <a:prstTxWarp prst="textNoShape">
              <a:avLst/>
            </a:prstTxWarp>
            <a:spAutoFit/>
          </a:bodyPr>
          <a:lstStyle/>
          <a:p>
            <a:r>
              <a:rPr lang="en-US" b="1" i="0"/>
              <a:t>“The notes do not pay </a:t>
            </a:r>
            <a:r>
              <a:rPr lang="en-US" b="1" i="0">
                <a:solidFill>
                  <a:srgbClr val="CC0000"/>
                </a:solidFill>
              </a:rPr>
              <a:t>interest</a:t>
            </a:r>
            <a:r>
              <a:rPr lang="en-US" b="1" i="0">
                <a:solidFill>
                  <a:schemeClr val="tx1"/>
                </a:solidFill>
              </a:rPr>
              <a:t>.”</a:t>
            </a:r>
          </a:p>
        </p:txBody>
      </p:sp>
      <p:sp>
        <p:nvSpPr>
          <p:cNvPr id="73734" name="Text Box 9"/>
          <p:cNvSpPr txBox="1">
            <a:spLocks noChangeArrowheads="1"/>
          </p:cNvSpPr>
          <p:nvPr/>
        </p:nvSpPr>
        <p:spPr bwMode="auto">
          <a:xfrm>
            <a:off x="3125788" y="1524000"/>
            <a:ext cx="5484812" cy="822325"/>
          </a:xfrm>
          <a:prstGeom prst="rect">
            <a:avLst/>
          </a:prstGeom>
          <a:noFill/>
          <a:ln w="9525">
            <a:noFill/>
            <a:miter lim="800000"/>
            <a:headEnd/>
            <a:tailEnd/>
          </a:ln>
        </p:spPr>
        <p:txBody>
          <a:bodyPr wrap="none">
            <a:prstTxWarp prst="textNoShape">
              <a:avLst/>
            </a:prstTxWarp>
            <a:spAutoFit/>
          </a:bodyPr>
          <a:lstStyle/>
          <a:p>
            <a:r>
              <a:rPr lang="en-US" b="1" i="0"/>
              <a:t>“He spins a riveting plot which </a:t>
            </a:r>
          </a:p>
          <a:p>
            <a:r>
              <a:rPr lang="en-US" b="1" i="0"/>
              <a:t>grabs and holds the reader’s </a:t>
            </a:r>
            <a:r>
              <a:rPr lang="en-US" b="1" i="0">
                <a:solidFill>
                  <a:srgbClr val="CC0000"/>
                </a:solidFill>
              </a:rPr>
              <a:t>interest</a:t>
            </a:r>
            <a:r>
              <a:rPr lang="en-US" b="1" i="0">
                <a:solidFill>
                  <a:schemeClr val="tx1"/>
                </a:solidFill>
              </a:rPr>
              <a:t>…”</a:t>
            </a:r>
            <a:r>
              <a:rPr lang="en-US" b="1" i="0">
                <a:solidFill>
                  <a:srgbClr val="CC0000"/>
                </a:solidFill>
              </a:rPr>
              <a:t> </a:t>
            </a:r>
          </a:p>
        </p:txBody>
      </p:sp>
      <p:grpSp>
        <p:nvGrpSpPr>
          <p:cNvPr id="3" name="Group 18"/>
          <p:cNvGrpSpPr>
            <a:grpSpLocks/>
          </p:cNvGrpSpPr>
          <p:nvPr/>
        </p:nvGrpSpPr>
        <p:grpSpPr bwMode="auto">
          <a:xfrm>
            <a:off x="6629400" y="2362200"/>
            <a:ext cx="1828800" cy="3657600"/>
            <a:chOff x="4176" y="1488"/>
            <a:chExt cx="1152" cy="2304"/>
          </a:xfrm>
        </p:grpSpPr>
        <p:sp>
          <p:nvSpPr>
            <p:cNvPr id="73738" name="Rectangle 3"/>
            <p:cNvSpPr>
              <a:spLocks noChangeArrowheads="1"/>
            </p:cNvSpPr>
            <p:nvPr/>
          </p:nvSpPr>
          <p:spPr bwMode="auto">
            <a:xfrm>
              <a:off x="4176" y="2160"/>
              <a:ext cx="1152" cy="672"/>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endParaRPr lang="en-US"/>
            </a:p>
          </p:txBody>
        </p:sp>
        <p:sp>
          <p:nvSpPr>
            <p:cNvPr id="73739" name="Text Box 10"/>
            <p:cNvSpPr txBox="1">
              <a:spLocks noChangeArrowheads="1"/>
            </p:cNvSpPr>
            <p:nvPr/>
          </p:nvSpPr>
          <p:spPr bwMode="auto">
            <a:xfrm>
              <a:off x="4368" y="2208"/>
              <a:ext cx="703" cy="518"/>
            </a:xfrm>
            <a:prstGeom prst="rect">
              <a:avLst/>
            </a:prstGeom>
            <a:noFill/>
            <a:ln w="9525">
              <a:noFill/>
              <a:miter lim="800000"/>
              <a:headEnd/>
              <a:tailEnd/>
            </a:ln>
          </p:spPr>
          <p:txBody>
            <a:bodyPr wrap="none">
              <a:prstTxWarp prst="textNoShape">
                <a:avLst/>
              </a:prstTxWarp>
              <a:spAutoFit/>
            </a:bodyPr>
            <a:lstStyle/>
            <a:p>
              <a:pPr algn="ctr"/>
              <a:r>
                <a:rPr lang="en-US" b="1" i="0">
                  <a:solidFill>
                    <a:srgbClr val="CC0000"/>
                  </a:solidFill>
                </a:rPr>
                <a:t>WSD</a:t>
              </a:r>
            </a:p>
            <a:p>
              <a:pPr algn="ctr"/>
              <a:r>
                <a:rPr lang="en-US" b="1" i="0">
                  <a:solidFill>
                    <a:srgbClr val="CC0000"/>
                  </a:solidFill>
                </a:rPr>
                <a:t>System</a:t>
              </a:r>
            </a:p>
          </p:txBody>
        </p:sp>
        <p:sp>
          <p:nvSpPr>
            <p:cNvPr id="73740" name="Text Box 11"/>
            <p:cNvSpPr txBox="1">
              <a:spLocks noChangeArrowheads="1"/>
            </p:cNvSpPr>
            <p:nvPr/>
          </p:nvSpPr>
          <p:spPr bwMode="auto">
            <a:xfrm>
              <a:off x="4320" y="1488"/>
              <a:ext cx="719" cy="288"/>
            </a:xfrm>
            <a:prstGeom prst="rect">
              <a:avLst/>
            </a:prstGeom>
            <a:noFill/>
            <a:ln w="9525">
              <a:noFill/>
              <a:miter lim="800000"/>
              <a:headEnd/>
              <a:tailEnd/>
            </a:ln>
          </p:spPr>
          <p:txBody>
            <a:bodyPr wrap="none">
              <a:prstTxWarp prst="textNoShape">
                <a:avLst/>
              </a:prstTxWarp>
              <a:spAutoFit/>
            </a:bodyPr>
            <a:lstStyle/>
            <a:p>
              <a:r>
                <a:rPr lang="en-US" b="1" i="0">
                  <a:solidFill>
                    <a:srgbClr val="CC0000"/>
                  </a:solidFill>
                </a:rPr>
                <a:t>Sense 4</a:t>
              </a:r>
            </a:p>
          </p:txBody>
        </p:sp>
        <p:sp>
          <p:nvSpPr>
            <p:cNvPr id="73741" name="Text Box 12"/>
            <p:cNvSpPr txBox="1">
              <a:spLocks noChangeArrowheads="1"/>
            </p:cNvSpPr>
            <p:nvPr/>
          </p:nvSpPr>
          <p:spPr bwMode="auto">
            <a:xfrm>
              <a:off x="4369" y="3504"/>
              <a:ext cx="719" cy="288"/>
            </a:xfrm>
            <a:prstGeom prst="rect">
              <a:avLst/>
            </a:prstGeom>
            <a:noFill/>
            <a:ln w="9525">
              <a:noFill/>
              <a:miter lim="800000"/>
              <a:headEnd/>
              <a:tailEnd/>
            </a:ln>
          </p:spPr>
          <p:txBody>
            <a:bodyPr wrap="none">
              <a:prstTxWarp prst="textNoShape">
                <a:avLst/>
              </a:prstTxWarp>
              <a:spAutoFit/>
            </a:bodyPr>
            <a:lstStyle/>
            <a:p>
              <a:r>
                <a:rPr lang="en-US" b="1" i="0">
                  <a:solidFill>
                    <a:srgbClr val="CC0000"/>
                  </a:solidFill>
                </a:rPr>
                <a:t>Sense 1</a:t>
              </a:r>
            </a:p>
          </p:txBody>
        </p:sp>
        <p:sp>
          <p:nvSpPr>
            <p:cNvPr id="73742" name="Line 14"/>
            <p:cNvSpPr>
              <a:spLocks noChangeShapeType="1"/>
            </p:cNvSpPr>
            <p:nvPr/>
          </p:nvSpPr>
          <p:spPr bwMode="auto">
            <a:xfrm flipV="1">
              <a:off x="4752" y="1728"/>
              <a:ext cx="0" cy="336"/>
            </a:xfrm>
            <a:prstGeom prst="line">
              <a:avLst/>
            </a:prstGeom>
            <a:noFill/>
            <a:ln w="44450">
              <a:solidFill>
                <a:schemeClr val="tx1"/>
              </a:solidFill>
              <a:round/>
              <a:headEnd/>
              <a:tailEnd type="triangle" w="lg" len="med"/>
            </a:ln>
          </p:spPr>
          <p:txBody>
            <a:bodyPr>
              <a:prstTxWarp prst="textNoShape">
                <a:avLst/>
              </a:prstTxWarp>
            </a:bodyPr>
            <a:lstStyle/>
            <a:p>
              <a:endParaRPr lang="en-US"/>
            </a:p>
          </p:txBody>
        </p:sp>
        <p:sp>
          <p:nvSpPr>
            <p:cNvPr id="73743" name="Line 15"/>
            <p:cNvSpPr>
              <a:spLocks noChangeShapeType="1"/>
            </p:cNvSpPr>
            <p:nvPr/>
          </p:nvSpPr>
          <p:spPr bwMode="auto">
            <a:xfrm>
              <a:off x="4752" y="2880"/>
              <a:ext cx="0" cy="624"/>
            </a:xfrm>
            <a:prstGeom prst="line">
              <a:avLst/>
            </a:prstGeom>
            <a:noFill/>
            <a:ln w="44450">
              <a:solidFill>
                <a:schemeClr val="tx1"/>
              </a:solidFill>
              <a:round/>
              <a:headEnd/>
              <a:tailEnd type="triangle" w="lg" len="med"/>
            </a:ln>
          </p:spPr>
          <p:txBody>
            <a:bodyPr>
              <a:prstTxWarp prst="textNoShape">
                <a:avLst/>
              </a:prstTxWarp>
            </a:bodyPr>
            <a:lstStyle/>
            <a:p>
              <a:endParaRPr lang="en-US"/>
            </a:p>
          </p:txBody>
        </p:sp>
      </p:grpSp>
      <p:sp>
        <p:nvSpPr>
          <p:cNvPr id="73736" name="Text Box 16"/>
          <p:cNvSpPr txBox="1">
            <a:spLocks noChangeArrowheads="1"/>
          </p:cNvSpPr>
          <p:nvPr/>
        </p:nvSpPr>
        <p:spPr bwMode="auto">
          <a:xfrm>
            <a:off x="533400" y="16764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73737" name="Text Box 17"/>
          <p:cNvSpPr txBox="1">
            <a:spLocks noChangeArrowheads="1"/>
          </p:cNvSpPr>
          <p:nvPr/>
        </p:nvSpPr>
        <p:spPr bwMode="auto">
          <a:xfrm>
            <a:off x="609600" y="50292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304800" y="1524000"/>
            <a:ext cx="1905000" cy="47244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Subjectivity</a:t>
            </a:r>
          </a:p>
          <a:p>
            <a:pPr algn="ctr"/>
            <a:r>
              <a:rPr lang="en-US" b="1" i="0">
                <a:solidFill>
                  <a:srgbClr val="CC0000"/>
                </a:solidFill>
              </a:rPr>
              <a:t>Classifier</a:t>
            </a:r>
          </a:p>
        </p:txBody>
      </p:sp>
      <p:sp>
        <p:nvSpPr>
          <p:cNvPr id="75779" name="Rectangle 3"/>
          <p:cNvSpPr>
            <a:spLocks noChangeArrowheads="1"/>
          </p:cNvSpPr>
          <p:nvPr/>
        </p:nvSpPr>
        <p:spPr bwMode="auto">
          <a:xfrm>
            <a:off x="6629400" y="3429000"/>
            <a:ext cx="1828800" cy="10668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endParaRPr lang="en-US"/>
          </a:p>
        </p:txBody>
      </p:sp>
      <p:grpSp>
        <p:nvGrpSpPr>
          <p:cNvPr id="2" name="Group 4"/>
          <p:cNvGrpSpPr>
            <a:grpSpLocks/>
          </p:cNvGrpSpPr>
          <p:nvPr/>
        </p:nvGrpSpPr>
        <p:grpSpPr bwMode="auto">
          <a:xfrm>
            <a:off x="2667000" y="2819400"/>
            <a:ext cx="4038600" cy="2289175"/>
            <a:chOff x="1536" y="1774"/>
            <a:chExt cx="2544" cy="1442"/>
          </a:xfrm>
        </p:grpSpPr>
        <p:sp>
          <p:nvSpPr>
            <p:cNvPr id="75799" name="Rectangle 5"/>
            <p:cNvSpPr>
              <a:spLocks noChangeArrowheads="1"/>
            </p:cNvSpPr>
            <p:nvPr/>
          </p:nvSpPr>
          <p:spPr bwMode="auto">
            <a:xfrm>
              <a:off x="1536" y="1824"/>
              <a:ext cx="2400" cy="1392"/>
            </a:xfrm>
            <a:prstGeom prst="rect">
              <a:avLst/>
            </a:prstGeom>
            <a:solidFill>
              <a:srgbClr val="FBFDB1"/>
            </a:solidFill>
            <a:ln w="19050">
              <a:solidFill>
                <a:schemeClr val="tx1"/>
              </a:solidFill>
              <a:miter lim="800000"/>
              <a:headEnd/>
              <a:tailEnd/>
            </a:ln>
          </p:spPr>
          <p:txBody>
            <a:bodyPr wrap="none" anchor="ctr">
              <a:prstTxWarp prst="textNoShape">
                <a:avLst/>
              </a:prstTxWarp>
            </a:bodyPr>
            <a:lstStyle/>
            <a:p>
              <a:endParaRPr lang="en-US"/>
            </a:p>
          </p:txBody>
        </p:sp>
        <p:sp>
          <p:nvSpPr>
            <p:cNvPr id="75800" name="Rectangle 6"/>
            <p:cNvSpPr>
              <a:spLocks noChangeArrowheads="1"/>
            </p:cNvSpPr>
            <p:nvPr/>
          </p:nvSpPr>
          <p:spPr bwMode="auto">
            <a:xfrm>
              <a:off x="1584" y="1774"/>
              <a:ext cx="2496" cy="1233"/>
            </a:xfrm>
            <a:prstGeom prst="rect">
              <a:avLst/>
            </a:prstGeom>
            <a:noFill/>
            <a:ln w="9525">
              <a:noFill/>
              <a:miter lim="800000"/>
              <a:headEnd/>
              <a:tailEnd/>
            </a:ln>
          </p:spPr>
          <p:txBody>
            <a:bodyPr>
              <a:prstTxWarp prst="textNoShape">
                <a:avLst/>
              </a:prstTxWarp>
              <a:spAutoFit/>
            </a:bodyPr>
            <a:lstStyle/>
            <a:p>
              <a:r>
                <a:rPr lang="en-US" sz="2800" b="1" i="0" dirty="0">
                  <a:solidFill>
                    <a:srgbClr val="6666FF"/>
                  </a:solidFill>
                </a:rPr>
                <a:t>S</a:t>
              </a:r>
              <a:r>
                <a:rPr lang="en-US" b="1" i="0" dirty="0">
                  <a:solidFill>
                    <a:srgbClr val="CC0000"/>
                  </a:solidFill>
                </a:rPr>
                <a:t> </a:t>
              </a:r>
              <a:r>
                <a:rPr lang="en-US" i="0" dirty="0">
                  <a:solidFill>
                    <a:srgbClr val="CC0000"/>
                  </a:solidFill>
                </a:rPr>
                <a:t>  Sense 4</a:t>
              </a:r>
              <a:r>
                <a:rPr lang="en-US" i="0" dirty="0"/>
                <a:t> “a sense of </a:t>
              </a:r>
            </a:p>
            <a:p>
              <a:r>
                <a:rPr lang="en-US" i="0" dirty="0"/>
                <a:t>concern with and curiosity about someone or something” </a:t>
              </a:r>
            </a:p>
            <a:p>
              <a:pPr>
                <a:lnSpc>
                  <a:spcPct val="140000"/>
                </a:lnSpc>
              </a:pPr>
              <a:r>
                <a:rPr lang="en-US" sz="2800" b="1" i="0" dirty="0">
                  <a:solidFill>
                    <a:srgbClr val="6666FF"/>
                  </a:solidFill>
                </a:rPr>
                <a:t>O</a:t>
              </a:r>
              <a:r>
                <a:rPr lang="en-US" i="0" dirty="0"/>
                <a:t>  </a:t>
              </a:r>
              <a:r>
                <a:rPr lang="en-US" i="0" dirty="0">
                  <a:solidFill>
                    <a:srgbClr val="CC0000"/>
                  </a:solidFill>
                </a:rPr>
                <a:t>Sense 1</a:t>
              </a:r>
              <a:r>
                <a:rPr lang="en-US" i="0" dirty="0">
                  <a:solidFill>
                    <a:schemeClr val="accent2"/>
                  </a:solidFill>
                </a:rPr>
                <a:t> </a:t>
              </a:r>
              <a:r>
                <a:rPr lang="en-US" i="0" dirty="0">
                  <a:solidFill>
                    <a:schemeClr val="tx1"/>
                  </a:solidFill>
                </a:rPr>
                <a:t>“a fixed charge </a:t>
              </a:r>
            </a:p>
            <a:p>
              <a:r>
                <a:rPr lang="en-US" i="0" dirty="0">
                  <a:solidFill>
                    <a:schemeClr val="tx1"/>
                  </a:solidFill>
                </a:rPr>
                <a:t>for borrowing money”</a:t>
              </a:r>
              <a:endParaRPr lang="en-US" sz="2800" b="1" i="0" dirty="0">
                <a:solidFill>
                  <a:schemeClr val="accent2"/>
                </a:solidFill>
              </a:endParaRPr>
            </a:p>
          </p:txBody>
        </p:sp>
      </p:grpSp>
      <p:sp>
        <p:nvSpPr>
          <p:cNvPr id="75781" name="Rectangle 7"/>
          <p:cNvSpPr>
            <a:spLocks noGrp="1" noChangeArrowheads="1"/>
          </p:cNvSpPr>
          <p:nvPr>
            <p:ph type="title"/>
          </p:nvPr>
        </p:nvSpPr>
        <p:spPr>
          <a:xfrm>
            <a:off x="381000" y="152400"/>
            <a:ext cx="7766050" cy="1098550"/>
          </a:xfrm>
        </p:spPr>
        <p:txBody>
          <a:bodyPr/>
          <a:lstStyle/>
          <a:p>
            <a:r>
              <a:rPr lang="en-US"/>
              <a:t>Subjectivity Tagging using WSD</a:t>
            </a:r>
          </a:p>
        </p:txBody>
      </p:sp>
      <p:sp>
        <p:nvSpPr>
          <p:cNvPr id="75782" name="Text Box 8"/>
          <p:cNvSpPr txBox="1">
            <a:spLocks noChangeArrowheads="1"/>
          </p:cNvSpPr>
          <p:nvPr/>
        </p:nvSpPr>
        <p:spPr bwMode="auto">
          <a:xfrm>
            <a:off x="2362200" y="5943600"/>
            <a:ext cx="4333875" cy="457200"/>
          </a:xfrm>
          <a:prstGeom prst="rect">
            <a:avLst/>
          </a:prstGeom>
          <a:noFill/>
          <a:ln w="9525">
            <a:noFill/>
            <a:miter lim="800000"/>
            <a:headEnd/>
            <a:tailEnd/>
          </a:ln>
        </p:spPr>
        <p:txBody>
          <a:bodyPr wrap="none">
            <a:prstTxWarp prst="textNoShape">
              <a:avLst/>
            </a:prstTxWarp>
            <a:spAutoFit/>
          </a:bodyPr>
          <a:lstStyle/>
          <a:p>
            <a:r>
              <a:rPr lang="en-US" b="1" i="0"/>
              <a:t>“The notes do not pay </a:t>
            </a:r>
            <a:r>
              <a:rPr lang="en-US" b="1" i="0">
                <a:solidFill>
                  <a:srgbClr val="CC0000"/>
                </a:solidFill>
              </a:rPr>
              <a:t>interest</a:t>
            </a:r>
            <a:r>
              <a:rPr lang="en-US" b="1" i="0">
                <a:solidFill>
                  <a:schemeClr val="tx1"/>
                </a:solidFill>
              </a:rPr>
              <a:t>.”</a:t>
            </a:r>
          </a:p>
        </p:txBody>
      </p:sp>
      <p:sp>
        <p:nvSpPr>
          <p:cNvPr id="75783" name="Text Box 9"/>
          <p:cNvSpPr txBox="1">
            <a:spLocks noChangeArrowheads="1"/>
          </p:cNvSpPr>
          <p:nvPr/>
        </p:nvSpPr>
        <p:spPr bwMode="auto">
          <a:xfrm>
            <a:off x="3125788" y="1524000"/>
            <a:ext cx="5484812" cy="822325"/>
          </a:xfrm>
          <a:prstGeom prst="rect">
            <a:avLst/>
          </a:prstGeom>
          <a:noFill/>
          <a:ln w="9525">
            <a:noFill/>
            <a:miter lim="800000"/>
            <a:headEnd/>
            <a:tailEnd/>
          </a:ln>
        </p:spPr>
        <p:txBody>
          <a:bodyPr wrap="none">
            <a:prstTxWarp prst="textNoShape">
              <a:avLst/>
            </a:prstTxWarp>
            <a:spAutoFit/>
          </a:bodyPr>
          <a:lstStyle/>
          <a:p>
            <a:r>
              <a:rPr lang="en-US" b="1" i="0"/>
              <a:t>“He spins a riveting plot which </a:t>
            </a:r>
          </a:p>
          <a:p>
            <a:r>
              <a:rPr lang="en-US" b="1" i="0"/>
              <a:t>grabs and holds the reader’s </a:t>
            </a:r>
            <a:r>
              <a:rPr lang="en-US" b="1" i="0">
                <a:solidFill>
                  <a:srgbClr val="CC0000"/>
                </a:solidFill>
              </a:rPr>
              <a:t>interest</a:t>
            </a:r>
            <a:r>
              <a:rPr lang="en-US" b="1" i="0">
                <a:solidFill>
                  <a:schemeClr val="tx1"/>
                </a:solidFill>
              </a:rPr>
              <a:t>…” </a:t>
            </a:r>
          </a:p>
        </p:txBody>
      </p:sp>
      <p:sp>
        <p:nvSpPr>
          <p:cNvPr id="75784" name="Text Box 10"/>
          <p:cNvSpPr txBox="1">
            <a:spLocks noChangeArrowheads="1"/>
          </p:cNvSpPr>
          <p:nvPr/>
        </p:nvSpPr>
        <p:spPr bwMode="auto">
          <a:xfrm>
            <a:off x="6934200" y="3505200"/>
            <a:ext cx="1116013" cy="822325"/>
          </a:xfrm>
          <a:prstGeom prst="rect">
            <a:avLst/>
          </a:prstGeom>
          <a:noFill/>
          <a:ln w="9525">
            <a:noFill/>
            <a:miter lim="800000"/>
            <a:headEnd/>
            <a:tailEnd/>
          </a:ln>
        </p:spPr>
        <p:txBody>
          <a:bodyPr wrap="none">
            <a:prstTxWarp prst="textNoShape">
              <a:avLst/>
            </a:prstTxWarp>
            <a:spAutoFit/>
          </a:bodyPr>
          <a:lstStyle/>
          <a:p>
            <a:pPr algn="ctr"/>
            <a:r>
              <a:rPr lang="en-US" b="1" i="0">
                <a:solidFill>
                  <a:srgbClr val="CC0000"/>
                </a:solidFill>
              </a:rPr>
              <a:t>WSD</a:t>
            </a:r>
          </a:p>
          <a:p>
            <a:pPr algn="ctr"/>
            <a:r>
              <a:rPr lang="en-US" b="1" i="0">
                <a:solidFill>
                  <a:srgbClr val="CC0000"/>
                </a:solidFill>
              </a:rPr>
              <a:t>System</a:t>
            </a:r>
          </a:p>
        </p:txBody>
      </p:sp>
      <p:sp>
        <p:nvSpPr>
          <p:cNvPr id="75785" name="Text Box 11"/>
          <p:cNvSpPr txBox="1">
            <a:spLocks noChangeArrowheads="1"/>
          </p:cNvSpPr>
          <p:nvPr/>
        </p:nvSpPr>
        <p:spPr bwMode="auto">
          <a:xfrm>
            <a:off x="6858000" y="2362200"/>
            <a:ext cx="1141413" cy="457200"/>
          </a:xfrm>
          <a:prstGeom prst="rect">
            <a:avLst/>
          </a:prstGeom>
          <a:noFill/>
          <a:ln w="9525">
            <a:noFill/>
            <a:miter lim="800000"/>
            <a:headEnd/>
            <a:tailEnd/>
          </a:ln>
        </p:spPr>
        <p:txBody>
          <a:bodyPr wrap="none">
            <a:prstTxWarp prst="textNoShape">
              <a:avLst/>
            </a:prstTxWarp>
            <a:spAutoFit/>
          </a:bodyPr>
          <a:lstStyle/>
          <a:p>
            <a:r>
              <a:rPr lang="en-US" b="1" i="0">
                <a:solidFill>
                  <a:srgbClr val="CC0000"/>
                </a:solidFill>
              </a:rPr>
              <a:t>Sense 4</a:t>
            </a:r>
          </a:p>
        </p:txBody>
      </p:sp>
      <p:sp>
        <p:nvSpPr>
          <p:cNvPr id="75786" name="Text Box 12"/>
          <p:cNvSpPr txBox="1">
            <a:spLocks noChangeArrowheads="1"/>
          </p:cNvSpPr>
          <p:nvPr/>
        </p:nvSpPr>
        <p:spPr bwMode="auto">
          <a:xfrm>
            <a:off x="6935788" y="5562600"/>
            <a:ext cx="1141412" cy="457200"/>
          </a:xfrm>
          <a:prstGeom prst="rect">
            <a:avLst/>
          </a:prstGeom>
          <a:noFill/>
          <a:ln w="9525">
            <a:noFill/>
            <a:miter lim="800000"/>
            <a:headEnd/>
            <a:tailEnd/>
          </a:ln>
        </p:spPr>
        <p:txBody>
          <a:bodyPr wrap="none">
            <a:prstTxWarp prst="textNoShape">
              <a:avLst/>
            </a:prstTxWarp>
            <a:spAutoFit/>
          </a:bodyPr>
          <a:lstStyle/>
          <a:p>
            <a:r>
              <a:rPr lang="en-US" b="1" i="0">
                <a:solidFill>
                  <a:srgbClr val="CC0000"/>
                </a:solidFill>
              </a:rPr>
              <a:t>Sense 1</a:t>
            </a:r>
          </a:p>
        </p:txBody>
      </p:sp>
      <p:sp>
        <p:nvSpPr>
          <p:cNvPr id="75787" name="Text Box 13"/>
          <p:cNvSpPr txBox="1">
            <a:spLocks noChangeArrowheads="1"/>
          </p:cNvSpPr>
          <p:nvPr/>
        </p:nvSpPr>
        <p:spPr bwMode="auto">
          <a:xfrm>
            <a:off x="457200" y="5181600"/>
            <a:ext cx="1116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75788" name="Line 14"/>
          <p:cNvSpPr>
            <a:spLocks noChangeShapeType="1"/>
          </p:cNvSpPr>
          <p:nvPr/>
        </p:nvSpPr>
        <p:spPr bwMode="auto">
          <a:xfrm flipV="1">
            <a:off x="7543800" y="2743200"/>
            <a:ext cx="0" cy="533400"/>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sp>
        <p:nvSpPr>
          <p:cNvPr id="75789" name="Line 15"/>
          <p:cNvSpPr>
            <a:spLocks noChangeShapeType="1"/>
          </p:cNvSpPr>
          <p:nvPr/>
        </p:nvSpPr>
        <p:spPr bwMode="auto">
          <a:xfrm>
            <a:off x="7543800" y="4572000"/>
            <a:ext cx="0" cy="990600"/>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sp>
        <p:nvSpPr>
          <p:cNvPr id="75790" name="Text Box 16"/>
          <p:cNvSpPr txBox="1">
            <a:spLocks noChangeArrowheads="1"/>
          </p:cNvSpPr>
          <p:nvPr/>
        </p:nvSpPr>
        <p:spPr bwMode="auto">
          <a:xfrm>
            <a:off x="533400" y="1676400"/>
            <a:ext cx="1116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75791" name="Line 17"/>
          <p:cNvSpPr>
            <a:spLocks noChangeShapeType="1"/>
          </p:cNvSpPr>
          <p:nvPr/>
        </p:nvSpPr>
        <p:spPr bwMode="auto">
          <a:xfrm flipH="1" flipV="1">
            <a:off x="2209800" y="2362200"/>
            <a:ext cx="4572000" cy="228600"/>
          </a:xfrm>
          <a:prstGeom prst="line">
            <a:avLst/>
          </a:prstGeom>
          <a:noFill/>
          <a:ln w="44450">
            <a:solidFill>
              <a:srgbClr val="CC0000"/>
            </a:solidFill>
            <a:round/>
            <a:headEnd/>
            <a:tailEnd type="triangle" w="lg" len="med"/>
          </a:ln>
        </p:spPr>
        <p:txBody>
          <a:bodyPr>
            <a:prstTxWarp prst="textNoShape">
              <a:avLst/>
            </a:prstTxWarp>
          </a:bodyPr>
          <a:lstStyle/>
          <a:p>
            <a:endParaRPr lang="en-US"/>
          </a:p>
        </p:txBody>
      </p:sp>
      <p:sp>
        <p:nvSpPr>
          <p:cNvPr id="75792" name="Line 18"/>
          <p:cNvSpPr>
            <a:spLocks noChangeShapeType="1"/>
          </p:cNvSpPr>
          <p:nvPr/>
        </p:nvSpPr>
        <p:spPr bwMode="auto">
          <a:xfrm flipH="1" flipV="1">
            <a:off x="2209800" y="5562600"/>
            <a:ext cx="4648200" cy="228600"/>
          </a:xfrm>
          <a:prstGeom prst="line">
            <a:avLst/>
          </a:prstGeom>
          <a:noFill/>
          <a:ln w="44450">
            <a:solidFill>
              <a:srgbClr val="CC0000"/>
            </a:solidFill>
            <a:round/>
            <a:headEnd/>
            <a:tailEnd type="triangle" w="lg" len="med"/>
          </a:ln>
        </p:spPr>
        <p:txBody>
          <a:bodyPr>
            <a:prstTxWarp prst="textNoShape">
              <a:avLst/>
            </a:prstTxWarp>
          </a:bodyPr>
          <a:lstStyle/>
          <a:p>
            <a:endParaRPr lang="en-US"/>
          </a:p>
        </p:txBody>
      </p:sp>
      <p:sp>
        <p:nvSpPr>
          <p:cNvPr id="75793" name="Rectangle 21"/>
          <p:cNvSpPr>
            <a:spLocks noChangeArrowheads="1"/>
          </p:cNvSpPr>
          <p:nvPr/>
        </p:nvSpPr>
        <p:spPr bwMode="auto">
          <a:xfrm>
            <a:off x="990600" y="5181600"/>
            <a:ext cx="609600" cy="685800"/>
          </a:xfrm>
          <a:prstGeom prst="rect">
            <a:avLst/>
          </a:prstGeom>
          <a:noFill/>
          <a:ln w="31750">
            <a:solidFill>
              <a:srgbClr val="CC0000"/>
            </a:solidFill>
            <a:miter lim="800000"/>
            <a:headEnd/>
            <a:tailEnd/>
          </a:ln>
        </p:spPr>
        <p:txBody>
          <a:bodyPr wrap="none" anchor="ctr">
            <a:prstTxWarp prst="textNoShape">
              <a:avLst/>
            </a:prstTxWarp>
          </a:bodyPr>
          <a:lstStyle/>
          <a:p>
            <a:endParaRPr lang="en-US"/>
          </a:p>
        </p:txBody>
      </p:sp>
      <p:sp>
        <p:nvSpPr>
          <p:cNvPr id="75794" name="Rectangle 22"/>
          <p:cNvSpPr>
            <a:spLocks noChangeArrowheads="1"/>
          </p:cNvSpPr>
          <p:nvPr/>
        </p:nvSpPr>
        <p:spPr bwMode="auto">
          <a:xfrm>
            <a:off x="457200" y="1676400"/>
            <a:ext cx="609600" cy="685800"/>
          </a:xfrm>
          <a:prstGeom prst="rect">
            <a:avLst/>
          </a:prstGeom>
          <a:noFill/>
          <a:ln w="31750">
            <a:solidFill>
              <a:srgbClr val="CC0000"/>
            </a:solidFill>
            <a:miter lim="800000"/>
            <a:headEnd/>
            <a:tailEnd/>
          </a:ln>
        </p:spPr>
        <p:txBody>
          <a:bodyPr wrap="none" anchor="ctr">
            <a:prstTxWarp prst="textNoShape">
              <a:avLst/>
            </a:prstTxWarp>
          </a:bodyPr>
          <a:lstStyle/>
          <a:p>
            <a:endParaRPr lang="en-US"/>
          </a:p>
        </p:txBody>
      </p:sp>
      <p:sp>
        <p:nvSpPr>
          <p:cNvPr id="75795" name="Line 23"/>
          <p:cNvSpPr>
            <a:spLocks noChangeShapeType="1"/>
          </p:cNvSpPr>
          <p:nvPr/>
        </p:nvSpPr>
        <p:spPr bwMode="auto">
          <a:xfrm>
            <a:off x="1143000" y="1752600"/>
            <a:ext cx="457200" cy="609600"/>
          </a:xfrm>
          <a:prstGeom prst="line">
            <a:avLst/>
          </a:prstGeom>
          <a:noFill/>
          <a:ln w="44450">
            <a:solidFill>
              <a:schemeClr val="tx1"/>
            </a:solidFill>
            <a:round/>
            <a:headEnd/>
            <a:tailEnd/>
          </a:ln>
        </p:spPr>
        <p:txBody>
          <a:bodyPr>
            <a:prstTxWarp prst="textNoShape">
              <a:avLst/>
            </a:prstTxWarp>
          </a:bodyPr>
          <a:lstStyle/>
          <a:p>
            <a:endParaRPr lang="en-US"/>
          </a:p>
        </p:txBody>
      </p:sp>
      <p:sp>
        <p:nvSpPr>
          <p:cNvPr id="75796" name="Line 24"/>
          <p:cNvSpPr>
            <a:spLocks noChangeShapeType="1"/>
          </p:cNvSpPr>
          <p:nvPr/>
        </p:nvSpPr>
        <p:spPr bwMode="auto">
          <a:xfrm>
            <a:off x="533400" y="5257800"/>
            <a:ext cx="457200" cy="609600"/>
          </a:xfrm>
          <a:prstGeom prst="line">
            <a:avLst/>
          </a:prstGeom>
          <a:noFill/>
          <a:ln w="44450">
            <a:solidFill>
              <a:schemeClr val="tx1"/>
            </a:solidFill>
            <a:round/>
            <a:headEnd/>
            <a:tailEnd/>
          </a:ln>
        </p:spPr>
        <p:txBody>
          <a:bodyPr>
            <a:prstTxWarp prst="textNoShape">
              <a:avLst/>
            </a:prstTxWarp>
          </a:bodyPr>
          <a:lstStyle/>
          <a:p>
            <a:endParaRPr lang="en-US"/>
          </a:p>
        </p:txBody>
      </p:sp>
      <p:sp>
        <p:nvSpPr>
          <p:cNvPr id="75797" name="Line 25"/>
          <p:cNvSpPr>
            <a:spLocks noChangeShapeType="1"/>
          </p:cNvSpPr>
          <p:nvPr/>
        </p:nvSpPr>
        <p:spPr bwMode="auto">
          <a:xfrm flipH="1" flipV="1">
            <a:off x="2209800" y="3048000"/>
            <a:ext cx="457200" cy="228600"/>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
        <p:nvSpPr>
          <p:cNvPr id="75798" name="Line 26"/>
          <p:cNvSpPr>
            <a:spLocks noChangeShapeType="1"/>
          </p:cNvSpPr>
          <p:nvPr/>
        </p:nvSpPr>
        <p:spPr bwMode="auto">
          <a:xfrm flipH="1">
            <a:off x="2209800" y="4572000"/>
            <a:ext cx="457200" cy="152400"/>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quarter" idx="1"/>
          </p:nvPr>
        </p:nvSpPr>
        <p:spPr/>
        <p:txBody>
          <a:bodyPr/>
          <a:lstStyle/>
          <a:p>
            <a:pPr>
              <a:lnSpc>
                <a:spcPct val="90000"/>
              </a:lnSpc>
            </a:pPr>
            <a:r>
              <a:rPr lang="en-US" dirty="0" smtClean="0"/>
              <a:t>“There are many </a:t>
            </a:r>
            <a:r>
              <a:rPr lang="en-US" dirty="0" smtClean="0">
                <a:solidFill>
                  <a:srgbClr val="6666FF"/>
                </a:solidFill>
              </a:rPr>
              <a:t>differences</a:t>
            </a:r>
            <a:r>
              <a:rPr lang="en-US" dirty="0" smtClean="0"/>
              <a:t> between African and Asian elephants.”  </a:t>
            </a:r>
            <a:r>
              <a:rPr lang="en-US" dirty="0" smtClean="0">
                <a:solidFill>
                  <a:srgbClr val="6666FF"/>
                </a:solidFill>
              </a:rPr>
              <a:t>Sense#1 O</a:t>
            </a:r>
          </a:p>
          <a:p>
            <a:pPr>
              <a:lnSpc>
                <a:spcPct val="90000"/>
              </a:lnSpc>
            </a:pPr>
            <a:r>
              <a:rPr lang="en-US" dirty="0" smtClean="0"/>
              <a:t>“… dividing by the absolute value of the </a:t>
            </a:r>
            <a:r>
              <a:rPr lang="en-US" dirty="0" smtClean="0">
                <a:solidFill>
                  <a:srgbClr val="6666FF"/>
                </a:solidFill>
              </a:rPr>
              <a:t>difference</a:t>
            </a:r>
            <a:r>
              <a:rPr lang="en-US" dirty="0" smtClean="0"/>
              <a:t> from the mean…”  </a:t>
            </a:r>
            <a:r>
              <a:rPr lang="en-US" dirty="0" smtClean="0">
                <a:solidFill>
                  <a:srgbClr val="6666FF"/>
                </a:solidFill>
              </a:rPr>
              <a:t>Sense#2 O</a:t>
            </a:r>
          </a:p>
          <a:p>
            <a:pPr>
              <a:lnSpc>
                <a:spcPct val="90000"/>
              </a:lnSpc>
            </a:pPr>
            <a:r>
              <a:rPr lang="en-US" dirty="0" smtClean="0"/>
              <a:t>“Their </a:t>
            </a:r>
            <a:r>
              <a:rPr lang="en-US" dirty="0" smtClean="0">
                <a:solidFill>
                  <a:srgbClr val="990099"/>
                </a:solidFill>
              </a:rPr>
              <a:t>differences </a:t>
            </a:r>
            <a:r>
              <a:rPr lang="en-US" dirty="0" smtClean="0"/>
              <a:t>only grew as they spent more time together …” </a:t>
            </a:r>
            <a:r>
              <a:rPr lang="en-US" dirty="0" smtClean="0">
                <a:solidFill>
                  <a:srgbClr val="990099"/>
                </a:solidFill>
              </a:rPr>
              <a:t>Sense#3 S</a:t>
            </a:r>
          </a:p>
          <a:p>
            <a:pPr>
              <a:lnSpc>
                <a:spcPct val="90000"/>
              </a:lnSpc>
            </a:pPr>
            <a:r>
              <a:rPr lang="en-US" dirty="0" smtClean="0"/>
              <a:t>“Her support really made a </a:t>
            </a:r>
            <a:r>
              <a:rPr lang="en-US" dirty="0" smtClean="0">
                <a:solidFill>
                  <a:srgbClr val="990099"/>
                </a:solidFill>
              </a:rPr>
              <a:t>difference</a:t>
            </a:r>
            <a:r>
              <a:rPr lang="en-US" dirty="0" smtClean="0"/>
              <a:t> in my life” </a:t>
            </a:r>
            <a:r>
              <a:rPr lang="en-US" dirty="0" smtClean="0">
                <a:solidFill>
                  <a:srgbClr val="990099"/>
                </a:solidFill>
              </a:rPr>
              <a:t>Sense#4 S</a:t>
            </a:r>
          </a:p>
          <a:p>
            <a:pPr>
              <a:lnSpc>
                <a:spcPct val="90000"/>
              </a:lnSpc>
            </a:pPr>
            <a:r>
              <a:rPr lang="en-US" dirty="0" smtClean="0"/>
              <a:t>“The </a:t>
            </a:r>
            <a:r>
              <a:rPr lang="en-US" dirty="0" smtClean="0">
                <a:solidFill>
                  <a:srgbClr val="6666FF"/>
                </a:solidFill>
              </a:rPr>
              <a:t>difference</a:t>
            </a:r>
            <a:r>
              <a:rPr lang="en-US" dirty="0" smtClean="0"/>
              <a:t> after subtracting X from Y…” </a:t>
            </a:r>
            <a:r>
              <a:rPr lang="en-US" dirty="0" smtClean="0">
                <a:solidFill>
                  <a:srgbClr val="6666FF"/>
                </a:solidFill>
              </a:rPr>
              <a:t>Sense#5 O</a:t>
            </a:r>
          </a:p>
          <a:p>
            <a:endParaRPr lang="en-US" dirty="0"/>
          </a:p>
        </p:txBody>
      </p:sp>
      <p:sp>
        <p:nvSpPr>
          <p:cNvPr id="4" name="Slide Number Placeholder 3"/>
          <p:cNvSpPr>
            <a:spLocks noGrp="1"/>
          </p:cNvSpPr>
          <p:nvPr>
            <p:ph type="sldNum" sz="quarter" idx="15"/>
          </p:nvPr>
        </p:nvSpPr>
        <p:spPr/>
        <p:txBody>
          <a:bodyPr/>
          <a:lstStyle/>
          <a:p>
            <a:fld id="{001AEB1B-619C-E741-908C-AF8E12DD8BD8}"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nSpc>
                <a:spcPct val="90000"/>
              </a:lnSpc>
            </a:pPr>
            <a:r>
              <a:rPr lang="en-US" dirty="0" smtClean="0"/>
              <a:t>“There are many </a:t>
            </a:r>
            <a:r>
              <a:rPr lang="en-US" dirty="0" smtClean="0">
                <a:solidFill>
                  <a:srgbClr val="6666FF"/>
                </a:solidFill>
              </a:rPr>
              <a:t>differences</a:t>
            </a:r>
            <a:r>
              <a:rPr lang="en-US" dirty="0" smtClean="0"/>
              <a:t> between African and Asian elephants.”  </a:t>
            </a:r>
            <a:r>
              <a:rPr lang="en-US" dirty="0" smtClean="0">
                <a:solidFill>
                  <a:srgbClr val="6666FF"/>
                </a:solidFill>
              </a:rPr>
              <a:t>Sense#1 O</a:t>
            </a:r>
          </a:p>
          <a:p>
            <a:pPr>
              <a:lnSpc>
                <a:spcPct val="90000"/>
              </a:lnSpc>
            </a:pPr>
            <a:r>
              <a:rPr lang="en-US" dirty="0" smtClean="0"/>
              <a:t>“… dividing by the absolute value of the </a:t>
            </a:r>
            <a:r>
              <a:rPr lang="en-US" dirty="0" smtClean="0">
                <a:solidFill>
                  <a:srgbClr val="6666FF"/>
                </a:solidFill>
              </a:rPr>
              <a:t>difference</a:t>
            </a:r>
            <a:r>
              <a:rPr lang="en-US" dirty="0" smtClean="0"/>
              <a:t> from the mean…”  </a:t>
            </a:r>
            <a:r>
              <a:rPr lang="en-US" dirty="0" smtClean="0">
                <a:solidFill>
                  <a:srgbClr val="6666FF"/>
                </a:solidFill>
              </a:rPr>
              <a:t>Sense#2 O</a:t>
            </a:r>
          </a:p>
          <a:p>
            <a:pPr>
              <a:lnSpc>
                <a:spcPct val="90000"/>
              </a:lnSpc>
            </a:pPr>
            <a:r>
              <a:rPr lang="en-US" dirty="0" smtClean="0"/>
              <a:t>“Their </a:t>
            </a:r>
            <a:r>
              <a:rPr lang="en-US" dirty="0" smtClean="0">
                <a:solidFill>
                  <a:srgbClr val="990099"/>
                </a:solidFill>
              </a:rPr>
              <a:t>differences </a:t>
            </a:r>
            <a:r>
              <a:rPr lang="en-US" dirty="0" smtClean="0"/>
              <a:t>only grew as they spent more time together …” </a:t>
            </a:r>
            <a:r>
              <a:rPr lang="en-US" dirty="0" smtClean="0">
                <a:solidFill>
                  <a:srgbClr val="990099"/>
                </a:solidFill>
              </a:rPr>
              <a:t>Sense#3 S</a:t>
            </a:r>
          </a:p>
          <a:p>
            <a:pPr>
              <a:lnSpc>
                <a:spcPct val="90000"/>
              </a:lnSpc>
            </a:pPr>
            <a:r>
              <a:rPr lang="en-US" dirty="0" smtClean="0"/>
              <a:t>“Her support really made a </a:t>
            </a:r>
            <a:r>
              <a:rPr lang="en-US" dirty="0" smtClean="0">
                <a:solidFill>
                  <a:srgbClr val="990099"/>
                </a:solidFill>
              </a:rPr>
              <a:t>difference</a:t>
            </a:r>
            <a:r>
              <a:rPr lang="en-US" dirty="0" smtClean="0"/>
              <a:t> in my life” </a:t>
            </a:r>
            <a:r>
              <a:rPr lang="en-US" dirty="0" smtClean="0">
                <a:solidFill>
                  <a:srgbClr val="990099"/>
                </a:solidFill>
              </a:rPr>
              <a:t>Sense#4 S</a:t>
            </a:r>
          </a:p>
          <a:p>
            <a:pPr>
              <a:lnSpc>
                <a:spcPct val="90000"/>
              </a:lnSpc>
            </a:pPr>
            <a:r>
              <a:rPr lang="en-US" dirty="0" smtClean="0"/>
              <a:t>“The </a:t>
            </a:r>
            <a:r>
              <a:rPr lang="en-US" dirty="0" smtClean="0">
                <a:solidFill>
                  <a:srgbClr val="6666FF"/>
                </a:solidFill>
              </a:rPr>
              <a:t>difference</a:t>
            </a:r>
            <a:r>
              <a:rPr lang="en-US" dirty="0" smtClean="0"/>
              <a:t> after subtracting X from Y…” </a:t>
            </a:r>
            <a:r>
              <a:rPr lang="en-US" dirty="0" smtClean="0">
                <a:solidFill>
                  <a:srgbClr val="6666FF"/>
                </a:solidFill>
              </a:rPr>
              <a:t>Sense#5 O</a:t>
            </a:r>
          </a:p>
          <a:p>
            <a:endParaRPr lang="en-US" dirty="0"/>
          </a:p>
        </p:txBody>
      </p:sp>
      <p:sp>
        <p:nvSpPr>
          <p:cNvPr id="4" name="Slide Number Placeholder 3"/>
          <p:cNvSpPr>
            <a:spLocks noGrp="1"/>
          </p:cNvSpPr>
          <p:nvPr>
            <p:ph type="sldNum" sz="quarter" idx="15"/>
          </p:nvPr>
        </p:nvSpPr>
        <p:spPr/>
        <p:txBody>
          <a:bodyPr/>
          <a:lstStyle/>
          <a:p>
            <a:fld id="{001AEB1B-619C-E741-908C-AF8E12DD8BD8}" type="slidenum">
              <a:rPr lang="en-US" smtClean="0"/>
              <a:pPr/>
              <a:t>27</a:t>
            </a:fld>
            <a:endParaRPr lang="en-US" dirty="0"/>
          </a:p>
        </p:txBody>
      </p:sp>
      <p:cxnSp>
        <p:nvCxnSpPr>
          <p:cNvPr id="6" name="Straight Arrow Connector 5"/>
          <p:cNvCxnSpPr/>
          <p:nvPr/>
        </p:nvCxnSpPr>
        <p:spPr>
          <a:xfrm rot="10800000">
            <a:off x="5257800" y="2057400"/>
            <a:ext cx="2971800" cy="1588"/>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rot="10800000">
            <a:off x="6553200" y="2895600"/>
            <a:ext cx="16764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rot="5400000">
            <a:off x="6668294" y="3620294"/>
            <a:ext cx="3122612" cy="1588"/>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rot="10800000">
            <a:off x="2539778" y="5180806"/>
            <a:ext cx="5690616" cy="1588"/>
          </a:xfrm>
          <a:prstGeom prst="straightConnector1">
            <a:avLst/>
          </a:prstGeom>
          <a:ln>
            <a:headEnd type="none"/>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4038600" y="5257800"/>
            <a:ext cx="2056685" cy="369332"/>
          </a:xfrm>
          <a:prstGeom prst="rect">
            <a:avLst/>
          </a:prstGeom>
          <a:noFill/>
        </p:spPr>
        <p:txBody>
          <a:bodyPr wrap="none" rtlCol="0">
            <a:spAutoFit/>
          </a:bodyPr>
          <a:lstStyle/>
          <a:p>
            <a:r>
              <a:rPr lang="en-US" dirty="0" smtClean="0">
                <a:solidFill>
                  <a:srgbClr val="008000"/>
                </a:solidFill>
              </a:rPr>
              <a:t>Is is one of these?</a:t>
            </a:r>
            <a:endParaRPr lang="en-US" dirty="0">
              <a:solidFill>
                <a:srgbClr val="008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nSpc>
                <a:spcPct val="90000"/>
              </a:lnSpc>
            </a:pPr>
            <a:r>
              <a:rPr lang="en-US" dirty="0" smtClean="0"/>
              <a:t>“There are many </a:t>
            </a:r>
            <a:r>
              <a:rPr lang="en-US" dirty="0" smtClean="0">
                <a:solidFill>
                  <a:srgbClr val="6666FF"/>
                </a:solidFill>
              </a:rPr>
              <a:t>differences</a:t>
            </a:r>
            <a:r>
              <a:rPr lang="en-US" dirty="0" smtClean="0"/>
              <a:t> between African and Asian elephants.”  </a:t>
            </a:r>
            <a:r>
              <a:rPr lang="en-US" dirty="0" smtClean="0">
                <a:solidFill>
                  <a:srgbClr val="6666FF"/>
                </a:solidFill>
              </a:rPr>
              <a:t>Sense#1 O</a:t>
            </a:r>
          </a:p>
          <a:p>
            <a:pPr>
              <a:lnSpc>
                <a:spcPct val="90000"/>
              </a:lnSpc>
            </a:pPr>
            <a:r>
              <a:rPr lang="en-US" dirty="0" smtClean="0"/>
              <a:t>“… dividing by the absolute value of the </a:t>
            </a:r>
            <a:r>
              <a:rPr lang="en-US" dirty="0" smtClean="0">
                <a:solidFill>
                  <a:srgbClr val="6666FF"/>
                </a:solidFill>
              </a:rPr>
              <a:t>difference</a:t>
            </a:r>
            <a:r>
              <a:rPr lang="en-US" dirty="0" smtClean="0"/>
              <a:t> from the mean…”  </a:t>
            </a:r>
            <a:r>
              <a:rPr lang="en-US" dirty="0" smtClean="0">
                <a:solidFill>
                  <a:srgbClr val="6666FF"/>
                </a:solidFill>
              </a:rPr>
              <a:t>Sense#2 O</a:t>
            </a:r>
          </a:p>
          <a:p>
            <a:pPr>
              <a:lnSpc>
                <a:spcPct val="90000"/>
              </a:lnSpc>
            </a:pPr>
            <a:r>
              <a:rPr lang="en-US" dirty="0" smtClean="0"/>
              <a:t>“Their </a:t>
            </a:r>
            <a:r>
              <a:rPr lang="en-US" dirty="0" smtClean="0">
                <a:solidFill>
                  <a:srgbClr val="990099"/>
                </a:solidFill>
              </a:rPr>
              <a:t>differences </a:t>
            </a:r>
            <a:r>
              <a:rPr lang="en-US" dirty="0" smtClean="0"/>
              <a:t>only grew as they spent more time together …” </a:t>
            </a:r>
            <a:r>
              <a:rPr lang="en-US" dirty="0" smtClean="0">
                <a:solidFill>
                  <a:srgbClr val="990099"/>
                </a:solidFill>
              </a:rPr>
              <a:t>Sense#3 S</a:t>
            </a:r>
          </a:p>
          <a:p>
            <a:pPr>
              <a:lnSpc>
                <a:spcPct val="90000"/>
              </a:lnSpc>
            </a:pPr>
            <a:r>
              <a:rPr lang="en-US" dirty="0" smtClean="0"/>
              <a:t>“Her support really made a </a:t>
            </a:r>
            <a:r>
              <a:rPr lang="en-US" dirty="0" smtClean="0">
                <a:solidFill>
                  <a:srgbClr val="990099"/>
                </a:solidFill>
              </a:rPr>
              <a:t>difference</a:t>
            </a:r>
            <a:r>
              <a:rPr lang="en-US" dirty="0" smtClean="0"/>
              <a:t> in my life” </a:t>
            </a:r>
            <a:r>
              <a:rPr lang="en-US" dirty="0" smtClean="0">
                <a:solidFill>
                  <a:srgbClr val="990099"/>
                </a:solidFill>
              </a:rPr>
              <a:t>Sense#4 S</a:t>
            </a:r>
          </a:p>
          <a:p>
            <a:pPr>
              <a:lnSpc>
                <a:spcPct val="90000"/>
              </a:lnSpc>
            </a:pPr>
            <a:r>
              <a:rPr lang="en-US" dirty="0" smtClean="0"/>
              <a:t>“The </a:t>
            </a:r>
            <a:r>
              <a:rPr lang="en-US" dirty="0" smtClean="0">
                <a:solidFill>
                  <a:srgbClr val="6666FF"/>
                </a:solidFill>
              </a:rPr>
              <a:t>difference</a:t>
            </a:r>
            <a:r>
              <a:rPr lang="en-US" dirty="0" smtClean="0"/>
              <a:t> after subtracting X from Y…” </a:t>
            </a:r>
            <a:r>
              <a:rPr lang="en-US" dirty="0" smtClean="0">
                <a:solidFill>
                  <a:srgbClr val="6666FF"/>
                </a:solidFill>
              </a:rPr>
              <a:t>Sense#5 O</a:t>
            </a:r>
          </a:p>
          <a:p>
            <a:endParaRPr lang="en-US" dirty="0"/>
          </a:p>
        </p:txBody>
      </p:sp>
      <p:sp>
        <p:nvSpPr>
          <p:cNvPr id="4" name="Slide Number Placeholder 3"/>
          <p:cNvSpPr>
            <a:spLocks noGrp="1"/>
          </p:cNvSpPr>
          <p:nvPr>
            <p:ph type="sldNum" sz="quarter" idx="15"/>
          </p:nvPr>
        </p:nvSpPr>
        <p:spPr/>
        <p:txBody>
          <a:bodyPr/>
          <a:lstStyle/>
          <a:p>
            <a:fld id="{001AEB1B-619C-E741-908C-AF8E12DD8BD8}" type="slidenum">
              <a:rPr lang="en-US" smtClean="0"/>
              <a:pPr/>
              <a:t>28</a:t>
            </a:fld>
            <a:endParaRPr lang="en-US" dirty="0"/>
          </a:p>
        </p:txBody>
      </p:sp>
      <p:cxnSp>
        <p:nvCxnSpPr>
          <p:cNvPr id="6" name="Straight Arrow Connector 5"/>
          <p:cNvCxnSpPr/>
          <p:nvPr/>
        </p:nvCxnSpPr>
        <p:spPr>
          <a:xfrm rot="10800000">
            <a:off x="5029200" y="3581400"/>
            <a:ext cx="3099816"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rot="10800000">
            <a:off x="2438400" y="4419600"/>
            <a:ext cx="5690616"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a:off x="7709916" y="4002088"/>
            <a:ext cx="838201" cy="1588"/>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304800" y="1524000"/>
            <a:ext cx="1905000" cy="47244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Subjectivity</a:t>
            </a:r>
          </a:p>
          <a:p>
            <a:pPr algn="ctr"/>
            <a:r>
              <a:rPr lang="en-US" b="1" i="0">
                <a:solidFill>
                  <a:srgbClr val="CC0000"/>
                </a:solidFill>
              </a:rPr>
              <a:t>Classifier</a:t>
            </a:r>
          </a:p>
        </p:txBody>
      </p:sp>
      <p:sp>
        <p:nvSpPr>
          <p:cNvPr id="81923" name="Rectangle 4"/>
          <p:cNvSpPr>
            <a:spLocks noGrp="1" noChangeArrowheads="1"/>
          </p:cNvSpPr>
          <p:nvPr>
            <p:ph type="title"/>
          </p:nvPr>
        </p:nvSpPr>
        <p:spPr>
          <a:xfrm>
            <a:off x="381000" y="152400"/>
            <a:ext cx="7766050" cy="1098550"/>
          </a:xfrm>
        </p:spPr>
        <p:txBody>
          <a:bodyPr/>
          <a:lstStyle/>
          <a:p>
            <a:r>
              <a:rPr lang="en-US" sz="3200"/>
              <a:t>Subjectivity Tagging using </a:t>
            </a:r>
            <a:r>
              <a:rPr lang="en-US" sz="3200">
                <a:solidFill>
                  <a:schemeClr val="tx1"/>
                </a:solidFill>
              </a:rPr>
              <a:t>Subjectivity</a:t>
            </a:r>
            <a:r>
              <a:rPr lang="en-US" sz="3200"/>
              <a:t> WSD</a:t>
            </a:r>
          </a:p>
        </p:txBody>
      </p:sp>
      <p:grpSp>
        <p:nvGrpSpPr>
          <p:cNvPr id="2" name="Group 27"/>
          <p:cNvGrpSpPr>
            <a:grpSpLocks/>
          </p:cNvGrpSpPr>
          <p:nvPr/>
        </p:nvGrpSpPr>
        <p:grpSpPr bwMode="auto">
          <a:xfrm>
            <a:off x="6629400" y="3429000"/>
            <a:ext cx="1828800" cy="1066800"/>
            <a:chOff x="4176" y="2160"/>
            <a:chExt cx="1152" cy="672"/>
          </a:xfrm>
        </p:grpSpPr>
        <p:sp>
          <p:nvSpPr>
            <p:cNvPr id="81940" name="Rectangle 3"/>
            <p:cNvSpPr>
              <a:spLocks noChangeArrowheads="1"/>
            </p:cNvSpPr>
            <p:nvPr/>
          </p:nvSpPr>
          <p:spPr bwMode="auto">
            <a:xfrm>
              <a:off x="4176" y="2160"/>
              <a:ext cx="1152" cy="672"/>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endParaRPr lang="en-US"/>
            </a:p>
          </p:txBody>
        </p:sp>
        <p:sp>
          <p:nvSpPr>
            <p:cNvPr id="81941" name="Text Box 5"/>
            <p:cNvSpPr txBox="1">
              <a:spLocks noChangeArrowheads="1"/>
            </p:cNvSpPr>
            <p:nvPr/>
          </p:nvSpPr>
          <p:spPr bwMode="auto">
            <a:xfrm>
              <a:off x="4368" y="2208"/>
              <a:ext cx="703" cy="518"/>
            </a:xfrm>
            <a:prstGeom prst="rect">
              <a:avLst/>
            </a:prstGeom>
            <a:noFill/>
            <a:ln w="9525">
              <a:noFill/>
              <a:miter lim="800000"/>
              <a:headEnd/>
              <a:tailEnd/>
            </a:ln>
          </p:spPr>
          <p:txBody>
            <a:bodyPr wrap="none">
              <a:prstTxWarp prst="textNoShape">
                <a:avLst/>
              </a:prstTxWarp>
              <a:spAutoFit/>
            </a:bodyPr>
            <a:lstStyle/>
            <a:p>
              <a:pPr algn="ctr"/>
              <a:r>
                <a:rPr lang="en-US" b="1" i="0">
                  <a:solidFill>
                    <a:srgbClr val="CC0000"/>
                  </a:solidFill>
                </a:rPr>
                <a:t>SWSD</a:t>
              </a:r>
            </a:p>
            <a:p>
              <a:pPr algn="ctr"/>
              <a:r>
                <a:rPr lang="en-US" b="1" i="0">
                  <a:solidFill>
                    <a:srgbClr val="CC0000"/>
                  </a:solidFill>
                </a:rPr>
                <a:t>System</a:t>
              </a:r>
            </a:p>
          </p:txBody>
        </p:sp>
      </p:grpSp>
      <p:sp>
        <p:nvSpPr>
          <p:cNvPr id="81925" name="Text Box 6"/>
          <p:cNvSpPr txBox="1">
            <a:spLocks noChangeArrowheads="1"/>
          </p:cNvSpPr>
          <p:nvPr/>
        </p:nvSpPr>
        <p:spPr bwMode="auto">
          <a:xfrm>
            <a:off x="457200" y="51816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grpSp>
        <p:nvGrpSpPr>
          <p:cNvPr id="3" name="Group 7"/>
          <p:cNvGrpSpPr>
            <a:grpSpLocks/>
          </p:cNvGrpSpPr>
          <p:nvPr/>
        </p:nvGrpSpPr>
        <p:grpSpPr bwMode="auto">
          <a:xfrm>
            <a:off x="6716715" y="2362200"/>
            <a:ext cx="2039938" cy="914400"/>
            <a:chOff x="4231" y="1488"/>
            <a:chExt cx="1285" cy="576"/>
          </a:xfrm>
        </p:grpSpPr>
        <p:sp>
          <p:nvSpPr>
            <p:cNvPr id="81938" name="Text Box 8"/>
            <p:cNvSpPr txBox="1">
              <a:spLocks noChangeArrowheads="1"/>
            </p:cNvSpPr>
            <p:nvPr/>
          </p:nvSpPr>
          <p:spPr bwMode="auto">
            <a:xfrm>
              <a:off x="4231" y="1488"/>
              <a:ext cx="1285" cy="233"/>
            </a:xfrm>
            <a:prstGeom prst="rect">
              <a:avLst/>
            </a:prstGeom>
            <a:noFill/>
            <a:ln w="9525">
              <a:noFill/>
              <a:miter lim="800000"/>
              <a:headEnd/>
              <a:tailEnd/>
            </a:ln>
          </p:spPr>
          <p:txBody>
            <a:bodyPr wrap="none">
              <a:prstTxWarp prst="textNoShape">
                <a:avLst/>
              </a:prstTxWarp>
              <a:spAutoFit/>
            </a:bodyPr>
            <a:lstStyle/>
            <a:p>
              <a:r>
                <a:rPr lang="en-US" b="1" i="0" dirty="0">
                  <a:solidFill>
                    <a:srgbClr val="0000FF"/>
                  </a:solidFill>
                </a:rPr>
                <a:t>Sense O {1, 2, 5}</a:t>
              </a:r>
            </a:p>
          </p:txBody>
        </p:sp>
        <p:sp>
          <p:nvSpPr>
            <p:cNvPr id="81939" name="Line 9"/>
            <p:cNvSpPr>
              <a:spLocks noChangeShapeType="1"/>
            </p:cNvSpPr>
            <p:nvPr/>
          </p:nvSpPr>
          <p:spPr bwMode="auto">
            <a:xfrm flipV="1">
              <a:off x="4752" y="1728"/>
              <a:ext cx="0" cy="336"/>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grpSp>
      <p:grpSp>
        <p:nvGrpSpPr>
          <p:cNvPr id="4" name="Group 10"/>
          <p:cNvGrpSpPr>
            <a:grpSpLocks/>
          </p:cNvGrpSpPr>
          <p:nvPr/>
        </p:nvGrpSpPr>
        <p:grpSpPr bwMode="auto">
          <a:xfrm>
            <a:off x="6935788" y="4572000"/>
            <a:ext cx="1857375" cy="1447800"/>
            <a:chOff x="4369" y="2880"/>
            <a:chExt cx="1170" cy="912"/>
          </a:xfrm>
        </p:grpSpPr>
        <p:sp>
          <p:nvSpPr>
            <p:cNvPr id="81936" name="Text Box 11"/>
            <p:cNvSpPr txBox="1">
              <a:spLocks noChangeArrowheads="1"/>
            </p:cNvSpPr>
            <p:nvPr/>
          </p:nvSpPr>
          <p:spPr bwMode="auto">
            <a:xfrm>
              <a:off x="4369" y="3504"/>
              <a:ext cx="1170" cy="288"/>
            </a:xfrm>
            <a:prstGeom prst="rect">
              <a:avLst/>
            </a:prstGeom>
            <a:noFill/>
            <a:ln w="9525">
              <a:noFill/>
              <a:miter lim="800000"/>
              <a:headEnd/>
              <a:tailEnd/>
            </a:ln>
          </p:spPr>
          <p:txBody>
            <a:bodyPr wrap="none">
              <a:prstTxWarp prst="textNoShape">
                <a:avLst/>
              </a:prstTxWarp>
              <a:spAutoFit/>
            </a:bodyPr>
            <a:lstStyle/>
            <a:p>
              <a:r>
                <a:rPr lang="en-US" b="1" i="0">
                  <a:solidFill>
                    <a:srgbClr val="990099"/>
                  </a:solidFill>
                </a:rPr>
                <a:t>Sense S {3,4}</a:t>
              </a:r>
            </a:p>
          </p:txBody>
        </p:sp>
        <p:sp>
          <p:nvSpPr>
            <p:cNvPr id="81937" name="Line 12"/>
            <p:cNvSpPr>
              <a:spLocks noChangeShapeType="1"/>
            </p:cNvSpPr>
            <p:nvPr/>
          </p:nvSpPr>
          <p:spPr bwMode="auto">
            <a:xfrm>
              <a:off x="4752" y="2880"/>
              <a:ext cx="0" cy="624"/>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grpSp>
      <p:sp>
        <p:nvSpPr>
          <p:cNvPr id="81928" name="Text Box 13"/>
          <p:cNvSpPr txBox="1">
            <a:spLocks noChangeArrowheads="1"/>
          </p:cNvSpPr>
          <p:nvPr/>
        </p:nvSpPr>
        <p:spPr bwMode="auto">
          <a:xfrm>
            <a:off x="533400" y="16764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grpSp>
        <p:nvGrpSpPr>
          <p:cNvPr id="5" name="Group 20"/>
          <p:cNvGrpSpPr>
            <a:grpSpLocks/>
          </p:cNvGrpSpPr>
          <p:nvPr/>
        </p:nvGrpSpPr>
        <p:grpSpPr bwMode="auto">
          <a:xfrm>
            <a:off x="2667000" y="2816225"/>
            <a:ext cx="4038600" cy="2289175"/>
            <a:chOff x="1680" y="1774"/>
            <a:chExt cx="2544" cy="1442"/>
          </a:xfrm>
        </p:grpSpPr>
        <p:grpSp>
          <p:nvGrpSpPr>
            <p:cNvPr id="6" name="Group 21"/>
            <p:cNvGrpSpPr>
              <a:grpSpLocks/>
            </p:cNvGrpSpPr>
            <p:nvPr/>
          </p:nvGrpSpPr>
          <p:grpSpPr bwMode="auto">
            <a:xfrm>
              <a:off x="1680" y="1774"/>
              <a:ext cx="2544" cy="1442"/>
              <a:chOff x="1536" y="1774"/>
              <a:chExt cx="2544" cy="1442"/>
            </a:xfrm>
          </p:grpSpPr>
          <p:sp>
            <p:nvSpPr>
              <p:cNvPr id="81934" name="Rectangle 22"/>
              <p:cNvSpPr>
                <a:spLocks noChangeArrowheads="1"/>
              </p:cNvSpPr>
              <p:nvPr/>
            </p:nvSpPr>
            <p:spPr bwMode="auto">
              <a:xfrm>
                <a:off x="1536" y="1824"/>
                <a:ext cx="2400" cy="1392"/>
              </a:xfrm>
              <a:prstGeom prst="rect">
                <a:avLst/>
              </a:prstGeom>
              <a:solidFill>
                <a:srgbClr val="FFFF99"/>
              </a:solidFill>
              <a:ln w="19050">
                <a:solidFill>
                  <a:schemeClr val="tx1"/>
                </a:solidFill>
                <a:miter lim="800000"/>
                <a:headEnd/>
                <a:tailEnd/>
              </a:ln>
            </p:spPr>
            <p:txBody>
              <a:bodyPr wrap="none" anchor="ctr">
                <a:prstTxWarp prst="textNoShape">
                  <a:avLst/>
                </a:prstTxWarp>
              </a:bodyPr>
              <a:lstStyle/>
              <a:p>
                <a:endParaRPr lang="en-US"/>
              </a:p>
            </p:txBody>
          </p:sp>
          <p:sp>
            <p:nvSpPr>
              <p:cNvPr id="81935" name="Rectangle 23"/>
              <p:cNvSpPr>
                <a:spLocks noChangeArrowheads="1"/>
              </p:cNvSpPr>
              <p:nvPr/>
            </p:nvSpPr>
            <p:spPr bwMode="auto">
              <a:xfrm>
                <a:off x="1584" y="1774"/>
                <a:ext cx="2496" cy="327"/>
              </a:xfrm>
              <a:prstGeom prst="rect">
                <a:avLst/>
              </a:prstGeom>
              <a:noFill/>
              <a:ln w="9525">
                <a:noFill/>
                <a:miter lim="800000"/>
                <a:headEnd/>
                <a:tailEnd/>
              </a:ln>
            </p:spPr>
            <p:txBody>
              <a:bodyPr>
                <a:prstTxWarp prst="textNoShape">
                  <a:avLst/>
                </a:prstTxWarp>
                <a:spAutoFit/>
              </a:bodyPr>
              <a:lstStyle/>
              <a:p>
                <a:endParaRPr lang="en-US" sz="2800" b="1" i="0">
                  <a:solidFill>
                    <a:schemeClr val="accent2"/>
                  </a:solidFill>
                </a:endParaRPr>
              </a:p>
            </p:txBody>
          </p:sp>
        </p:grpSp>
        <p:sp>
          <p:nvSpPr>
            <p:cNvPr id="81933" name="Rectangle 24"/>
            <p:cNvSpPr>
              <a:spLocks noChangeArrowheads="1"/>
            </p:cNvSpPr>
            <p:nvPr/>
          </p:nvSpPr>
          <p:spPr bwMode="auto">
            <a:xfrm>
              <a:off x="2019" y="1898"/>
              <a:ext cx="1245" cy="1210"/>
            </a:xfrm>
            <a:prstGeom prst="rect">
              <a:avLst/>
            </a:prstGeom>
            <a:noFill/>
            <a:ln w="9525">
              <a:noFill/>
              <a:miter lim="800000"/>
              <a:headEnd/>
              <a:tailEnd/>
            </a:ln>
          </p:spPr>
          <p:txBody>
            <a:bodyPr>
              <a:prstTxWarp prst="textNoShape">
                <a:avLst/>
              </a:prstTxWarp>
              <a:spAutoFit/>
            </a:bodyPr>
            <a:lstStyle/>
            <a:p>
              <a:r>
                <a:rPr lang="en-US" sz="2000" i="0" dirty="0"/>
                <a:t>Difference</a:t>
              </a:r>
            </a:p>
            <a:p>
              <a:r>
                <a:rPr lang="en-US" sz="2000" i="0" dirty="0"/>
                <a:t>   sense#1 </a:t>
              </a:r>
              <a:r>
                <a:rPr lang="en-US" sz="2000" i="0" dirty="0">
                  <a:solidFill>
                    <a:srgbClr val="0000FF"/>
                  </a:solidFill>
                </a:rPr>
                <a:t>O</a:t>
              </a:r>
            </a:p>
            <a:p>
              <a:r>
                <a:rPr lang="en-US" sz="2000" i="0" dirty="0"/>
                <a:t>   sense#2 </a:t>
              </a:r>
              <a:r>
                <a:rPr lang="en-US" sz="2000" i="0" dirty="0">
                  <a:solidFill>
                    <a:srgbClr val="0000FF"/>
                  </a:solidFill>
                </a:rPr>
                <a:t>O</a:t>
              </a:r>
            </a:p>
            <a:p>
              <a:r>
                <a:rPr lang="en-US" sz="2000" i="0" dirty="0"/>
                <a:t>   sense#3 </a:t>
              </a:r>
              <a:r>
                <a:rPr lang="en-US" sz="2000" i="0" dirty="0">
                  <a:solidFill>
                    <a:srgbClr val="990099"/>
                  </a:solidFill>
                </a:rPr>
                <a:t>S</a:t>
              </a:r>
            </a:p>
            <a:p>
              <a:r>
                <a:rPr lang="en-US" sz="2000" i="0" dirty="0"/>
                <a:t>   sense#4 </a:t>
              </a:r>
              <a:r>
                <a:rPr lang="en-US" sz="2000" i="0" dirty="0">
                  <a:solidFill>
                    <a:srgbClr val="990099"/>
                  </a:solidFill>
                </a:rPr>
                <a:t>S</a:t>
              </a:r>
            </a:p>
            <a:p>
              <a:r>
                <a:rPr lang="en-US" sz="2000" i="0" dirty="0"/>
                <a:t>   sense#5 </a:t>
              </a:r>
              <a:r>
                <a:rPr lang="en-US" sz="2000" i="0" dirty="0">
                  <a:solidFill>
                    <a:srgbClr val="0000FF"/>
                  </a:solidFill>
                </a:rPr>
                <a:t>O</a:t>
              </a:r>
            </a:p>
          </p:txBody>
        </p:sp>
      </p:grpSp>
      <p:sp>
        <p:nvSpPr>
          <p:cNvPr id="81930" name="Rectangle 25"/>
          <p:cNvSpPr>
            <a:spLocks noChangeArrowheads="1"/>
          </p:cNvSpPr>
          <p:nvPr/>
        </p:nvSpPr>
        <p:spPr bwMode="auto">
          <a:xfrm>
            <a:off x="2895600" y="1524000"/>
            <a:ext cx="4147139" cy="646331"/>
          </a:xfrm>
          <a:prstGeom prst="rect">
            <a:avLst/>
          </a:prstGeom>
          <a:noFill/>
          <a:ln w="9525">
            <a:noFill/>
            <a:miter lim="800000"/>
            <a:headEnd/>
            <a:tailEnd/>
          </a:ln>
        </p:spPr>
        <p:txBody>
          <a:bodyPr wrap="none">
            <a:prstTxWarp prst="textNoShape">
              <a:avLst/>
            </a:prstTxWarp>
            <a:spAutoFit/>
          </a:bodyPr>
          <a:lstStyle/>
          <a:p>
            <a:r>
              <a:rPr lang="en-US" i="0" dirty="0"/>
              <a:t>“There are many </a:t>
            </a:r>
            <a:r>
              <a:rPr lang="en-US" i="0" dirty="0">
                <a:solidFill>
                  <a:srgbClr val="0000FF"/>
                </a:solidFill>
              </a:rPr>
              <a:t>differences </a:t>
            </a:r>
            <a:r>
              <a:rPr lang="en-US" i="0" dirty="0"/>
              <a:t>between </a:t>
            </a:r>
          </a:p>
          <a:p>
            <a:r>
              <a:rPr lang="en-US" i="0" dirty="0"/>
              <a:t>  African and Asian elephants.”</a:t>
            </a:r>
          </a:p>
        </p:txBody>
      </p:sp>
      <p:sp>
        <p:nvSpPr>
          <p:cNvPr id="81931" name="Rectangle 26"/>
          <p:cNvSpPr>
            <a:spLocks noChangeArrowheads="1"/>
          </p:cNvSpPr>
          <p:nvPr/>
        </p:nvSpPr>
        <p:spPr bwMode="auto">
          <a:xfrm>
            <a:off x="2362200" y="5867400"/>
            <a:ext cx="5435600" cy="822325"/>
          </a:xfrm>
          <a:prstGeom prst="rect">
            <a:avLst/>
          </a:prstGeom>
          <a:noFill/>
          <a:ln w="9525">
            <a:noFill/>
            <a:miter lim="800000"/>
            <a:headEnd/>
            <a:tailEnd/>
          </a:ln>
        </p:spPr>
        <p:txBody>
          <a:bodyPr wrap="none">
            <a:prstTxWarp prst="textNoShape">
              <a:avLst/>
            </a:prstTxWarp>
            <a:spAutoFit/>
          </a:bodyPr>
          <a:lstStyle/>
          <a:p>
            <a:r>
              <a:rPr lang="en-US" i="0"/>
              <a:t>“Their </a:t>
            </a:r>
            <a:r>
              <a:rPr lang="en-US" i="0">
                <a:solidFill>
                  <a:srgbClr val="990099"/>
                </a:solidFill>
              </a:rPr>
              <a:t>differences </a:t>
            </a:r>
            <a:r>
              <a:rPr lang="en-US" i="0">
                <a:solidFill>
                  <a:schemeClr val="tx1"/>
                </a:solidFill>
              </a:rPr>
              <a:t>only grew as they spent </a:t>
            </a:r>
          </a:p>
          <a:p>
            <a:r>
              <a:rPr lang="en-US" i="0">
                <a:solidFill>
                  <a:schemeClr val="tx1"/>
                </a:solidFill>
              </a:rPr>
              <a:t>  more time together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AutoShape 9"/>
          <p:cNvSpPr>
            <a:spLocks noChangeArrowheads="1"/>
          </p:cNvSpPr>
          <p:nvPr/>
        </p:nvSpPr>
        <p:spPr bwMode="auto">
          <a:xfrm>
            <a:off x="762000" y="3429000"/>
            <a:ext cx="7772400" cy="1371600"/>
          </a:xfrm>
          <a:prstGeom prst="roundRect">
            <a:avLst>
              <a:gd name="adj" fmla="val 16667"/>
            </a:avLst>
          </a:prstGeom>
          <a:solidFill>
            <a:srgbClr val="FFFF99"/>
          </a:solidFill>
          <a:ln w="9525">
            <a:noFill/>
            <a:round/>
            <a:headEnd/>
            <a:tailEnd/>
          </a:ln>
        </p:spPr>
        <p:txBody>
          <a:bodyPr wrap="none" anchor="ctr">
            <a:prstTxWarp prst="textNoShape">
              <a:avLst/>
            </a:prstTxWarp>
          </a:bodyPr>
          <a:lstStyle/>
          <a:p>
            <a:endParaRPr lang="en-US"/>
          </a:p>
        </p:txBody>
      </p:sp>
      <p:sp>
        <p:nvSpPr>
          <p:cNvPr id="19459" name="AutoShape 8"/>
          <p:cNvSpPr>
            <a:spLocks noChangeArrowheads="1"/>
          </p:cNvSpPr>
          <p:nvPr/>
        </p:nvSpPr>
        <p:spPr bwMode="auto">
          <a:xfrm>
            <a:off x="838200" y="1524000"/>
            <a:ext cx="8077200" cy="1752600"/>
          </a:xfrm>
          <a:prstGeom prst="roundRect">
            <a:avLst>
              <a:gd name="adj" fmla="val 16667"/>
            </a:avLst>
          </a:prstGeom>
          <a:solidFill>
            <a:srgbClr val="FFFF99"/>
          </a:solidFill>
          <a:ln w="9525">
            <a:noFill/>
            <a:round/>
            <a:headEnd/>
            <a:tailEnd/>
          </a:ln>
        </p:spPr>
        <p:txBody>
          <a:bodyPr wrap="none" anchor="ctr">
            <a:prstTxWarp prst="textNoShape">
              <a:avLst/>
            </a:prstTxWarp>
          </a:bodyPr>
          <a:lstStyle/>
          <a:p>
            <a:endParaRPr lang="en-US"/>
          </a:p>
        </p:txBody>
      </p:sp>
      <p:sp>
        <p:nvSpPr>
          <p:cNvPr id="19460" name="AutoShape 6"/>
          <p:cNvSpPr>
            <a:spLocks noChangeArrowheads="1"/>
          </p:cNvSpPr>
          <p:nvPr/>
        </p:nvSpPr>
        <p:spPr bwMode="auto">
          <a:xfrm>
            <a:off x="1219200" y="5410200"/>
            <a:ext cx="7239000" cy="1143000"/>
          </a:xfrm>
          <a:prstGeom prst="roundRect">
            <a:avLst>
              <a:gd name="adj" fmla="val 16667"/>
            </a:avLst>
          </a:prstGeom>
          <a:solidFill>
            <a:srgbClr val="CCFFCC"/>
          </a:solidFill>
          <a:ln w="9525">
            <a:noFill/>
            <a:round/>
            <a:headEnd/>
            <a:tailEnd/>
          </a:ln>
        </p:spPr>
        <p:txBody>
          <a:bodyPr wrap="none" anchor="ctr">
            <a:prstTxWarp prst="textNoShape">
              <a:avLst/>
            </a:prstTxWarp>
          </a:bodyPr>
          <a:lstStyle/>
          <a:p>
            <a:endParaRPr lang="en-US"/>
          </a:p>
        </p:txBody>
      </p:sp>
      <p:sp>
        <p:nvSpPr>
          <p:cNvPr id="19461" name="Rectangle 2"/>
          <p:cNvSpPr>
            <a:spLocks noGrp="1" noChangeArrowheads="1"/>
          </p:cNvSpPr>
          <p:nvPr>
            <p:ph type="title"/>
          </p:nvPr>
        </p:nvSpPr>
        <p:spPr/>
        <p:txBody>
          <a:bodyPr/>
          <a:lstStyle/>
          <a:p>
            <a:r>
              <a:rPr lang="de-DE"/>
              <a:t>What is Subjectivity?</a:t>
            </a:r>
          </a:p>
        </p:txBody>
      </p:sp>
      <p:sp>
        <p:nvSpPr>
          <p:cNvPr id="19462" name="Rectangle 3"/>
          <p:cNvSpPr>
            <a:spLocks noGrp="1" noChangeArrowheads="1"/>
          </p:cNvSpPr>
          <p:nvPr>
            <p:ph type="body" idx="1"/>
          </p:nvPr>
        </p:nvSpPr>
        <p:spPr>
          <a:xfrm>
            <a:off x="457200" y="1600200"/>
            <a:ext cx="8458200" cy="4495800"/>
          </a:xfrm>
        </p:spPr>
        <p:txBody>
          <a:bodyPr/>
          <a:lstStyle/>
          <a:p>
            <a:r>
              <a:rPr lang="en-US" sz="2800"/>
              <a:t>The </a:t>
            </a:r>
            <a:r>
              <a:rPr lang="en-US" sz="2800" b="1">
                <a:solidFill>
                  <a:srgbClr val="990099"/>
                </a:solidFill>
              </a:rPr>
              <a:t>linguistic</a:t>
            </a:r>
            <a:r>
              <a:rPr lang="en-US" sz="2800" b="1"/>
              <a:t> </a:t>
            </a:r>
            <a:r>
              <a:rPr lang="en-US" sz="2800"/>
              <a:t>expression of somebody’s </a:t>
            </a:r>
            <a:r>
              <a:rPr lang="en-US" sz="2800">
                <a:solidFill>
                  <a:srgbClr val="0066FF"/>
                </a:solidFill>
              </a:rPr>
              <a:t>opinions, sentiments, emotions, evaluations, beliefs, speculations </a:t>
            </a:r>
            <a:r>
              <a:rPr lang="en-US" sz="2800" b="1" i="1">
                <a:solidFill>
                  <a:srgbClr val="990099"/>
                </a:solidFill>
              </a:rPr>
              <a:t>(private states)</a:t>
            </a:r>
          </a:p>
          <a:p>
            <a:pPr lvl="2">
              <a:buFont typeface="Times New Roman" charset="0"/>
              <a:buNone/>
            </a:pPr>
            <a:endParaRPr lang="en-US" sz="2000" b="1" i="1">
              <a:solidFill>
                <a:srgbClr val="990099"/>
              </a:solidFill>
            </a:endParaRPr>
          </a:p>
        </p:txBody>
      </p:sp>
      <p:sp>
        <p:nvSpPr>
          <p:cNvPr id="19463" name="Rectangle 4"/>
          <p:cNvSpPr>
            <a:spLocks noChangeArrowheads="1"/>
          </p:cNvSpPr>
          <p:nvPr/>
        </p:nvSpPr>
        <p:spPr bwMode="auto">
          <a:xfrm>
            <a:off x="762000" y="3505200"/>
            <a:ext cx="7848600" cy="1250950"/>
          </a:xfrm>
          <a:prstGeom prst="rect">
            <a:avLst/>
          </a:prstGeom>
          <a:noFill/>
          <a:ln w="9525">
            <a:noFill/>
            <a:miter lim="800000"/>
            <a:headEnd/>
            <a:tailEnd/>
          </a:ln>
        </p:spPr>
        <p:txBody>
          <a:bodyPr>
            <a:prstTxWarp prst="textNoShape">
              <a:avLst/>
            </a:prstTxWarp>
            <a:spAutoFit/>
          </a:bodyPr>
          <a:lstStyle/>
          <a:p>
            <a:pPr eaLnBrk="1" hangingPunct="1"/>
            <a:r>
              <a:rPr lang="en-US" sz="2800" b="1" i="0">
                <a:solidFill>
                  <a:srgbClr val="990099"/>
                </a:solidFill>
                <a:latin typeface="Arial" charset="0"/>
              </a:rPr>
              <a:t>Private state:</a:t>
            </a:r>
            <a:r>
              <a:rPr lang="en-US" sz="2800" i="0">
                <a:solidFill>
                  <a:schemeClr val="tx1"/>
                </a:solidFill>
                <a:latin typeface="Arial" charset="0"/>
              </a:rPr>
              <a:t> state that is not open to objective </a:t>
            </a:r>
          </a:p>
          <a:p>
            <a:pPr eaLnBrk="1" hangingPunct="1"/>
            <a:r>
              <a:rPr lang="en-US" sz="2800" i="0">
                <a:solidFill>
                  <a:schemeClr val="tx1"/>
                </a:solidFill>
                <a:latin typeface="Arial" charset="0"/>
              </a:rPr>
              <a:t>observation or verification </a:t>
            </a:r>
            <a:r>
              <a:rPr lang="en-US" sz="2000" i="0">
                <a:solidFill>
                  <a:srgbClr val="990099"/>
                </a:solidFill>
                <a:latin typeface="Arial" charset="0"/>
              </a:rPr>
              <a:t>Quirk, Greenbaum, Leech,</a:t>
            </a:r>
            <a:r>
              <a:rPr lang="en-US" sz="1800" i="0">
                <a:solidFill>
                  <a:srgbClr val="990099"/>
                </a:solidFill>
                <a:latin typeface="Arial" charset="0"/>
              </a:rPr>
              <a:t> </a:t>
            </a:r>
            <a:r>
              <a:rPr lang="en-US" sz="2000" i="0">
                <a:solidFill>
                  <a:srgbClr val="990099"/>
                </a:solidFill>
                <a:latin typeface="Arial" charset="0"/>
              </a:rPr>
              <a:t>Svartvik (1985).   </a:t>
            </a:r>
          </a:p>
        </p:txBody>
      </p:sp>
      <p:sp>
        <p:nvSpPr>
          <p:cNvPr id="19464" name="Text Box 5"/>
          <p:cNvSpPr txBox="1">
            <a:spLocks noChangeArrowheads="1"/>
          </p:cNvSpPr>
          <p:nvPr/>
        </p:nvSpPr>
        <p:spPr bwMode="auto">
          <a:xfrm>
            <a:off x="1371600" y="5410200"/>
            <a:ext cx="6640513" cy="1492250"/>
          </a:xfrm>
          <a:prstGeom prst="rect">
            <a:avLst/>
          </a:prstGeom>
          <a:noFill/>
          <a:ln w="9525">
            <a:noFill/>
            <a:miter lim="800000"/>
            <a:headEnd/>
            <a:tailEnd/>
          </a:ln>
        </p:spPr>
        <p:txBody>
          <a:bodyPr wrap="none">
            <a:prstTxWarp prst="textNoShape">
              <a:avLst/>
            </a:prstTxWarp>
            <a:spAutoFit/>
          </a:bodyPr>
          <a:lstStyle/>
          <a:p>
            <a:r>
              <a:rPr lang="en-US" i="0"/>
              <a:t>Note that this particular use of </a:t>
            </a:r>
            <a:r>
              <a:rPr lang="en-US"/>
              <a:t>subjectivity </a:t>
            </a:r>
            <a:r>
              <a:rPr lang="en-US" i="0"/>
              <a:t>is adapted</a:t>
            </a:r>
          </a:p>
          <a:p>
            <a:r>
              <a:rPr lang="en-US" i="0"/>
              <a:t>from literary theory </a:t>
            </a:r>
            <a:r>
              <a:rPr lang="en-US" sz="2000" i="0">
                <a:solidFill>
                  <a:srgbClr val="990099"/>
                </a:solidFill>
              </a:rPr>
              <a:t>E.G. Banfield 1982, Fludernik 1993; </a:t>
            </a:r>
          </a:p>
          <a:p>
            <a:r>
              <a:rPr lang="en-US" sz="2000" i="0">
                <a:solidFill>
                  <a:srgbClr val="990099"/>
                </a:solidFill>
              </a:rPr>
              <a:t>Wiebe PhD Dissertation 1990.</a:t>
            </a:r>
          </a:p>
          <a:p>
            <a:endParaRPr lang="en-US" i="0">
              <a:solidFill>
                <a:srgbClr val="990099"/>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304800" y="1524000"/>
            <a:ext cx="1905000" cy="47244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Subjectivity</a:t>
            </a:r>
          </a:p>
          <a:p>
            <a:pPr algn="ctr"/>
            <a:r>
              <a:rPr lang="en-US" b="1" i="0">
                <a:solidFill>
                  <a:srgbClr val="CC0000"/>
                </a:solidFill>
              </a:rPr>
              <a:t>Classifier</a:t>
            </a:r>
          </a:p>
        </p:txBody>
      </p:sp>
      <p:sp>
        <p:nvSpPr>
          <p:cNvPr id="83971" name="Rectangle 3"/>
          <p:cNvSpPr>
            <a:spLocks noChangeArrowheads="1"/>
          </p:cNvSpPr>
          <p:nvPr/>
        </p:nvSpPr>
        <p:spPr bwMode="auto">
          <a:xfrm>
            <a:off x="6629400" y="3429000"/>
            <a:ext cx="1828800" cy="10668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endParaRPr lang="en-US"/>
          </a:p>
        </p:txBody>
      </p:sp>
      <p:sp>
        <p:nvSpPr>
          <p:cNvPr id="83972" name="Rectangle 7"/>
          <p:cNvSpPr>
            <a:spLocks noGrp="1" noChangeArrowheads="1"/>
          </p:cNvSpPr>
          <p:nvPr>
            <p:ph type="title"/>
          </p:nvPr>
        </p:nvSpPr>
        <p:spPr>
          <a:xfrm>
            <a:off x="381000" y="152400"/>
            <a:ext cx="7766050" cy="1098550"/>
          </a:xfrm>
        </p:spPr>
        <p:txBody>
          <a:bodyPr/>
          <a:lstStyle/>
          <a:p>
            <a:r>
              <a:rPr lang="en-US" sz="3200"/>
              <a:t>Subjectivity Tagging using </a:t>
            </a:r>
            <a:r>
              <a:rPr lang="en-US" sz="3200">
                <a:solidFill>
                  <a:schemeClr val="tx1"/>
                </a:solidFill>
              </a:rPr>
              <a:t>Subjectivity</a:t>
            </a:r>
            <a:r>
              <a:rPr lang="en-US" sz="3200"/>
              <a:t> WSD</a:t>
            </a:r>
          </a:p>
        </p:txBody>
      </p:sp>
      <p:sp>
        <p:nvSpPr>
          <p:cNvPr id="83973" name="Text Box 10"/>
          <p:cNvSpPr txBox="1">
            <a:spLocks noChangeArrowheads="1"/>
          </p:cNvSpPr>
          <p:nvPr/>
        </p:nvSpPr>
        <p:spPr bwMode="auto">
          <a:xfrm>
            <a:off x="6934200" y="3505200"/>
            <a:ext cx="1116013" cy="822325"/>
          </a:xfrm>
          <a:prstGeom prst="rect">
            <a:avLst/>
          </a:prstGeom>
          <a:noFill/>
          <a:ln w="9525">
            <a:noFill/>
            <a:miter lim="800000"/>
            <a:headEnd/>
            <a:tailEnd/>
          </a:ln>
        </p:spPr>
        <p:txBody>
          <a:bodyPr wrap="none">
            <a:prstTxWarp prst="textNoShape">
              <a:avLst/>
            </a:prstTxWarp>
            <a:spAutoFit/>
          </a:bodyPr>
          <a:lstStyle/>
          <a:p>
            <a:pPr algn="ctr"/>
            <a:r>
              <a:rPr lang="en-US" b="1" i="0">
                <a:solidFill>
                  <a:srgbClr val="CC0000"/>
                </a:solidFill>
              </a:rPr>
              <a:t>SWSD</a:t>
            </a:r>
          </a:p>
          <a:p>
            <a:pPr algn="ctr"/>
            <a:r>
              <a:rPr lang="en-US" b="1" i="0">
                <a:solidFill>
                  <a:srgbClr val="CC0000"/>
                </a:solidFill>
              </a:rPr>
              <a:t>System</a:t>
            </a:r>
          </a:p>
        </p:txBody>
      </p:sp>
      <p:sp>
        <p:nvSpPr>
          <p:cNvPr id="83974" name="Text Box 13"/>
          <p:cNvSpPr txBox="1">
            <a:spLocks noChangeArrowheads="1"/>
          </p:cNvSpPr>
          <p:nvPr/>
        </p:nvSpPr>
        <p:spPr bwMode="auto">
          <a:xfrm>
            <a:off x="457200" y="5181600"/>
            <a:ext cx="1116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grpSp>
        <p:nvGrpSpPr>
          <p:cNvPr id="2" name="Group 29"/>
          <p:cNvGrpSpPr>
            <a:grpSpLocks/>
          </p:cNvGrpSpPr>
          <p:nvPr/>
        </p:nvGrpSpPr>
        <p:grpSpPr bwMode="auto">
          <a:xfrm>
            <a:off x="6716713" y="2362200"/>
            <a:ext cx="2305050" cy="914400"/>
            <a:chOff x="4231" y="1488"/>
            <a:chExt cx="1452" cy="576"/>
          </a:xfrm>
        </p:grpSpPr>
        <p:sp>
          <p:nvSpPr>
            <p:cNvPr id="83993" name="Text Box 11"/>
            <p:cNvSpPr txBox="1">
              <a:spLocks noChangeArrowheads="1"/>
            </p:cNvSpPr>
            <p:nvPr/>
          </p:nvSpPr>
          <p:spPr bwMode="auto">
            <a:xfrm>
              <a:off x="4231" y="1488"/>
              <a:ext cx="1452" cy="288"/>
            </a:xfrm>
            <a:prstGeom prst="rect">
              <a:avLst/>
            </a:prstGeom>
            <a:noFill/>
            <a:ln w="9525">
              <a:noFill/>
              <a:miter lim="800000"/>
              <a:headEnd/>
              <a:tailEnd/>
            </a:ln>
          </p:spPr>
          <p:txBody>
            <a:bodyPr wrap="none">
              <a:prstTxWarp prst="textNoShape">
                <a:avLst/>
              </a:prstTxWarp>
              <a:spAutoFit/>
            </a:bodyPr>
            <a:lstStyle/>
            <a:p>
              <a:r>
                <a:rPr lang="en-US" b="1" i="0">
                  <a:solidFill>
                    <a:schemeClr val="accent2"/>
                  </a:solidFill>
                </a:rPr>
                <a:t>Sense O {1, 2, 5}</a:t>
              </a:r>
            </a:p>
          </p:txBody>
        </p:sp>
        <p:sp>
          <p:nvSpPr>
            <p:cNvPr id="83994" name="Line 14"/>
            <p:cNvSpPr>
              <a:spLocks noChangeShapeType="1"/>
            </p:cNvSpPr>
            <p:nvPr/>
          </p:nvSpPr>
          <p:spPr bwMode="auto">
            <a:xfrm flipV="1">
              <a:off x="4752" y="1728"/>
              <a:ext cx="0" cy="336"/>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grpSp>
      <p:grpSp>
        <p:nvGrpSpPr>
          <p:cNvPr id="3" name="Group 30"/>
          <p:cNvGrpSpPr>
            <a:grpSpLocks/>
          </p:cNvGrpSpPr>
          <p:nvPr/>
        </p:nvGrpSpPr>
        <p:grpSpPr bwMode="auto">
          <a:xfrm>
            <a:off x="6935788" y="4572000"/>
            <a:ext cx="1857375" cy="1447800"/>
            <a:chOff x="4369" y="2880"/>
            <a:chExt cx="1170" cy="912"/>
          </a:xfrm>
        </p:grpSpPr>
        <p:sp>
          <p:nvSpPr>
            <p:cNvPr id="83991" name="Text Box 12"/>
            <p:cNvSpPr txBox="1">
              <a:spLocks noChangeArrowheads="1"/>
            </p:cNvSpPr>
            <p:nvPr/>
          </p:nvSpPr>
          <p:spPr bwMode="auto">
            <a:xfrm>
              <a:off x="4369" y="3504"/>
              <a:ext cx="1170" cy="288"/>
            </a:xfrm>
            <a:prstGeom prst="rect">
              <a:avLst/>
            </a:prstGeom>
            <a:noFill/>
            <a:ln w="9525">
              <a:noFill/>
              <a:miter lim="800000"/>
              <a:headEnd/>
              <a:tailEnd/>
            </a:ln>
          </p:spPr>
          <p:txBody>
            <a:bodyPr wrap="none">
              <a:prstTxWarp prst="textNoShape">
                <a:avLst/>
              </a:prstTxWarp>
              <a:spAutoFit/>
            </a:bodyPr>
            <a:lstStyle/>
            <a:p>
              <a:r>
                <a:rPr lang="en-US" b="1" i="0">
                  <a:solidFill>
                    <a:srgbClr val="990099"/>
                  </a:solidFill>
                </a:rPr>
                <a:t>Sense S {3,4}</a:t>
              </a:r>
            </a:p>
          </p:txBody>
        </p:sp>
        <p:sp>
          <p:nvSpPr>
            <p:cNvPr id="83992" name="Line 15"/>
            <p:cNvSpPr>
              <a:spLocks noChangeShapeType="1"/>
            </p:cNvSpPr>
            <p:nvPr/>
          </p:nvSpPr>
          <p:spPr bwMode="auto">
            <a:xfrm>
              <a:off x="4752" y="2880"/>
              <a:ext cx="0" cy="624"/>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grpSp>
      <p:sp>
        <p:nvSpPr>
          <p:cNvPr id="83977" name="Text Box 16"/>
          <p:cNvSpPr txBox="1">
            <a:spLocks noChangeArrowheads="1"/>
          </p:cNvSpPr>
          <p:nvPr/>
        </p:nvSpPr>
        <p:spPr bwMode="auto">
          <a:xfrm>
            <a:off x="533400" y="1676400"/>
            <a:ext cx="1116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83978" name="Line 17"/>
          <p:cNvSpPr>
            <a:spLocks noChangeShapeType="1"/>
          </p:cNvSpPr>
          <p:nvPr/>
        </p:nvSpPr>
        <p:spPr bwMode="auto">
          <a:xfrm flipH="1" flipV="1">
            <a:off x="2209800" y="2362200"/>
            <a:ext cx="4572000" cy="228600"/>
          </a:xfrm>
          <a:prstGeom prst="line">
            <a:avLst/>
          </a:prstGeom>
          <a:noFill/>
          <a:ln w="44450">
            <a:solidFill>
              <a:srgbClr val="CC0000"/>
            </a:solidFill>
            <a:round/>
            <a:headEnd/>
            <a:tailEnd type="triangle" w="lg" len="med"/>
          </a:ln>
        </p:spPr>
        <p:txBody>
          <a:bodyPr>
            <a:prstTxWarp prst="textNoShape">
              <a:avLst/>
            </a:prstTxWarp>
          </a:bodyPr>
          <a:lstStyle/>
          <a:p>
            <a:endParaRPr lang="en-US"/>
          </a:p>
        </p:txBody>
      </p:sp>
      <p:sp>
        <p:nvSpPr>
          <p:cNvPr id="83979" name="Line 18"/>
          <p:cNvSpPr>
            <a:spLocks noChangeShapeType="1"/>
          </p:cNvSpPr>
          <p:nvPr/>
        </p:nvSpPr>
        <p:spPr bwMode="auto">
          <a:xfrm flipH="1" flipV="1">
            <a:off x="2209800" y="5562600"/>
            <a:ext cx="4648200" cy="228600"/>
          </a:xfrm>
          <a:prstGeom prst="line">
            <a:avLst/>
          </a:prstGeom>
          <a:noFill/>
          <a:ln w="44450">
            <a:solidFill>
              <a:srgbClr val="CC0000"/>
            </a:solidFill>
            <a:round/>
            <a:headEnd/>
            <a:tailEnd type="triangle" w="lg" len="med"/>
          </a:ln>
        </p:spPr>
        <p:txBody>
          <a:bodyPr>
            <a:prstTxWarp prst="textNoShape">
              <a:avLst/>
            </a:prstTxWarp>
          </a:bodyPr>
          <a:lstStyle/>
          <a:p>
            <a:endParaRPr lang="en-US"/>
          </a:p>
        </p:txBody>
      </p:sp>
      <p:sp>
        <p:nvSpPr>
          <p:cNvPr id="83980" name="Rectangle 21"/>
          <p:cNvSpPr>
            <a:spLocks noChangeArrowheads="1"/>
          </p:cNvSpPr>
          <p:nvPr/>
        </p:nvSpPr>
        <p:spPr bwMode="auto">
          <a:xfrm>
            <a:off x="457200" y="5181600"/>
            <a:ext cx="609600" cy="685800"/>
          </a:xfrm>
          <a:prstGeom prst="rect">
            <a:avLst/>
          </a:prstGeom>
          <a:noFill/>
          <a:ln w="31750">
            <a:solidFill>
              <a:srgbClr val="CC0000"/>
            </a:solidFill>
            <a:miter lim="800000"/>
            <a:headEnd/>
            <a:tailEnd/>
          </a:ln>
        </p:spPr>
        <p:txBody>
          <a:bodyPr wrap="none" anchor="ctr">
            <a:prstTxWarp prst="textNoShape">
              <a:avLst/>
            </a:prstTxWarp>
          </a:bodyPr>
          <a:lstStyle/>
          <a:p>
            <a:endParaRPr lang="en-US"/>
          </a:p>
        </p:txBody>
      </p:sp>
      <p:sp>
        <p:nvSpPr>
          <p:cNvPr id="83981" name="Rectangle 22"/>
          <p:cNvSpPr>
            <a:spLocks noChangeArrowheads="1"/>
          </p:cNvSpPr>
          <p:nvPr/>
        </p:nvSpPr>
        <p:spPr bwMode="auto">
          <a:xfrm>
            <a:off x="1143000" y="1676400"/>
            <a:ext cx="609600" cy="685800"/>
          </a:xfrm>
          <a:prstGeom prst="rect">
            <a:avLst/>
          </a:prstGeom>
          <a:noFill/>
          <a:ln w="31750">
            <a:solidFill>
              <a:srgbClr val="CC0000"/>
            </a:solidFill>
            <a:miter lim="800000"/>
            <a:headEnd/>
            <a:tailEnd/>
          </a:ln>
        </p:spPr>
        <p:txBody>
          <a:bodyPr wrap="none" anchor="ctr">
            <a:prstTxWarp prst="textNoShape">
              <a:avLst/>
            </a:prstTxWarp>
          </a:bodyPr>
          <a:lstStyle/>
          <a:p>
            <a:endParaRPr lang="en-US"/>
          </a:p>
        </p:txBody>
      </p:sp>
      <p:sp>
        <p:nvSpPr>
          <p:cNvPr id="83982" name="Line 23"/>
          <p:cNvSpPr>
            <a:spLocks noChangeShapeType="1"/>
          </p:cNvSpPr>
          <p:nvPr/>
        </p:nvSpPr>
        <p:spPr bwMode="auto">
          <a:xfrm>
            <a:off x="533400" y="1752600"/>
            <a:ext cx="457200" cy="609600"/>
          </a:xfrm>
          <a:prstGeom prst="line">
            <a:avLst/>
          </a:prstGeom>
          <a:noFill/>
          <a:ln w="44450">
            <a:solidFill>
              <a:schemeClr val="tx1"/>
            </a:solidFill>
            <a:round/>
            <a:headEnd/>
            <a:tailEnd/>
          </a:ln>
        </p:spPr>
        <p:txBody>
          <a:bodyPr>
            <a:prstTxWarp prst="textNoShape">
              <a:avLst/>
            </a:prstTxWarp>
          </a:bodyPr>
          <a:lstStyle/>
          <a:p>
            <a:endParaRPr lang="en-US"/>
          </a:p>
        </p:txBody>
      </p:sp>
      <p:sp>
        <p:nvSpPr>
          <p:cNvPr id="83983" name="Line 24"/>
          <p:cNvSpPr>
            <a:spLocks noChangeShapeType="1"/>
          </p:cNvSpPr>
          <p:nvPr/>
        </p:nvSpPr>
        <p:spPr bwMode="auto">
          <a:xfrm>
            <a:off x="1143000" y="5257800"/>
            <a:ext cx="457200" cy="609600"/>
          </a:xfrm>
          <a:prstGeom prst="line">
            <a:avLst/>
          </a:prstGeom>
          <a:noFill/>
          <a:ln w="44450">
            <a:solidFill>
              <a:schemeClr val="tx1"/>
            </a:solidFill>
            <a:round/>
            <a:headEnd/>
            <a:tailEnd/>
          </a:ln>
        </p:spPr>
        <p:txBody>
          <a:bodyPr>
            <a:prstTxWarp prst="textNoShape">
              <a:avLst/>
            </a:prstTxWarp>
          </a:bodyPr>
          <a:lstStyle/>
          <a:p>
            <a:endParaRPr lang="en-US"/>
          </a:p>
        </p:txBody>
      </p:sp>
      <p:grpSp>
        <p:nvGrpSpPr>
          <p:cNvPr id="4" name="Group 28"/>
          <p:cNvGrpSpPr>
            <a:grpSpLocks/>
          </p:cNvGrpSpPr>
          <p:nvPr/>
        </p:nvGrpSpPr>
        <p:grpSpPr bwMode="auto">
          <a:xfrm>
            <a:off x="2667000" y="2816225"/>
            <a:ext cx="4038600" cy="2289175"/>
            <a:chOff x="1680" y="1774"/>
            <a:chExt cx="2544" cy="1442"/>
          </a:xfrm>
        </p:grpSpPr>
        <p:grpSp>
          <p:nvGrpSpPr>
            <p:cNvPr id="5" name="Group 4"/>
            <p:cNvGrpSpPr>
              <a:grpSpLocks/>
            </p:cNvGrpSpPr>
            <p:nvPr/>
          </p:nvGrpSpPr>
          <p:grpSpPr bwMode="auto">
            <a:xfrm>
              <a:off x="1680" y="1774"/>
              <a:ext cx="2544" cy="1442"/>
              <a:chOff x="1536" y="1774"/>
              <a:chExt cx="2544" cy="1442"/>
            </a:xfrm>
          </p:grpSpPr>
          <p:sp>
            <p:nvSpPr>
              <p:cNvPr id="83989" name="Rectangle 5"/>
              <p:cNvSpPr>
                <a:spLocks noChangeArrowheads="1"/>
              </p:cNvSpPr>
              <p:nvPr/>
            </p:nvSpPr>
            <p:spPr bwMode="auto">
              <a:xfrm>
                <a:off x="1536" y="1824"/>
                <a:ext cx="2400" cy="1392"/>
              </a:xfrm>
              <a:prstGeom prst="rect">
                <a:avLst/>
              </a:prstGeom>
              <a:solidFill>
                <a:srgbClr val="FFFF99"/>
              </a:solidFill>
              <a:ln w="19050">
                <a:solidFill>
                  <a:schemeClr val="tx1"/>
                </a:solidFill>
                <a:miter lim="800000"/>
                <a:headEnd/>
                <a:tailEnd/>
              </a:ln>
            </p:spPr>
            <p:txBody>
              <a:bodyPr wrap="none" anchor="ctr">
                <a:prstTxWarp prst="textNoShape">
                  <a:avLst/>
                </a:prstTxWarp>
              </a:bodyPr>
              <a:lstStyle/>
              <a:p>
                <a:endParaRPr lang="en-US"/>
              </a:p>
            </p:txBody>
          </p:sp>
          <p:sp>
            <p:nvSpPr>
              <p:cNvPr id="83990" name="Rectangle 6"/>
              <p:cNvSpPr>
                <a:spLocks noChangeArrowheads="1"/>
              </p:cNvSpPr>
              <p:nvPr/>
            </p:nvSpPr>
            <p:spPr bwMode="auto">
              <a:xfrm>
                <a:off x="1584" y="1774"/>
                <a:ext cx="2496" cy="327"/>
              </a:xfrm>
              <a:prstGeom prst="rect">
                <a:avLst/>
              </a:prstGeom>
              <a:noFill/>
              <a:ln w="9525">
                <a:noFill/>
                <a:miter lim="800000"/>
                <a:headEnd/>
                <a:tailEnd/>
              </a:ln>
            </p:spPr>
            <p:txBody>
              <a:bodyPr>
                <a:prstTxWarp prst="textNoShape">
                  <a:avLst/>
                </a:prstTxWarp>
                <a:spAutoFit/>
              </a:bodyPr>
              <a:lstStyle/>
              <a:p>
                <a:endParaRPr lang="en-US" sz="2800" b="1" i="0">
                  <a:solidFill>
                    <a:schemeClr val="accent2"/>
                  </a:solidFill>
                </a:endParaRPr>
              </a:p>
            </p:txBody>
          </p:sp>
        </p:grpSp>
        <p:sp>
          <p:nvSpPr>
            <p:cNvPr id="83988" name="Rectangle 25"/>
            <p:cNvSpPr>
              <a:spLocks noChangeArrowheads="1"/>
            </p:cNvSpPr>
            <p:nvPr/>
          </p:nvSpPr>
          <p:spPr bwMode="auto">
            <a:xfrm>
              <a:off x="2019" y="1898"/>
              <a:ext cx="1245" cy="1210"/>
            </a:xfrm>
            <a:prstGeom prst="rect">
              <a:avLst/>
            </a:prstGeom>
            <a:noFill/>
            <a:ln w="9525">
              <a:noFill/>
              <a:miter lim="800000"/>
              <a:headEnd/>
              <a:tailEnd/>
            </a:ln>
          </p:spPr>
          <p:txBody>
            <a:bodyPr>
              <a:prstTxWarp prst="textNoShape">
                <a:avLst/>
              </a:prstTxWarp>
              <a:spAutoFit/>
            </a:bodyPr>
            <a:lstStyle/>
            <a:p>
              <a:r>
                <a:rPr lang="en-US" sz="2000" i="0"/>
                <a:t>Difference</a:t>
              </a:r>
            </a:p>
            <a:p>
              <a:r>
                <a:rPr lang="en-US" sz="2000" i="0"/>
                <a:t>   sense#1 </a:t>
              </a:r>
              <a:r>
                <a:rPr lang="en-US" sz="2000" i="0">
                  <a:solidFill>
                    <a:schemeClr val="accent2"/>
                  </a:solidFill>
                </a:rPr>
                <a:t>O</a:t>
              </a:r>
            </a:p>
            <a:p>
              <a:r>
                <a:rPr lang="en-US" sz="2000" i="0"/>
                <a:t>   sense#2 </a:t>
              </a:r>
              <a:r>
                <a:rPr lang="en-US" sz="2000" i="0">
                  <a:solidFill>
                    <a:schemeClr val="accent2"/>
                  </a:solidFill>
                </a:rPr>
                <a:t>O</a:t>
              </a:r>
            </a:p>
            <a:p>
              <a:r>
                <a:rPr lang="en-US" sz="2000" i="0"/>
                <a:t>   sense#3 </a:t>
              </a:r>
              <a:r>
                <a:rPr lang="en-US" sz="2000" i="0">
                  <a:solidFill>
                    <a:srgbClr val="990099"/>
                  </a:solidFill>
                </a:rPr>
                <a:t>S</a:t>
              </a:r>
            </a:p>
            <a:p>
              <a:r>
                <a:rPr lang="en-US" sz="2000" i="0"/>
                <a:t>   sense#4 </a:t>
              </a:r>
              <a:r>
                <a:rPr lang="en-US" sz="2000" i="0">
                  <a:solidFill>
                    <a:srgbClr val="990099"/>
                  </a:solidFill>
                </a:rPr>
                <a:t>S</a:t>
              </a:r>
            </a:p>
            <a:p>
              <a:r>
                <a:rPr lang="en-US" sz="2000" i="0"/>
                <a:t>   sense#5 </a:t>
              </a:r>
              <a:r>
                <a:rPr lang="en-US" sz="2000" i="0">
                  <a:solidFill>
                    <a:schemeClr val="accent2"/>
                  </a:solidFill>
                </a:rPr>
                <a:t>O</a:t>
              </a:r>
            </a:p>
          </p:txBody>
        </p:sp>
      </p:grpSp>
      <p:sp>
        <p:nvSpPr>
          <p:cNvPr id="83985" name="Rectangle 26"/>
          <p:cNvSpPr>
            <a:spLocks noChangeArrowheads="1"/>
          </p:cNvSpPr>
          <p:nvPr/>
        </p:nvSpPr>
        <p:spPr bwMode="auto">
          <a:xfrm>
            <a:off x="2895600" y="1524000"/>
            <a:ext cx="4824413" cy="822325"/>
          </a:xfrm>
          <a:prstGeom prst="rect">
            <a:avLst/>
          </a:prstGeom>
          <a:noFill/>
          <a:ln w="9525">
            <a:noFill/>
            <a:miter lim="800000"/>
            <a:headEnd/>
            <a:tailEnd/>
          </a:ln>
        </p:spPr>
        <p:txBody>
          <a:bodyPr wrap="none">
            <a:prstTxWarp prst="textNoShape">
              <a:avLst/>
            </a:prstTxWarp>
            <a:spAutoFit/>
          </a:bodyPr>
          <a:lstStyle/>
          <a:p>
            <a:r>
              <a:rPr lang="en-US" i="0"/>
              <a:t>“There are many </a:t>
            </a:r>
            <a:r>
              <a:rPr lang="en-US" i="0">
                <a:solidFill>
                  <a:schemeClr val="accent2"/>
                </a:solidFill>
              </a:rPr>
              <a:t>differences</a:t>
            </a:r>
            <a:r>
              <a:rPr lang="en-US" i="0"/>
              <a:t> between </a:t>
            </a:r>
          </a:p>
          <a:p>
            <a:r>
              <a:rPr lang="en-US" i="0"/>
              <a:t>  African and Asian elephants.”</a:t>
            </a:r>
          </a:p>
        </p:txBody>
      </p:sp>
      <p:sp>
        <p:nvSpPr>
          <p:cNvPr id="83986" name="Rectangle 27"/>
          <p:cNvSpPr>
            <a:spLocks noChangeArrowheads="1"/>
          </p:cNvSpPr>
          <p:nvPr/>
        </p:nvSpPr>
        <p:spPr bwMode="auto">
          <a:xfrm>
            <a:off x="2362200" y="5867400"/>
            <a:ext cx="5435600" cy="822325"/>
          </a:xfrm>
          <a:prstGeom prst="rect">
            <a:avLst/>
          </a:prstGeom>
          <a:noFill/>
          <a:ln w="9525">
            <a:noFill/>
            <a:miter lim="800000"/>
            <a:headEnd/>
            <a:tailEnd/>
          </a:ln>
        </p:spPr>
        <p:txBody>
          <a:bodyPr wrap="none">
            <a:prstTxWarp prst="textNoShape">
              <a:avLst/>
            </a:prstTxWarp>
            <a:spAutoFit/>
          </a:bodyPr>
          <a:lstStyle/>
          <a:p>
            <a:r>
              <a:rPr lang="en-US" i="0"/>
              <a:t>“Their </a:t>
            </a:r>
            <a:r>
              <a:rPr lang="en-US" i="0">
                <a:solidFill>
                  <a:srgbClr val="990099"/>
                </a:solidFill>
              </a:rPr>
              <a:t>differences </a:t>
            </a:r>
            <a:r>
              <a:rPr lang="en-US" i="0">
                <a:solidFill>
                  <a:schemeClr val="tx1"/>
                </a:solidFill>
              </a:rPr>
              <a:t>only grew as they spent </a:t>
            </a:r>
          </a:p>
          <a:p>
            <a:r>
              <a:rPr lang="en-US" i="0">
                <a:solidFill>
                  <a:schemeClr val="tx1"/>
                </a:solidFill>
              </a:rPr>
              <a:t>  more time together …”</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normAutofit fontScale="90000"/>
          </a:bodyPr>
          <a:lstStyle/>
          <a:p>
            <a:r>
              <a:rPr lang="en-US" dirty="0"/>
              <a:t>SWSD </a:t>
            </a:r>
            <a:r>
              <a:rPr lang="en-US" sz="2000" dirty="0" err="1">
                <a:solidFill>
                  <a:srgbClr val="990099"/>
                </a:solidFill>
              </a:rPr>
              <a:t>Akkaya</a:t>
            </a:r>
            <a:r>
              <a:rPr lang="en-US" sz="2000" dirty="0">
                <a:solidFill>
                  <a:srgbClr val="990099"/>
                </a:solidFill>
              </a:rPr>
              <a:t>, Wiebe, </a:t>
            </a:r>
            <a:r>
              <a:rPr lang="en-US" sz="2000" dirty="0" err="1">
                <a:solidFill>
                  <a:srgbClr val="990099"/>
                </a:solidFill>
              </a:rPr>
              <a:t>Mihalcea</a:t>
            </a:r>
            <a:r>
              <a:rPr lang="en-US" sz="2000" dirty="0" smtClean="0">
                <a:solidFill>
                  <a:srgbClr val="990099"/>
                </a:solidFill>
              </a:rPr>
              <a:t> 2009</a:t>
            </a:r>
            <a:br>
              <a:rPr lang="en-US" sz="2000" dirty="0" smtClean="0">
                <a:solidFill>
                  <a:srgbClr val="990099"/>
                </a:solidFill>
              </a:rPr>
            </a:br>
            <a:r>
              <a:rPr lang="en-US" sz="2000" dirty="0" smtClean="0">
                <a:solidFill>
                  <a:srgbClr val="990099"/>
                </a:solidFill>
              </a:rPr>
              <a:t>                  </a:t>
            </a:r>
            <a:r>
              <a:rPr lang="en-US" sz="2000" dirty="0" err="1" smtClean="0">
                <a:solidFill>
                  <a:srgbClr val="990099"/>
                </a:solidFill>
              </a:rPr>
              <a:t>Akkaya</a:t>
            </a:r>
            <a:r>
              <a:rPr lang="en-US" sz="2000" dirty="0" smtClean="0">
                <a:solidFill>
                  <a:srgbClr val="990099"/>
                </a:solidFill>
              </a:rPr>
              <a:t>, Conrad, Wiebe, </a:t>
            </a:r>
            <a:r>
              <a:rPr lang="en-US" sz="2000" dirty="0" err="1" smtClean="0">
                <a:solidFill>
                  <a:srgbClr val="990099"/>
                </a:solidFill>
              </a:rPr>
              <a:t>Mihalcea</a:t>
            </a:r>
            <a:r>
              <a:rPr lang="en-US" sz="2000" dirty="0" smtClean="0">
                <a:solidFill>
                  <a:srgbClr val="990099"/>
                </a:solidFill>
              </a:rPr>
              <a:t> 2010</a:t>
            </a:r>
            <a:br>
              <a:rPr lang="en-US" sz="2000" dirty="0" smtClean="0">
                <a:solidFill>
                  <a:srgbClr val="990099"/>
                </a:solidFill>
              </a:rPr>
            </a:br>
            <a:r>
              <a:rPr lang="en-US" sz="2000" dirty="0" smtClean="0">
                <a:solidFill>
                  <a:srgbClr val="990099"/>
                </a:solidFill>
              </a:rPr>
              <a:t>                  </a:t>
            </a:r>
            <a:r>
              <a:rPr lang="en-US" sz="2000" dirty="0" err="1" smtClean="0">
                <a:solidFill>
                  <a:srgbClr val="990099"/>
                </a:solidFill>
              </a:rPr>
              <a:t>Akkaya</a:t>
            </a:r>
            <a:r>
              <a:rPr lang="en-US" sz="2000" dirty="0" smtClean="0">
                <a:solidFill>
                  <a:srgbClr val="990099"/>
                </a:solidFill>
              </a:rPr>
              <a:t>, Wiebe, Conrad </a:t>
            </a:r>
            <a:r>
              <a:rPr lang="en-US" sz="2000" dirty="0" err="1" smtClean="0">
                <a:solidFill>
                  <a:srgbClr val="990099"/>
                </a:solidFill>
              </a:rPr>
              <a:t>Mihalcea</a:t>
            </a:r>
            <a:r>
              <a:rPr lang="en-US" sz="2000" dirty="0" smtClean="0">
                <a:solidFill>
                  <a:srgbClr val="990099"/>
                </a:solidFill>
              </a:rPr>
              <a:t> 2011</a:t>
            </a:r>
            <a:endParaRPr lang="en-US" sz="2000" dirty="0">
              <a:solidFill>
                <a:srgbClr val="990099"/>
              </a:solidFill>
            </a:endParaRPr>
          </a:p>
        </p:txBody>
      </p:sp>
      <p:sp>
        <p:nvSpPr>
          <p:cNvPr id="86019" name="Rectangle 3"/>
          <p:cNvSpPr>
            <a:spLocks noGrp="1" noChangeArrowheads="1"/>
          </p:cNvSpPr>
          <p:nvPr>
            <p:ph type="body" idx="1"/>
          </p:nvPr>
        </p:nvSpPr>
        <p:spPr/>
        <p:txBody>
          <a:bodyPr>
            <a:normAutofit lnSpcReduction="10000"/>
          </a:bodyPr>
          <a:lstStyle/>
          <a:p>
            <a:r>
              <a:rPr lang="en-US" dirty="0" smtClean="0"/>
              <a:t>Compared system performance when</a:t>
            </a:r>
          </a:p>
          <a:p>
            <a:pPr lvl="1"/>
            <a:r>
              <a:rPr lang="en-US" dirty="0" smtClean="0">
                <a:solidFill>
                  <a:srgbClr val="0000FF"/>
                </a:solidFill>
              </a:rPr>
              <a:t>WSD:  </a:t>
            </a:r>
            <a:r>
              <a:rPr lang="en-US" dirty="0" smtClean="0"/>
              <a:t>Using the full sense inventory</a:t>
            </a:r>
          </a:p>
          <a:p>
            <a:pPr lvl="1"/>
            <a:r>
              <a:rPr lang="en-US" dirty="0" smtClean="0">
                <a:solidFill>
                  <a:srgbClr val="0000FF"/>
                </a:solidFill>
              </a:rPr>
              <a:t>SWSD: </a:t>
            </a:r>
            <a:r>
              <a:rPr lang="en-US" dirty="0" smtClean="0"/>
              <a:t>Using only two senses, </a:t>
            </a:r>
            <a:r>
              <a:rPr lang="en-US" dirty="0" err="1" smtClean="0"/>
              <a:t>subj</a:t>
            </a:r>
            <a:r>
              <a:rPr lang="en-US" dirty="0" smtClean="0"/>
              <a:t>-sense and </a:t>
            </a:r>
            <a:r>
              <a:rPr lang="en-US" dirty="0" err="1" smtClean="0"/>
              <a:t>obj</a:t>
            </a:r>
            <a:r>
              <a:rPr lang="en-US" dirty="0" smtClean="0"/>
              <a:t>-sense</a:t>
            </a:r>
          </a:p>
          <a:p>
            <a:r>
              <a:rPr lang="en-US" dirty="0" smtClean="0"/>
              <a:t>SWSD </a:t>
            </a:r>
            <a:r>
              <a:rPr lang="en-US" dirty="0"/>
              <a:t>Performance is well above baseline and the performance of full WSD</a:t>
            </a:r>
          </a:p>
          <a:p>
            <a:pPr lvl="1"/>
            <a:r>
              <a:rPr lang="en-US" dirty="0">
                <a:solidFill>
                  <a:srgbClr val="990099"/>
                </a:solidFill>
              </a:rPr>
              <a:t>SWSD is a feasible variant of </a:t>
            </a:r>
            <a:r>
              <a:rPr lang="en-US" dirty="0" smtClean="0">
                <a:solidFill>
                  <a:srgbClr val="990099"/>
                </a:solidFill>
              </a:rPr>
              <a:t>WSD</a:t>
            </a:r>
          </a:p>
          <a:p>
            <a:pPr lvl="1"/>
            <a:r>
              <a:rPr lang="en-US" dirty="0">
                <a:solidFill>
                  <a:srgbClr val="0000FF"/>
                </a:solidFill>
              </a:rPr>
              <a:t>Subjectivity provides a natural course-grained sense </a:t>
            </a:r>
            <a:r>
              <a:rPr lang="en-US" dirty="0" smtClean="0">
                <a:solidFill>
                  <a:srgbClr val="0000FF"/>
                </a:solidFill>
              </a:rPr>
              <a:t>grouping</a:t>
            </a:r>
          </a:p>
          <a:p>
            <a:r>
              <a:rPr lang="en-US" dirty="0" smtClean="0"/>
              <a:t>Two types of dat</a:t>
            </a:r>
            <a:r>
              <a:rPr lang="en-US" dirty="0" smtClean="0">
                <a:solidFill>
                  <a:srgbClr val="000000"/>
                </a:solidFill>
              </a:rPr>
              <a:t>a:</a:t>
            </a:r>
          </a:p>
          <a:p>
            <a:pPr lvl="1"/>
            <a:r>
              <a:rPr lang="en-US" dirty="0" smtClean="0">
                <a:solidFill>
                  <a:srgbClr val="C16698"/>
                </a:solidFill>
              </a:rPr>
              <a:t>SENSEVAL data with senses mapped to S/O senses</a:t>
            </a:r>
          </a:p>
          <a:p>
            <a:pPr lvl="1"/>
            <a:r>
              <a:rPr lang="en-US" dirty="0" smtClean="0">
                <a:solidFill>
                  <a:srgbClr val="0000FF"/>
                </a:solidFill>
              </a:rPr>
              <a:t>Data acquired using Amazon Mechanical Turk</a:t>
            </a:r>
          </a:p>
          <a:p>
            <a:pPr lvl="2"/>
            <a:r>
              <a:rPr lang="en-US" dirty="0" smtClean="0">
                <a:solidFill>
                  <a:srgbClr val="000000"/>
                </a:solidFill>
              </a:rPr>
              <a:t>Workers shown a target word in a sentence and two sets of senses (the S and O sets). Task:  which set matches the EG?</a:t>
            </a:r>
          </a:p>
          <a:p>
            <a:endParaRPr lang="en-US" dirty="0" smtClean="0">
              <a:solidFill>
                <a:srgbClr val="0000FF"/>
              </a:solidFill>
            </a:endParaRPr>
          </a:p>
          <a:p>
            <a:endParaRPr lang="en-US" dirty="0" smtClean="0">
              <a:solidFill>
                <a:srgbClr val="0000FF"/>
              </a:solidFill>
            </a:endParaRPr>
          </a:p>
          <a:p>
            <a:endParaRPr lang="en-US" dirty="0">
              <a:solidFill>
                <a:schemeClr val="accent2"/>
              </a:solidFill>
            </a:endParaRPr>
          </a:p>
          <a:p>
            <a:pPr lvl="1"/>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SWSD in Subjectivity Tagging</a:t>
            </a:r>
          </a:p>
        </p:txBody>
      </p:sp>
      <p:sp>
        <p:nvSpPr>
          <p:cNvPr id="88067" name="Rectangle 3"/>
          <p:cNvSpPr>
            <a:spLocks noGrp="1" noChangeArrowheads="1"/>
          </p:cNvSpPr>
          <p:nvPr>
            <p:ph type="body" idx="1"/>
          </p:nvPr>
        </p:nvSpPr>
        <p:spPr/>
        <p:txBody>
          <a:bodyPr/>
          <a:lstStyle/>
          <a:p>
            <a:endParaRPr lang="en-US" dirty="0"/>
          </a:p>
          <a:p>
            <a:r>
              <a:rPr lang="en-US" dirty="0">
                <a:solidFill>
                  <a:srgbClr val="0000FF"/>
                </a:solidFill>
              </a:rPr>
              <a:t>SWSD exploited to improve performance of subjectivity analysis systems</a:t>
            </a:r>
          </a:p>
          <a:p>
            <a:r>
              <a:rPr lang="en-US" dirty="0"/>
              <a:t>Both S/O and Pos/</a:t>
            </a:r>
            <a:r>
              <a:rPr lang="en-US" dirty="0" err="1"/>
              <a:t>Neg</a:t>
            </a:r>
            <a:r>
              <a:rPr lang="en-US" dirty="0"/>
              <a:t>/Neutral classifiers</a:t>
            </a:r>
          </a:p>
          <a:p>
            <a:endParaRPr lang="en-US" dirty="0">
              <a:solidFill>
                <a:schemeClr val="accent2"/>
              </a:solidFill>
            </a:endParaRPr>
          </a:p>
          <a:p>
            <a:endParaRPr lang="en-US" i="1" dirty="0">
              <a:solidFill>
                <a:srgbClr val="990099"/>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9090" name="Rectangle 3"/>
          <p:cNvSpPr>
            <a:spLocks noChangeArrowheads="1"/>
          </p:cNvSpPr>
          <p:nvPr/>
        </p:nvSpPr>
        <p:spPr bwMode="auto">
          <a:xfrm>
            <a:off x="6629400" y="3429000"/>
            <a:ext cx="1828800" cy="10668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endParaRPr lang="en-US"/>
          </a:p>
        </p:txBody>
      </p:sp>
      <p:sp>
        <p:nvSpPr>
          <p:cNvPr id="89091" name="Rectangle 4"/>
          <p:cNvSpPr>
            <a:spLocks noGrp="1" noChangeArrowheads="1"/>
          </p:cNvSpPr>
          <p:nvPr>
            <p:ph type="title"/>
          </p:nvPr>
        </p:nvSpPr>
        <p:spPr>
          <a:xfrm>
            <a:off x="381000" y="152400"/>
            <a:ext cx="7766050" cy="1098550"/>
          </a:xfrm>
        </p:spPr>
        <p:txBody>
          <a:bodyPr/>
          <a:lstStyle/>
          <a:p>
            <a:r>
              <a:rPr lang="en-US"/>
              <a:t>Sentiment Analysis using </a:t>
            </a:r>
            <a:r>
              <a:rPr lang="en-US">
                <a:solidFill>
                  <a:schemeClr val="accent2"/>
                </a:solidFill>
              </a:rPr>
              <a:t>SWSD</a:t>
            </a:r>
          </a:p>
        </p:txBody>
      </p:sp>
      <p:sp>
        <p:nvSpPr>
          <p:cNvPr id="89092" name="Text Box 5"/>
          <p:cNvSpPr txBox="1">
            <a:spLocks noChangeArrowheads="1"/>
          </p:cNvSpPr>
          <p:nvPr/>
        </p:nvSpPr>
        <p:spPr bwMode="auto">
          <a:xfrm>
            <a:off x="6934200" y="3505200"/>
            <a:ext cx="1116013" cy="822325"/>
          </a:xfrm>
          <a:prstGeom prst="rect">
            <a:avLst/>
          </a:prstGeom>
          <a:noFill/>
          <a:ln w="9525">
            <a:noFill/>
            <a:miter lim="800000"/>
            <a:headEnd/>
            <a:tailEnd/>
          </a:ln>
        </p:spPr>
        <p:txBody>
          <a:bodyPr wrap="none">
            <a:prstTxWarp prst="textNoShape">
              <a:avLst/>
            </a:prstTxWarp>
            <a:spAutoFit/>
          </a:bodyPr>
          <a:lstStyle/>
          <a:p>
            <a:pPr algn="ctr"/>
            <a:r>
              <a:rPr lang="en-US" b="1" i="0">
                <a:solidFill>
                  <a:srgbClr val="CC0000"/>
                </a:solidFill>
              </a:rPr>
              <a:t>SWSD</a:t>
            </a:r>
          </a:p>
          <a:p>
            <a:pPr algn="ctr"/>
            <a:r>
              <a:rPr lang="en-US" b="1" i="0">
                <a:solidFill>
                  <a:srgbClr val="CC0000"/>
                </a:solidFill>
              </a:rPr>
              <a:t>System</a:t>
            </a:r>
          </a:p>
        </p:txBody>
      </p:sp>
      <p:grpSp>
        <p:nvGrpSpPr>
          <p:cNvPr id="2" name="Group 7"/>
          <p:cNvGrpSpPr>
            <a:grpSpLocks/>
          </p:cNvGrpSpPr>
          <p:nvPr/>
        </p:nvGrpSpPr>
        <p:grpSpPr bwMode="auto">
          <a:xfrm>
            <a:off x="6716715" y="2362200"/>
            <a:ext cx="2039938" cy="914400"/>
            <a:chOff x="4231" y="1488"/>
            <a:chExt cx="1285" cy="576"/>
          </a:xfrm>
        </p:grpSpPr>
        <p:sp>
          <p:nvSpPr>
            <p:cNvPr id="89111" name="Text Box 8"/>
            <p:cNvSpPr txBox="1">
              <a:spLocks noChangeArrowheads="1"/>
            </p:cNvSpPr>
            <p:nvPr/>
          </p:nvSpPr>
          <p:spPr bwMode="auto">
            <a:xfrm>
              <a:off x="4231" y="1488"/>
              <a:ext cx="1285" cy="233"/>
            </a:xfrm>
            <a:prstGeom prst="rect">
              <a:avLst/>
            </a:prstGeom>
            <a:noFill/>
            <a:ln w="9525">
              <a:noFill/>
              <a:miter lim="800000"/>
              <a:headEnd/>
              <a:tailEnd/>
            </a:ln>
          </p:spPr>
          <p:txBody>
            <a:bodyPr wrap="none">
              <a:prstTxWarp prst="textNoShape">
                <a:avLst/>
              </a:prstTxWarp>
              <a:spAutoFit/>
            </a:bodyPr>
            <a:lstStyle/>
            <a:p>
              <a:r>
                <a:rPr lang="en-US" b="1" i="0" dirty="0">
                  <a:solidFill>
                    <a:srgbClr val="0000FF"/>
                  </a:solidFill>
                </a:rPr>
                <a:t>Sense O {1, 2, 5</a:t>
              </a:r>
              <a:r>
                <a:rPr lang="en-US" b="1" i="0" dirty="0">
                  <a:solidFill>
                    <a:schemeClr val="accent2"/>
                  </a:solidFill>
                </a:rPr>
                <a:t>}</a:t>
              </a:r>
            </a:p>
          </p:txBody>
        </p:sp>
        <p:sp>
          <p:nvSpPr>
            <p:cNvPr id="89112" name="Line 9"/>
            <p:cNvSpPr>
              <a:spLocks noChangeShapeType="1"/>
            </p:cNvSpPr>
            <p:nvPr/>
          </p:nvSpPr>
          <p:spPr bwMode="auto">
            <a:xfrm flipV="1">
              <a:off x="4752" y="1728"/>
              <a:ext cx="0" cy="336"/>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grpSp>
      <p:grpSp>
        <p:nvGrpSpPr>
          <p:cNvPr id="3" name="Group 10"/>
          <p:cNvGrpSpPr>
            <a:grpSpLocks/>
          </p:cNvGrpSpPr>
          <p:nvPr/>
        </p:nvGrpSpPr>
        <p:grpSpPr bwMode="auto">
          <a:xfrm>
            <a:off x="6935788" y="4572000"/>
            <a:ext cx="1857375" cy="1447800"/>
            <a:chOff x="4369" y="2880"/>
            <a:chExt cx="1170" cy="912"/>
          </a:xfrm>
        </p:grpSpPr>
        <p:sp>
          <p:nvSpPr>
            <p:cNvPr id="89109" name="Text Box 11"/>
            <p:cNvSpPr txBox="1">
              <a:spLocks noChangeArrowheads="1"/>
            </p:cNvSpPr>
            <p:nvPr/>
          </p:nvSpPr>
          <p:spPr bwMode="auto">
            <a:xfrm>
              <a:off x="4369" y="3504"/>
              <a:ext cx="1170" cy="288"/>
            </a:xfrm>
            <a:prstGeom prst="rect">
              <a:avLst/>
            </a:prstGeom>
            <a:noFill/>
            <a:ln w="9525">
              <a:noFill/>
              <a:miter lim="800000"/>
              <a:headEnd/>
              <a:tailEnd/>
            </a:ln>
          </p:spPr>
          <p:txBody>
            <a:bodyPr wrap="none">
              <a:prstTxWarp prst="textNoShape">
                <a:avLst/>
              </a:prstTxWarp>
              <a:spAutoFit/>
            </a:bodyPr>
            <a:lstStyle/>
            <a:p>
              <a:r>
                <a:rPr lang="en-US" b="1" i="0">
                  <a:solidFill>
                    <a:srgbClr val="990099"/>
                  </a:solidFill>
                </a:rPr>
                <a:t>Sense S {3,4}</a:t>
              </a:r>
            </a:p>
          </p:txBody>
        </p:sp>
        <p:sp>
          <p:nvSpPr>
            <p:cNvPr id="89110" name="Line 12"/>
            <p:cNvSpPr>
              <a:spLocks noChangeShapeType="1"/>
            </p:cNvSpPr>
            <p:nvPr/>
          </p:nvSpPr>
          <p:spPr bwMode="auto">
            <a:xfrm>
              <a:off x="4752" y="2880"/>
              <a:ext cx="0" cy="624"/>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grpSp>
      <p:sp>
        <p:nvSpPr>
          <p:cNvPr id="89095" name="Line 14"/>
          <p:cNvSpPr>
            <a:spLocks noChangeShapeType="1"/>
          </p:cNvSpPr>
          <p:nvPr/>
        </p:nvSpPr>
        <p:spPr bwMode="auto">
          <a:xfrm flipH="1" flipV="1">
            <a:off x="2209800" y="2362200"/>
            <a:ext cx="4572000" cy="228600"/>
          </a:xfrm>
          <a:prstGeom prst="line">
            <a:avLst/>
          </a:prstGeom>
          <a:noFill/>
          <a:ln w="44450">
            <a:solidFill>
              <a:srgbClr val="CC0000"/>
            </a:solidFill>
            <a:round/>
            <a:headEnd/>
            <a:tailEnd type="triangle" w="lg" len="med"/>
          </a:ln>
        </p:spPr>
        <p:txBody>
          <a:bodyPr>
            <a:prstTxWarp prst="textNoShape">
              <a:avLst/>
            </a:prstTxWarp>
          </a:bodyPr>
          <a:lstStyle/>
          <a:p>
            <a:endParaRPr lang="en-US"/>
          </a:p>
        </p:txBody>
      </p:sp>
      <p:grpSp>
        <p:nvGrpSpPr>
          <p:cNvPr id="4" name="Group 20"/>
          <p:cNvGrpSpPr>
            <a:grpSpLocks/>
          </p:cNvGrpSpPr>
          <p:nvPr/>
        </p:nvGrpSpPr>
        <p:grpSpPr bwMode="auto">
          <a:xfrm>
            <a:off x="2667000" y="2816225"/>
            <a:ext cx="4038600" cy="2289175"/>
            <a:chOff x="1680" y="1774"/>
            <a:chExt cx="2544" cy="1442"/>
          </a:xfrm>
        </p:grpSpPr>
        <p:grpSp>
          <p:nvGrpSpPr>
            <p:cNvPr id="5" name="Group 21"/>
            <p:cNvGrpSpPr>
              <a:grpSpLocks/>
            </p:cNvGrpSpPr>
            <p:nvPr/>
          </p:nvGrpSpPr>
          <p:grpSpPr bwMode="auto">
            <a:xfrm>
              <a:off x="1680" y="1774"/>
              <a:ext cx="2544" cy="1442"/>
              <a:chOff x="1536" y="1774"/>
              <a:chExt cx="2544" cy="1442"/>
            </a:xfrm>
          </p:grpSpPr>
          <p:sp>
            <p:nvSpPr>
              <p:cNvPr id="89107" name="Rectangle 22"/>
              <p:cNvSpPr>
                <a:spLocks noChangeArrowheads="1"/>
              </p:cNvSpPr>
              <p:nvPr/>
            </p:nvSpPr>
            <p:spPr bwMode="auto">
              <a:xfrm>
                <a:off x="1536" y="1824"/>
                <a:ext cx="2400" cy="1392"/>
              </a:xfrm>
              <a:prstGeom prst="rect">
                <a:avLst/>
              </a:prstGeom>
              <a:solidFill>
                <a:srgbClr val="FFFF99"/>
              </a:solidFill>
              <a:ln w="19050">
                <a:solidFill>
                  <a:schemeClr val="tx1"/>
                </a:solidFill>
                <a:miter lim="800000"/>
                <a:headEnd/>
                <a:tailEnd/>
              </a:ln>
            </p:spPr>
            <p:txBody>
              <a:bodyPr wrap="none" anchor="ctr">
                <a:prstTxWarp prst="textNoShape">
                  <a:avLst/>
                </a:prstTxWarp>
              </a:bodyPr>
              <a:lstStyle/>
              <a:p>
                <a:endParaRPr lang="en-US"/>
              </a:p>
            </p:txBody>
          </p:sp>
          <p:sp>
            <p:nvSpPr>
              <p:cNvPr id="89108" name="Rectangle 23"/>
              <p:cNvSpPr>
                <a:spLocks noChangeArrowheads="1"/>
              </p:cNvSpPr>
              <p:nvPr/>
            </p:nvSpPr>
            <p:spPr bwMode="auto">
              <a:xfrm>
                <a:off x="1584" y="1774"/>
                <a:ext cx="2496" cy="327"/>
              </a:xfrm>
              <a:prstGeom prst="rect">
                <a:avLst/>
              </a:prstGeom>
              <a:noFill/>
              <a:ln w="9525">
                <a:noFill/>
                <a:miter lim="800000"/>
                <a:headEnd/>
                <a:tailEnd/>
              </a:ln>
            </p:spPr>
            <p:txBody>
              <a:bodyPr>
                <a:prstTxWarp prst="textNoShape">
                  <a:avLst/>
                </a:prstTxWarp>
                <a:spAutoFit/>
              </a:bodyPr>
              <a:lstStyle/>
              <a:p>
                <a:endParaRPr lang="en-US" sz="2800" b="1" i="0">
                  <a:solidFill>
                    <a:schemeClr val="accent2"/>
                  </a:solidFill>
                </a:endParaRPr>
              </a:p>
            </p:txBody>
          </p:sp>
        </p:grpSp>
        <p:sp>
          <p:nvSpPr>
            <p:cNvPr id="89106" name="Rectangle 24"/>
            <p:cNvSpPr>
              <a:spLocks noChangeArrowheads="1"/>
            </p:cNvSpPr>
            <p:nvPr/>
          </p:nvSpPr>
          <p:spPr bwMode="auto">
            <a:xfrm>
              <a:off x="2019" y="1898"/>
              <a:ext cx="1245" cy="1210"/>
            </a:xfrm>
            <a:prstGeom prst="rect">
              <a:avLst/>
            </a:prstGeom>
            <a:noFill/>
            <a:ln w="9525">
              <a:noFill/>
              <a:miter lim="800000"/>
              <a:headEnd/>
              <a:tailEnd/>
            </a:ln>
          </p:spPr>
          <p:txBody>
            <a:bodyPr>
              <a:prstTxWarp prst="textNoShape">
                <a:avLst/>
              </a:prstTxWarp>
              <a:spAutoFit/>
            </a:bodyPr>
            <a:lstStyle/>
            <a:p>
              <a:r>
                <a:rPr lang="en-US" sz="2000" i="0"/>
                <a:t>Difference</a:t>
              </a:r>
            </a:p>
            <a:p>
              <a:r>
                <a:rPr lang="en-US" sz="2000" i="0"/>
                <a:t>   sense#1 </a:t>
              </a:r>
              <a:r>
                <a:rPr lang="en-US" sz="2000" i="0">
                  <a:solidFill>
                    <a:schemeClr val="accent2"/>
                  </a:solidFill>
                </a:rPr>
                <a:t>O</a:t>
              </a:r>
            </a:p>
            <a:p>
              <a:r>
                <a:rPr lang="en-US" sz="2000" i="0"/>
                <a:t>   sense#2 </a:t>
              </a:r>
              <a:r>
                <a:rPr lang="en-US" sz="2000" i="0">
                  <a:solidFill>
                    <a:schemeClr val="accent2"/>
                  </a:solidFill>
                </a:rPr>
                <a:t>O</a:t>
              </a:r>
            </a:p>
            <a:p>
              <a:r>
                <a:rPr lang="en-US" sz="2000" i="0"/>
                <a:t>   sense#3 </a:t>
              </a:r>
              <a:r>
                <a:rPr lang="en-US" sz="2000" i="0">
                  <a:solidFill>
                    <a:srgbClr val="990099"/>
                  </a:solidFill>
                </a:rPr>
                <a:t>S</a:t>
              </a:r>
            </a:p>
            <a:p>
              <a:r>
                <a:rPr lang="en-US" sz="2000" i="0"/>
                <a:t>   sense#4 </a:t>
              </a:r>
              <a:r>
                <a:rPr lang="en-US" sz="2000" i="0">
                  <a:solidFill>
                    <a:srgbClr val="990099"/>
                  </a:solidFill>
                </a:rPr>
                <a:t>S</a:t>
              </a:r>
            </a:p>
            <a:p>
              <a:r>
                <a:rPr lang="en-US" sz="2000" i="0"/>
                <a:t>   sense#5 </a:t>
              </a:r>
              <a:r>
                <a:rPr lang="en-US" sz="2000" i="0">
                  <a:solidFill>
                    <a:schemeClr val="accent2"/>
                  </a:solidFill>
                </a:rPr>
                <a:t>O</a:t>
              </a:r>
            </a:p>
          </p:txBody>
        </p:sp>
      </p:grpSp>
      <p:sp>
        <p:nvSpPr>
          <p:cNvPr id="89097" name="Rectangle 25"/>
          <p:cNvSpPr>
            <a:spLocks noChangeArrowheads="1"/>
          </p:cNvSpPr>
          <p:nvPr/>
        </p:nvSpPr>
        <p:spPr bwMode="auto">
          <a:xfrm>
            <a:off x="2895600" y="1524000"/>
            <a:ext cx="4147139" cy="646331"/>
          </a:xfrm>
          <a:prstGeom prst="rect">
            <a:avLst/>
          </a:prstGeom>
          <a:noFill/>
          <a:ln w="9525">
            <a:noFill/>
            <a:miter lim="800000"/>
            <a:headEnd/>
            <a:tailEnd/>
          </a:ln>
        </p:spPr>
        <p:txBody>
          <a:bodyPr wrap="none">
            <a:prstTxWarp prst="textNoShape">
              <a:avLst/>
            </a:prstTxWarp>
            <a:spAutoFit/>
          </a:bodyPr>
          <a:lstStyle/>
          <a:p>
            <a:r>
              <a:rPr lang="en-US" i="0" dirty="0"/>
              <a:t>“There are many </a:t>
            </a:r>
            <a:r>
              <a:rPr lang="en-US" i="0" dirty="0">
                <a:solidFill>
                  <a:srgbClr val="0000FF"/>
                </a:solidFill>
              </a:rPr>
              <a:t>differences</a:t>
            </a:r>
            <a:r>
              <a:rPr lang="en-US" i="0" dirty="0"/>
              <a:t> between </a:t>
            </a:r>
          </a:p>
          <a:p>
            <a:r>
              <a:rPr lang="en-US" i="0" dirty="0"/>
              <a:t>  African and Asian elephants.”</a:t>
            </a:r>
          </a:p>
        </p:txBody>
      </p:sp>
      <p:sp>
        <p:nvSpPr>
          <p:cNvPr id="89098" name="Rectangle 26"/>
          <p:cNvSpPr>
            <a:spLocks noChangeArrowheads="1"/>
          </p:cNvSpPr>
          <p:nvPr/>
        </p:nvSpPr>
        <p:spPr bwMode="auto">
          <a:xfrm>
            <a:off x="2362200" y="5867400"/>
            <a:ext cx="5435600" cy="822325"/>
          </a:xfrm>
          <a:prstGeom prst="rect">
            <a:avLst/>
          </a:prstGeom>
          <a:noFill/>
          <a:ln w="9525">
            <a:noFill/>
            <a:miter lim="800000"/>
            <a:headEnd/>
            <a:tailEnd/>
          </a:ln>
        </p:spPr>
        <p:txBody>
          <a:bodyPr wrap="none">
            <a:prstTxWarp prst="textNoShape">
              <a:avLst/>
            </a:prstTxWarp>
            <a:spAutoFit/>
          </a:bodyPr>
          <a:lstStyle/>
          <a:p>
            <a:r>
              <a:rPr lang="en-US" i="0"/>
              <a:t>“Their </a:t>
            </a:r>
            <a:r>
              <a:rPr lang="en-US" i="0">
                <a:solidFill>
                  <a:srgbClr val="990099"/>
                </a:solidFill>
              </a:rPr>
              <a:t>differences </a:t>
            </a:r>
            <a:r>
              <a:rPr lang="en-US" i="0">
                <a:solidFill>
                  <a:schemeClr val="tx1"/>
                </a:solidFill>
              </a:rPr>
              <a:t>only grew as they spent </a:t>
            </a:r>
          </a:p>
          <a:p>
            <a:r>
              <a:rPr lang="en-US" i="0">
                <a:solidFill>
                  <a:schemeClr val="tx1"/>
                </a:solidFill>
              </a:rPr>
              <a:t>  more time together …”</a:t>
            </a:r>
          </a:p>
        </p:txBody>
      </p:sp>
      <p:sp>
        <p:nvSpPr>
          <p:cNvPr id="1039387" name="AutoShape 27"/>
          <p:cNvSpPr>
            <a:spLocks noChangeArrowheads="1"/>
          </p:cNvSpPr>
          <p:nvPr/>
        </p:nvSpPr>
        <p:spPr bwMode="auto">
          <a:xfrm>
            <a:off x="7696200" y="1524000"/>
            <a:ext cx="457200" cy="457200"/>
          </a:xfrm>
          <a:prstGeom prst="star5">
            <a:avLst/>
          </a:prstGeom>
          <a:solidFill>
            <a:srgbClr val="FF0000"/>
          </a:solidFill>
          <a:ln w="9525">
            <a:noFill/>
            <a:miter lim="800000"/>
            <a:headEnd/>
            <a:tailEnd/>
          </a:ln>
          <a:effectLst/>
        </p:spPr>
        <p:txBody>
          <a:bodyPr wrap="none" anchor="ctr">
            <a:prstTxWarp prst="textNoShape">
              <a:avLst/>
            </a:prstTxWarp>
          </a:bodyPr>
          <a:lstStyle/>
          <a:p>
            <a:pPr>
              <a:defRPr/>
            </a:pPr>
            <a:endParaRPr lang="en-US"/>
          </a:p>
        </p:txBody>
      </p:sp>
      <p:grpSp>
        <p:nvGrpSpPr>
          <p:cNvPr id="6" name="Group 32"/>
          <p:cNvGrpSpPr>
            <a:grpSpLocks/>
          </p:cNvGrpSpPr>
          <p:nvPr/>
        </p:nvGrpSpPr>
        <p:grpSpPr bwMode="auto">
          <a:xfrm>
            <a:off x="304800" y="1447800"/>
            <a:ext cx="1905000" cy="4724400"/>
            <a:chOff x="192" y="960"/>
            <a:chExt cx="1200" cy="2976"/>
          </a:xfrm>
        </p:grpSpPr>
        <p:sp>
          <p:nvSpPr>
            <p:cNvPr id="89101" name="Rectangle 2"/>
            <p:cNvSpPr>
              <a:spLocks noChangeArrowheads="1"/>
            </p:cNvSpPr>
            <p:nvPr/>
          </p:nvSpPr>
          <p:spPr bwMode="auto">
            <a:xfrm>
              <a:off x="192" y="960"/>
              <a:ext cx="1200" cy="2976"/>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Sentiment </a:t>
              </a:r>
            </a:p>
            <a:p>
              <a:pPr algn="ctr"/>
              <a:r>
                <a:rPr lang="en-US" b="1" i="0">
                  <a:solidFill>
                    <a:srgbClr val="CC0000"/>
                  </a:solidFill>
                </a:rPr>
                <a:t>Classifier</a:t>
              </a:r>
            </a:p>
          </p:txBody>
        </p:sp>
        <p:sp>
          <p:nvSpPr>
            <p:cNvPr id="89102" name="Rectangle 17"/>
            <p:cNvSpPr>
              <a:spLocks noChangeArrowheads="1"/>
            </p:cNvSpPr>
            <p:nvPr/>
          </p:nvSpPr>
          <p:spPr bwMode="auto">
            <a:xfrm>
              <a:off x="336" y="1319"/>
              <a:ext cx="864" cy="192"/>
            </a:xfrm>
            <a:prstGeom prst="rect">
              <a:avLst/>
            </a:prstGeom>
            <a:noFill/>
            <a:ln w="31750">
              <a:solidFill>
                <a:srgbClr val="CC0000"/>
              </a:solidFill>
              <a:miter lim="800000"/>
              <a:headEnd/>
              <a:tailEnd/>
            </a:ln>
          </p:spPr>
          <p:txBody>
            <a:bodyPr wrap="none" anchor="ctr">
              <a:prstTxWarp prst="textNoShape">
                <a:avLst/>
              </a:prstTxWarp>
            </a:bodyPr>
            <a:lstStyle/>
            <a:p>
              <a:endParaRPr lang="en-US"/>
            </a:p>
          </p:txBody>
        </p:sp>
        <p:sp>
          <p:nvSpPr>
            <p:cNvPr id="89103" name="Text Box 28"/>
            <p:cNvSpPr txBox="1">
              <a:spLocks noChangeArrowheads="1"/>
            </p:cNvSpPr>
            <p:nvPr/>
          </p:nvSpPr>
          <p:spPr bwMode="auto">
            <a:xfrm>
              <a:off x="336" y="1104"/>
              <a:ext cx="916" cy="518"/>
            </a:xfrm>
            <a:prstGeom prst="rect">
              <a:avLst/>
            </a:prstGeom>
            <a:noFill/>
            <a:ln w="9525">
              <a:noFill/>
              <a:miter lim="800000"/>
              <a:headEnd/>
              <a:tailEnd/>
            </a:ln>
          </p:spPr>
          <p:txBody>
            <a:bodyPr wrap="none">
              <a:prstTxWarp prst="textNoShape">
                <a:avLst/>
              </a:prstTxWarp>
              <a:spAutoFit/>
            </a:bodyPr>
            <a:lstStyle/>
            <a:p>
              <a:r>
                <a:rPr lang="en-US" b="1" i="0" dirty="0">
                  <a:solidFill>
                    <a:schemeClr val="tx1"/>
                  </a:solidFill>
                </a:rPr>
                <a:t>Pos, </a:t>
              </a:r>
              <a:r>
                <a:rPr lang="en-US" b="1" i="0" dirty="0" err="1">
                  <a:solidFill>
                    <a:schemeClr val="tx1"/>
                  </a:solidFill>
                </a:rPr>
                <a:t>Neg</a:t>
              </a:r>
              <a:r>
                <a:rPr lang="en-US" b="1" i="0" dirty="0">
                  <a:solidFill>
                    <a:schemeClr val="tx1"/>
                  </a:solidFill>
                </a:rPr>
                <a:t>, </a:t>
              </a:r>
            </a:p>
            <a:p>
              <a:r>
                <a:rPr lang="en-US" b="1" i="0" dirty="0">
                  <a:solidFill>
                    <a:schemeClr val="tx1"/>
                  </a:solidFill>
                </a:rPr>
                <a:t>Neutral?</a:t>
              </a:r>
            </a:p>
          </p:txBody>
        </p:sp>
        <p:sp>
          <p:nvSpPr>
            <p:cNvPr id="89104" name="Text Box 30"/>
            <p:cNvSpPr txBox="1">
              <a:spLocks noChangeArrowheads="1"/>
            </p:cNvSpPr>
            <p:nvPr/>
          </p:nvSpPr>
          <p:spPr bwMode="auto">
            <a:xfrm>
              <a:off x="336" y="3216"/>
              <a:ext cx="916" cy="518"/>
            </a:xfrm>
            <a:prstGeom prst="rect">
              <a:avLst/>
            </a:prstGeom>
            <a:noFill/>
            <a:ln w="9525">
              <a:noFill/>
              <a:miter lim="800000"/>
              <a:headEnd/>
              <a:tailEnd/>
            </a:ln>
          </p:spPr>
          <p:txBody>
            <a:bodyPr wrap="none">
              <a:prstTxWarp prst="textNoShape">
                <a:avLst/>
              </a:prstTxWarp>
              <a:spAutoFit/>
            </a:bodyPr>
            <a:lstStyle/>
            <a:p>
              <a:r>
                <a:rPr lang="en-US" b="1" i="0">
                  <a:solidFill>
                    <a:schemeClr val="tx1"/>
                  </a:solidFill>
                </a:rPr>
                <a:t>Pos, Neg, </a:t>
              </a:r>
            </a:p>
            <a:p>
              <a:r>
                <a:rPr lang="en-US" b="1" i="0">
                  <a:solidFill>
                    <a:schemeClr val="tx1"/>
                  </a:solidFill>
                </a:rPr>
                <a:t>Neutral?</a:t>
              </a:r>
            </a:p>
          </p:txBody>
        </p:sp>
      </p:gr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Interpretation</a:t>
            </a:r>
          </a:p>
        </p:txBody>
      </p:sp>
      <p:sp>
        <p:nvSpPr>
          <p:cNvPr id="91139" name="Text Box 3"/>
          <p:cNvSpPr txBox="1">
            <a:spLocks noChangeArrowheads="1"/>
          </p:cNvSpPr>
          <p:nvPr/>
        </p:nvSpPr>
        <p:spPr bwMode="auto">
          <a:xfrm>
            <a:off x="228600" y="1879600"/>
            <a:ext cx="2012950" cy="118745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Lexicon of   </a:t>
            </a:r>
          </a:p>
          <a:p>
            <a:pPr eaLnBrk="1" hangingPunct="1"/>
            <a:r>
              <a:rPr lang="en-US" i="0">
                <a:solidFill>
                  <a:srgbClr val="0066FF"/>
                </a:solidFill>
                <a:latin typeface="Arial" charset="0"/>
              </a:rPr>
              <a:t>keywords </a:t>
            </a:r>
          </a:p>
          <a:p>
            <a:pPr eaLnBrk="1" hangingPunct="1"/>
            <a:r>
              <a:rPr lang="en-US" i="0">
                <a:solidFill>
                  <a:srgbClr val="0066FF"/>
                </a:solidFill>
                <a:latin typeface="Arial" charset="0"/>
              </a:rPr>
              <a:t>out of context</a:t>
            </a:r>
          </a:p>
        </p:txBody>
      </p:sp>
      <p:sp>
        <p:nvSpPr>
          <p:cNvPr id="91140" name="Text Box 4"/>
          <p:cNvSpPr txBox="1">
            <a:spLocks noChangeArrowheads="1"/>
          </p:cNvSpPr>
          <p:nvPr/>
        </p:nvSpPr>
        <p:spPr bwMode="auto">
          <a:xfrm>
            <a:off x="6248400" y="2032000"/>
            <a:ext cx="2317750" cy="1552575"/>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Full contextual</a:t>
            </a:r>
          </a:p>
          <a:p>
            <a:pPr eaLnBrk="1" hangingPunct="1"/>
            <a:r>
              <a:rPr lang="en-US" i="0">
                <a:solidFill>
                  <a:srgbClr val="0066FF"/>
                </a:solidFill>
                <a:latin typeface="Arial" charset="0"/>
              </a:rPr>
              <a:t>Interpretation</a:t>
            </a:r>
          </a:p>
          <a:p>
            <a:pPr eaLnBrk="1" hangingPunct="1"/>
            <a:r>
              <a:rPr lang="en-US" i="0">
                <a:solidFill>
                  <a:srgbClr val="0066FF"/>
                </a:solidFill>
                <a:latin typeface="Arial" charset="0"/>
              </a:rPr>
              <a:t>of words in text </a:t>
            </a:r>
          </a:p>
          <a:p>
            <a:pPr eaLnBrk="1" hangingPunct="1"/>
            <a:r>
              <a:rPr lang="en-US" i="0">
                <a:solidFill>
                  <a:srgbClr val="0066FF"/>
                </a:solidFill>
                <a:latin typeface="Arial" charset="0"/>
              </a:rPr>
              <a:t>or dialog</a:t>
            </a:r>
          </a:p>
        </p:txBody>
      </p:sp>
      <p:sp>
        <p:nvSpPr>
          <p:cNvPr id="91141" name="Text Box 5"/>
          <p:cNvSpPr txBox="1">
            <a:spLocks noChangeArrowheads="1"/>
          </p:cNvSpPr>
          <p:nvPr/>
        </p:nvSpPr>
        <p:spPr bwMode="auto">
          <a:xfrm>
            <a:off x="3352800" y="2198688"/>
            <a:ext cx="1592263" cy="45720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chemeClr val="tx1"/>
                </a:solidFill>
                <a:latin typeface="Arial" charset="0"/>
              </a:rPr>
              <a:t>continuum</a:t>
            </a:r>
          </a:p>
        </p:txBody>
      </p:sp>
      <p:sp>
        <p:nvSpPr>
          <p:cNvPr id="91142" name="Line 6"/>
          <p:cNvSpPr>
            <a:spLocks noChangeShapeType="1"/>
          </p:cNvSpPr>
          <p:nvPr/>
        </p:nvSpPr>
        <p:spPr bwMode="auto">
          <a:xfrm>
            <a:off x="2133600" y="2895600"/>
            <a:ext cx="39624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91143" name="Text Box 8"/>
          <p:cNvSpPr txBox="1">
            <a:spLocks noChangeArrowheads="1"/>
          </p:cNvSpPr>
          <p:nvPr/>
        </p:nvSpPr>
        <p:spPr bwMode="auto">
          <a:xfrm>
            <a:off x="2574925" y="3546475"/>
            <a:ext cx="2378075" cy="457200"/>
          </a:xfrm>
          <a:prstGeom prst="rect">
            <a:avLst/>
          </a:prstGeom>
          <a:noFill/>
          <a:ln w="9525">
            <a:noFill/>
            <a:miter lim="800000"/>
            <a:headEnd/>
            <a:tailEnd/>
          </a:ln>
        </p:spPr>
        <p:txBody>
          <a:bodyPr>
            <a:prstTxWarp prst="textNoShape">
              <a:avLst/>
            </a:prstTxWarp>
            <a:spAutoFit/>
          </a:bodyPr>
          <a:lstStyle/>
          <a:p>
            <a:endParaRPr lang="en-US"/>
          </a:p>
        </p:txBody>
      </p:sp>
      <p:sp>
        <p:nvSpPr>
          <p:cNvPr id="91144" name="Text Box 9"/>
          <p:cNvSpPr txBox="1">
            <a:spLocks noChangeArrowheads="1"/>
          </p:cNvSpPr>
          <p:nvPr/>
        </p:nvSpPr>
        <p:spPr bwMode="auto">
          <a:xfrm>
            <a:off x="533400" y="3171825"/>
            <a:ext cx="1177925" cy="2781300"/>
          </a:xfrm>
          <a:prstGeom prst="rect">
            <a:avLst/>
          </a:prstGeom>
          <a:noFill/>
          <a:ln w="9525">
            <a:noFill/>
            <a:miter lim="800000"/>
            <a:headEnd/>
            <a:tailEnd/>
          </a:ln>
        </p:spPr>
        <p:txBody>
          <a:bodyPr wrap="none">
            <a:prstTxWarp prst="textNoShape">
              <a:avLst/>
            </a:prstTxWarp>
            <a:spAutoFit/>
          </a:bodyPr>
          <a:lstStyle/>
          <a:p>
            <a:r>
              <a:rPr lang="en-US" sz="1600"/>
              <a:t>Brilliant</a:t>
            </a:r>
          </a:p>
          <a:p>
            <a:r>
              <a:rPr lang="en-US" sz="1600"/>
              <a:t>   sense#1 S</a:t>
            </a:r>
          </a:p>
          <a:p>
            <a:r>
              <a:rPr lang="en-US" sz="1600"/>
              <a:t>   sense#2 S</a:t>
            </a:r>
          </a:p>
          <a:p>
            <a:r>
              <a:rPr lang="en-US" sz="1600"/>
              <a:t>   …</a:t>
            </a:r>
          </a:p>
          <a:p>
            <a:r>
              <a:rPr lang="en-US" sz="1600"/>
              <a:t>Difference</a:t>
            </a:r>
          </a:p>
          <a:p>
            <a:r>
              <a:rPr lang="en-US" sz="1600"/>
              <a:t>   sense#1 O</a:t>
            </a:r>
          </a:p>
          <a:p>
            <a:r>
              <a:rPr lang="en-US" sz="1600"/>
              <a:t>   sense#2 O</a:t>
            </a:r>
          </a:p>
          <a:p>
            <a:r>
              <a:rPr lang="en-US" sz="1600"/>
              <a:t>   sense#3 S</a:t>
            </a:r>
          </a:p>
          <a:p>
            <a:r>
              <a:rPr lang="en-US" sz="1600"/>
              <a:t>   sense#4 S</a:t>
            </a:r>
          </a:p>
          <a:p>
            <a:r>
              <a:rPr lang="en-US" sz="1600"/>
              <a:t>   sense#5 O</a:t>
            </a:r>
          </a:p>
          <a:p>
            <a:r>
              <a:rPr lang="en-US" sz="1600"/>
              <a:t>…</a:t>
            </a:r>
          </a:p>
        </p:txBody>
      </p:sp>
      <p:sp>
        <p:nvSpPr>
          <p:cNvPr id="91145" name="Text Box 10"/>
          <p:cNvSpPr txBox="1">
            <a:spLocks noChangeArrowheads="1"/>
          </p:cNvSpPr>
          <p:nvPr/>
        </p:nvSpPr>
        <p:spPr bwMode="auto">
          <a:xfrm>
            <a:off x="2590800" y="3886200"/>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91146" name="AutoShape 12"/>
          <p:cNvSpPr>
            <a:spLocks noChangeArrowheads="1"/>
          </p:cNvSpPr>
          <p:nvPr/>
        </p:nvSpPr>
        <p:spPr bwMode="auto">
          <a:xfrm>
            <a:off x="16764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91147" name="Text Box 13"/>
          <p:cNvSpPr txBox="1">
            <a:spLocks noChangeArrowheads="1"/>
          </p:cNvSpPr>
          <p:nvPr/>
        </p:nvSpPr>
        <p:spPr bwMode="auto">
          <a:xfrm>
            <a:off x="1676400" y="3184525"/>
            <a:ext cx="833438" cy="396875"/>
          </a:xfrm>
          <a:prstGeom prst="rect">
            <a:avLst/>
          </a:prstGeom>
          <a:noFill/>
          <a:ln w="9525">
            <a:noFill/>
            <a:miter lim="800000"/>
            <a:headEnd/>
            <a:tailEnd/>
          </a:ln>
        </p:spPr>
        <p:txBody>
          <a:bodyPr wrap="none">
            <a:prstTxWarp prst="textNoShape">
              <a:avLst/>
            </a:prstTxWarp>
            <a:spAutoFit/>
          </a:bodyPr>
          <a:lstStyle/>
          <a:p>
            <a:r>
              <a:rPr lang="en-US" sz="2000"/>
              <a:t>SWSD</a:t>
            </a:r>
          </a:p>
        </p:txBody>
      </p:sp>
      <p:sp>
        <p:nvSpPr>
          <p:cNvPr id="91148" name="Text Box 15"/>
          <p:cNvSpPr txBox="1">
            <a:spLocks noChangeArrowheads="1"/>
          </p:cNvSpPr>
          <p:nvPr/>
        </p:nvSpPr>
        <p:spPr bwMode="auto">
          <a:xfrm>
            <a:off x="2590800" y="3200400"/>
            <a:ext cx="1077913" cy="1130300"/>
          </a:xfrm>
          <a:prstGeom prst="rect">
            <a:avLst/>
          </a:prstGeom>
          <a:noFill/>
          <a:ln w="9525">
            <a:noFill/>
            <a:miter lim="800000"/>
            <a:headEnd/>
            <a:tailEnd/>
          </a:ln>
        </p:spPr>
        <p:txBody>
          <a:bodyPr wrap="none">
            <a:prstTxWarp prst="textNoShape">
              <a:avLst/>
            </a:prstTxWarp>
            <a:spAutoFit/>
          </a:bodyPr>
          <a:lstStyle/>
          <a:p>
            <a:r>
              <a:rPr lang="en-US" sz="1600"/>
              <a:t>Contextual</a:t>
            </a:r>
          </a:p>
          <a:p>
            <a:r>
              <a:rPr lang="en-US" sz="1600"/>
              <a:t>Sentiment</a:t>
            </a:r>
          </a:p>
          <a:p>
            <a:r>
              <a:rPr lang="en-US" sz="1600"/>
              <a:t>Analysis</a:t>
            </a:r>
          </a:p>
          <a:p>
            <a:endParaRPr lang="en-US" sz="2000"/>
          </a:p>
        </p:txBody>
      </p:sp>
      <p:sp>
        <p:nvSpPr>
          <p:cNvPr id="91149" name="AutoShape 18"/>
          <p:cNvSpPr>
            <a:spLocks noChangeArrowheads="1"/>
          </p:cNvSpPr>
          <p:nvPr/>
        </p:nvSpPr>
        <p:spPr bwMode="auto">
          <a:xfrm>
            <a:off x="26670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91150" name="AutoShape 19"/>
          <p:cNvSpPr>
            <a:spLocks noChangeArrowheads="1"/>
          </p:cNvSpPr>
          <p:nvPr/>
        </p:nvSpPr>
        <p:spPr bwMode="auto">
          <a:xfrm>
            <a:off x="6858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048596" name="Text Box 20"/>
          <p:cNvSpPr txBox="1">
            <a:spLocks noChangeArrowheads="1"/>
          </p:cNvSpPr>
          <p:nvPr/>
        </p:nvSpPr>
        <p:spPr bwMode="auto">
          <a:xfrm>
            <a:off x="2193925" y="4308475"/>
            <a:ext cx="6221413" cy="822325"/>
          </a:xfrm>
          <a:prstGeom prst="rect">
            <a:avLst/>
          </a:prstGeom>
          <a:noFill/>
          <a:ln w="9525">
            <a:noFill/>
            <a:miter lim="800000"/>
            <a:headEnd/>
            <a:tailEnd/>
          </a:ln>
        </p:spPr>
        <p:txBody>
          <a:bodyPr wrap="none">
            <a:prstTxWarp prst="textNoShape">
              <a:avLst/>
            </a:prstTxWarp>
            <a:spAutoFit/>
          </a:bodyPr>
          <a:lstStyle/>
          <a:p>
            <a:r>
              <a:rPr lang="en-US" i="0"/>
              <a:t>Rest of the talk:  contextual processing not bound</a:t>
            </a:r>
          </a:p>
          <a:p>
            <a:r>
              <a:rPr lang="en-US" i="0"/>
              <a:t>to word senses</a:t>
            </a:r>
          </a:p>
        </p:txBody>
      </p:sp>
      <p:sp>
        <p:nvSpPr>
          <p:cNvPr id="1048597" name="Text Box 21"/>
          <p:cNvSpPr txBox="1">
            <a:spLocks noChangeArrowheads="1"/>
          </p:cNvSpPr>
          <p:nvPr/>
        </p:nvSpPr>
        <p:spPr bwMode="auto">
          <a:xfrm>
            <a:off x="3108325" y="5451475"/>
            <a:ext cx="5610225" cy="457200"/>
          </a:xfrm>
          <a:prstGeom prst="rect">
            <a:avLst/>
          </a:prstGeom>
          <a:noFill/>
          <a:ln w="9525">
            <a:noFill/>
            <a:miter lim="800000"/>
            <a:headEnd/>
            <a:tailEnd/>
          </a:ln>
        </p:spPr>
        <p:txBody>
          <a:bodyPr wrap="none">
            <a:prstTxWarp prst="textNoShape">
              <a:avLst/>
            </a:prstTxWarp>
            <a:spAutoFit/>
          </a:bodyPr>
          <a:lstStyle/>
          <a:p>
            <a:r>
              <a:rPr lang="en-US" i="0"/>
              <a:t>Return to contextual sentiment classification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85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85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96" grpId="0"/>
      <p:bldP spid="1048597" grpId="0"/>
    </p:bld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normAutofit fontScale="90000"/>
          </a:bodyPr>
          <a:lstStyle/>
          <a:p>
            <a:r>
              <a:rPr lang="en-US" dirty="0"/>
              <a:t>Sentiment Analysis </a:t>
            </a:r>
            <a:r>
              <a:rPr lang="en-US" sz="2400" dirty="0">
                <a:solidFill>
                  <a:srgbClr val="990099"/>
                </a:solidFill>
              </a:rPr>
              <a:t>Wilson, Wiebe, Hoffman</a:t>
            </a:r>
            <a:r>
              <a:rPr lang="en-US" sz="2400" dirty="0" smtClean="0">
                <a:solidFill>
                  <a:srgbClr val="990099"/>
                </a:solidFill>
              </a:rPr>
              <a:t> 2005, 2009</a:t>
            </a:r>
            <a:endParaRPr lang="en-US" sz="2400" dirty="0">
              <a:solidFill>
                <a:srgbClr val="990099"/>
              </a:solidFill>
            </a:endParaRPr>
          </a:p>
        </p:txBody>
      </p:sp>
      <p:sp>
        <p:nvSpPr>
          <p:cNvPr id="93187" name="Rectangle 3"/>
          <p:cNvSpPr>
            <a:spLocks noGrp="1" noChangeArrowheads="1"/>
          </p:cNvSpPr>
          <p:nvPr>
            <p:ph type="body" idx="1"/>
          </p:nvPr>
        </p:nvSpPr>
        <p:spPr/>
        <p:txBody>
          <a:bodyPr/>
          <a:lstStyle/>
          <a:p>
            <a:r>
              <a:rPr lang="en-US"/>
              <a:t>Automatically identifying positive and negative emotions, evaluations, and stances</a:t>
            </a:r>
          </a:p>
          <a:p>
            <a:pPr lvl="1"/>
            <a:r>
              <a:rPr lang="en-US">
                <a:solidFill>
                  <a:srgbClr val="990099"/>
                </a:solidFill>
              </a:rPr>
              <a:t>Our approach:  classify expressions containing a keyword as positive, negative, both, or neutral</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5234" name="AutoShape 4"/>
          <p:cNvSpPr>
            <a:spLocks noChangeArrowheads="1"/>
          </p:cNvSpPr>
          <p:nvPr/>
        </p:nvSpPr>
        <p:spPr bwMode="auto">
          <a:xfrm>
            <a:off x="381000" y="1905000"/>
            <a:ext cx="8382000" cy="1676400"/>
          </a:xfrm>
          <a:prstGeom prst="roundRect">
            <a:avLst>
              <a:gd name="adj" fmla="val 16667"/>
            </a:avLst>
          </a:prstGeom>
          <a:solidFill>
            <a:srgbClr val="CCFFCC"/>
          </a:solidFill>
          <a:ln w="9525">
            <a:noFill/>
            <a:round/>
            <a:headEnd/>
            <a:tailEnd/>
          </a:ln>
        </p:spPr>
        <p:txBody>
          <a:bodyPr wrap="none" anchor="ctr">
            <a:prstTxWarp prst="textNoShape">
              <a:avLst/>
            </a:prstTxWarp>
          </a:bodyPr>
          <a:lstStyle/>
          <a:p>
            <a:endParaRPr lang="en-US"/>
          </a:p>
        </p:txBody>
      </p:sp>
      <p:sp>
        <p:nvSpPr>
          <p:cNvPr id="95235" name="Rectangle 2"/>
          <p:cNvSpPr>
            <a:spLocks noGrp="1" noChangeArrowheads="1"/>
          </p:cNvSpPr>
          <p:nvPr>
            <p:ph type="title"/>
          </p:nvPr>
        </p:nvSpPr>
        <p:spPr/>
        <p:txBody>
          <a:bodyPr/>
          <a:lstStyle/>
          <a:p>
            <a:r>
              <a:rPr lang="en-US"/>
              <a:t>Phrase-Level Sentiment Analysis</a:t>
            </a:r>
          </a:p>
        </p:txBody>
      </p:sp>
      <p:sp>
        <p:nvSpPr>
          <p:cNvPr id="95236" name="Rectangle 3"/>
          <p:cNvSpPr>
            <a:spLocks noGrp="1" noChangeArrowheads="1"/>
          </p:cNvSpPr>
          <p:nvPr>
            <p:ph type="body" idx="1"/>
          </p:nvPr>
        </p:nvSpPr>
        <p:spPr>
          <a:xfrm>
            <a:off x="381000" y="2063750"/>
            <a:ext cx="8451850" cy="4108450"/>
          </a:xfrm>
        </p:spPr>
        <p:txBody>
          <a:bodyPr/>
          <a:lstStyle/>
          <a:p>
            <a:pPr>
              <a:buFont typeface="Monotype Sorts" charset="2"/>
              <a:buNone/>
            </a:pPr>
            <a:r>
              <a:rPr lang="en-US" sz="2400" dirty="0">
                <a:solidFill>
                  <a:srgbClr val="990099"/>
                </a:solidFill>
              </a:rPr>
              <a:t>See also, E.G. Yi, </a:t>
            </a:r>
            <a:r>
              <a:rPr lang="en-US" sz="2400" dirty="0" err="1">
                <a:solidFill>
                  <a:srgbClr val="990099"/>
                </a:solidFill>
              </a:rPr>
              <a:t>Nasukawa</a:t>
            </a:r>
            <a:r>
              <a:rPr lang="en-US" sz="2400" dirty="0">
                <a:solidFill>
                  <a:srgbClr val="990099"/>
                </a:solidFill>
              </a:rPr>
              <a:t>, </a:t>
            </a:r>
            <a:r>
              <a:rPr lang="en-US" sz="2400" dirty="0" err="1">
                <a:solidFill>
                  <a:srgbClr val="990099"/>
                </a:solidFill>
              </a:rPr>
              <a:t>Bunescu</a:t>
            </a:r>
            <a:r>
              <a:rPr lang="en-US" sz="2400" dirty="0">
                <a:solidFill>
                  <a:srgbClr val="990099"/>
                </a:solidFill>
              </a:rPr>
              <a:t>, </a:t>
            </a:r>
            <a:r>
              <a:rPr lang="en-US" sz="2400" dirty="0" err="1">
                <a:solidFill>
                  <a:srgbClr val="990099"/>
                </a:solidFill>
              </a:rPr>
              <a:t>Niblack</a:t>
            </a:r>
            <a:r>
              <a:rPr lang="en-US" sz="2400" dirty="0" smtClean="0">
                <a:solidFill>
                  <a:srgbClr val="990099"/>
                </a:solidFill>
              </a:rPr>
              <a:t> 2003; </a:t>
            </a:r>
            <a:r>
              <a:rPr lang="en-US" sz="2400" dirty="0">
                <a:solidFill>
                  <a:srgbClr val="990099"/>
                </a:solidFill>
              </a:rPr>
              <a:t>Polanyi &amp; </a:t>
            </a:r>
            <a:r>
              <a:rPr lang="en-US" sz="2400" dirty="0" err="1">
                <a:solidFill>
                  <a:srgbClr val="990099"/>
                </a:solidFill>
              </a:rPr>
              <a:t>Zaenen</a:t>
            </a:r>
            <a:r>
              <a:rPr lang="en-US" sz="2400" dirty="0" smtClean="0">
                <a:solidFill>
                  <a:srgbClr val="990099"/>
                </a:solidFill>
              </a:rPr>
              <a:t> 2004; </a:t>
            </a:r>
            <a:r>
              <a:rPr lang="en-US" sz="2400" dirty="0" err="1">
                <a:solidFill>
                  <a:srgbClr val="990099"/>
                </a:solidFill>
              </a:rPr>
              <a:t>Popescu</a:t>
            </a:r>
            <a:r>
              <a:rPr lang="en-US" sz="2400" dirty="0">
                <a:solidFill>
                  <a:srgbClr val="990099"/>
                </a:solidFill>
              </a:rPr>
              <a:t> &amp; </a:t>
            </a:r>
            <a:r>
              <a:rPr lang="en-US" sz="2400" dirty="0" err="1">
                <a:solidFill>
                  <a:srgbClr val="990099"/>
                </a:solidFill>
              </a:rPr>
              <a:t>Etzioni</a:t>
            </a:r>
            <a:r>
              <a:rPr lang="en-US" sz="2400" dirty="0" smtClean="0">
                <a:solidFill>
                  <a:srgbClr val="990099"/>
                </a:solidFill>
              </a:rPr>
              <a:t> 2005; </a:t>
            </a:r>
            <a:r>
              <a:rPr lang="en-US" sz="2400" dirty="0">
                <a:solidFill>
                  <a:srgbClr val="990099"/>
                </a:solidFill>
              </a:rPr>
              <a:t>Suzuki, </a:t>
            </a:r>
            <a:r>
              <a:rPr lang="en-US" sz="2400" dirty="0" err="1">
                <a:solidFill>
                  <a:srgbClr val="990099"/>
                </a:solidFill>
              </a:rPr>
              <a:t>Takamura</a:t>
            </a:r>
            <a:r>
              <a:rPr lang="en-US" sz="2400" dirty="0">
                <a:solidFill>
                  <a:srgbClr val="990099"/>
                </a:solidFill>
              </a:rPr>
              <a:t>, Okumura</a:t>
            </a:r>
            <a:r>
              <a:rPr lang="en-US" sz="2400" dirty="0" smtClean="0">
                <a:solidFill>
                  <a:srgbClr val="990099"/>
                </a:solidFill>
              </a:rPr>
              <a:t> 2006; </a:t>
            </a:r>
            <a:r>
              <a:rPr lang="en-US" sz="2400" dirty="0" err="1">
                <a:solidFill>
                  <a:srgbClr val="990099"/>
                </a:solidFill>
              </a:rPr>
              <a:t>Moilanen</a:t>
            </a:r>
            <a:r>
              <a:rPr lang="en-US" sz="2400" dirty="0">
                <a:solidFill>
                  <a:srgbClr val="990099"/>
                </a:solidFill>
              </a:rPr>
              <a:t> &amp; </a:t>
            </a:r>
            <a:r>
              <a:rPr lang="en-US" sz="2400" dirty="0" err="1">
                <a:solidFill>
                  <a:srgbClr val="990099"/>
                </a:solidFill>
              </a:rPr>
              <a:t>Pulman</a:t>
            </a:r>
            <a:r>
              <a:rPr lang="en-US" sz="2400" dirty="0" smtClean="0">
                <a:solidFill>
                  <a:srgbClr val="990099"/>
                </a:solidFill>
              </a:rPr>
              <a:t> 2007; </a:t>
            </a:r>
            <a:r>
              <a:rPr lang="en-US" sz="2400" dirty="0" err="1">
                <a:solidFill>
                  <a:srgbClr val="990099"/>
                </a:solidFill>
              </a:rPr>
              <a:t>Choi</a:t>
            </a:r>
            <a:r>
              <a:rPr lang="en-US" sz="2400" dirty="0">
                <a:solidFill>
                  <a:srgbClr val="990099"/>
                </a:solidFill>
              </a:rPr>
              <a:t> &amp; </a:t>
            </a:r>
            <a:r>
              <a:rPr lang="en-US" sz="2400" dirty="0" err="1">
                <a:solidFill>
                  <a:srgbClr val="990099"/>
                </a:solidFill>
              </a:rPr>
              <a:t>Cardie</a:t>
            </a:r>
            <a:r>
              <a:rPr lang="en-US" sz="2400" dirty="0" smtClean="0">
                <a:solidFill>
                  <a:srgbClr val="990099"/>
                </a:solidFill>
              </a:rPr>
              <a:t> 2008</a:t>
            </a:r>
            <a:endParaRPr lang="en-US" sz="2400" dirty="0">
              <a:solidFill>
                <a:srgbClr val="990099"/>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t>Prior versus Contextual Polarity</a:t>
            </a:r>
          </a:p>
        </p:txBody>
      </p:sp>
      <p:sp>
        <p:nvSpPr>
          <p:cNvPr id="96259" name="Rectangle 3"/>
          <p:cNvSpPr>
            <a:spLocks noGrp="1" noChangeArrowheads="1"/>
          </p:cNvSpPr>
          <p:nvPr>
            <p:ph type="body" idx="1"/>
          </p:nvPr>
        </p:nvSpPr>
        <p:spPr/>
        <p:txBody>
          <a:bodyPr/>
          <a:lstStyle/>
          <a:p>
            <a:r>
              <a:rPr lang="en-US"/>
              <a:t>Many subjectivity lexicons contain polarity information</a:t>
            </a:r>
          </a:p>
          <a:p>
            <a:r>
              <a:rPr lang="en-US" u="sng">
                <a:solidFill>
                  <a:srgbClr val="990099"/>
                </a:solidFill>
              </a:rPr>
              <a:t>Prior polarity:</a:t>
            </a:r>
            <a:r>
              <a:rPr lang="en-US"/>
              <a:t>  out of context, positive, negative, or neutral</a:t>
            </a:r>
          </a:p>
          <a:p>
            <a:r>
              <a:rPr lang="en-US"/>
              <a:t>A word may appear in a phrase that expresses a different polarity in context</a:t>
            </a:r>
          </a:p>
          <a:p>
            <a:r>
              <a:rPr lang="en-US" u="sng">
                <a:solidFill>
                  <a:srgbClr val="990099"/>
                </a:solidFill>
              </a:rPr>
              <a:t>Contextual polarity</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t>MPQA (Human) Polarity Annotations</a:t>
            </a:r>
          </a:p>
        </p:txBody>
      </p:sp>
      <p:sp>
        <p:nvSpPr>
          <p:cNvPr id="98307" name="Rectangle 3"/>
          <p:cNvSpPr>
            <a:spLocks noGrp="1" noChangeArrowheads="1"/>
          </p:cNvSpPr>
          <p:nvPr>
            <p:ph type="body" idx="1"/>
          </p:nvPr>
        </p:nvSpPr>
        <p:spPr/>
        <p:txBody>
          <a:bodyPr/>
          <a:lstStyle/>
          <a:p>
            <a:r>
              <a:rPr lang="en-US"/>
              <a:t>Judge the contextual polarity of the sentiment that is </a:t>
            </a:r>
            <a:r>
              <a:rPr lang="en-US" b="1">
                <a:solidFill>
                  <a:schemeClr val="accent2"/>
                </a:solidFill>
              </a:rPr>
              <a:t>ultimately</a:t>
            </a:r>
            <a:r>
              <a:rPr lang="en-US"/>
              <a:t> being conveyed in the context of the text or conversation</a:t>
            </a:r>
          </a:p>
          <a:p>
            <a:endParaRPr lang="en-US"/>
          </a:p>
          <a:p>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Contextual Interpretation</a:t>
            </a:r>
          </a:p>
        </p:txBody>
      </p:sp>
      <p:sp>
        <p:nvSpPr>
          <p:cNvPr id="100355" name="Rectangle 3"/>
          <p:cNvSpPr>
            <a:spLocks noGrp="1" noChangeArrowheads="1"/>
          </p:cNvSpPr>
          <p:nvPr>
            <p:ph type="body" idx="1"/>
          </p:nvPr>
        </p:nvSpPr>
        <p:spPr>
          <a:xfrm>
            <a:off x="381000" y="1676400"/>
            <a:ext cx="8374063" cy="4108450"/>
          </a:xfrm>
        </p:spPr>
        <p:txBody>
          <a:bodyPr/>
          <a:lstStyle/>
          <a:p>
            <a:endParaRPr lang="en-US"/>
          </a:p>
          <a:p>
            <a:endParaRPr lang="en-US"/>
          </a:p>
          <a:p>
            <a:pPr lvl="1">
              <a:buFont typeface="Times New Roman" charset="0"/>
              <a:buNone/>
            </a:pPr>
            <a:r>
              <a:rPr lang="en-US"/>
              <a:t>	They have not succeeded, and will never succeed, in breaking the will of this valiant people.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Examples of Subjective Expressions</a:t>
            </a:r>
          </a:p>
        </p:txBody>
      </p:sp>
      <p:sp>
        <p:nvSpPr>
          <p:cNvPr id="21507" name="Rectangle 3"/>
          <p:cNvSpPr>
            <a:spLocks noGrp="1" noChangeArrowheads="1"/>
          </p:cNvSpPr>
          <p:nvPr>
            <p:ph type="body" idx="1"/>
          </p:nvPr>
        </p:nvSpPr>
        <p:spPr/>
        <p:txBody>
          <a:bodyPr/>
          <a:lstStyle/>
          <a:p>
            <a:pPr>
              <a:lnSpc>
                <a:spcPct val="90000"/>
              </a:lnSpc>
            </a:pPr>
            <a:r>
              <a:rPr lang="en-US" sz="2800">
                <a:solidFill>
                  <a:srgbClr val="9933FF"/>
                </a:solidFill>
              </a:rPr>
              <a:t>References to private states</a:t>
            </a:r>
          </a:p>
          <a:p>
            <a:pPr lvl="1">
              <a:lnSpc>
                <a:spcPct val="90000"/>
              </a:lnSpc>
            </a:pPr>
            <a:r>
              <a:rPr lang="en-US" sz="2400"/>
              <a:t>She was enthusiastic about the plan</a:t>
            </a:r>
          </a:p>
          <a:p>
            <a:pPr lvl="1">
              <a:lnSpc>
                <a:spcPct val="90000"/>
              </a:lnSpc>
            </a:pPr>
            <a:r>
              <a:rPr lang="en-US" sz="2400"/>
              <a:t>He was boiling with anger</a:t>
            </a:r>
          </a:p>
          <a:p>
            <a:pPr>
              <a:lnSpc>
                <a:spcPct val="90000"/>
              </a:lnSpc>
            </a:pPr>
            <a:r>
              <a:rPr lang="en-US" sz="2800">
                <a:solidFill>
                  <a:srgbClr val="9933FF"/>
                </a:solidFill>
              </a:rPr>
              <a:t>References to speech or writing events expressing private states</a:t>
            </a:r>
          </a:p>
          <a:p>
            <a:pPr lvl="1">
              <a:lnSpc>
                <a:spcPct val="90000"/>
              </a:lnSpc>
            </a:pPr>
            <a:r>
              <a:rPr lang="en-US" sz="2400"/>
              <a:t>Leaders rounding condemned his verbal assault on Israel</a:t>
            </a:r>
          </a:p>
          <a:p>
            <a:pPr>
              <a:lnSpc>
                <a:spcPct val="90000"/>
              </a:lnSpc>
            </a:pPr>
            <a:r>
              <a:rPr lang="en-US" sz="2800">
                <a:solidFill>
                  <a:srgbClr val="9933FF"/>
                </a:solidFill>
              </a:rPr>
              <a:t>Expressive subjective elements </a:t>
            </a:r>
          </a:p>
          <a:p>
            <a:pPr lvl="1">
              <a:lnSpc>
                <a:spcPct val="90000"/>
              </a:lnSpc>
            </a:pPr>
            <a:r>
              <a:rPr lang="en-US" sz="2400"/>
              <a:t>That would lead to disastrous consequences</a:t>
            </a:r>
          </a:p>
          <a:p>
            <a:pPr lvl="1">
              <a:lnSpc>
                <a:spcPct val="90000"/>
              </a:lnSpc>
            </a:pPr>
            <a:r>
              <a:rPr lang="en-US" sz="2400"/>
              <a:t>What a freak show</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t>Contextual Interpretation</a:t>
            </a:r>
          </a:p>
        </p:txBody>
      </p:sp>
      <p:sp>
        <p:nvSpPr>
          <p:cNvPr id="102403" name="Rectangle 3"/>
          <p:cNvSpPr>
            <a:spLocks noGrp="1" noChangeArrowheads="1"/>
          </p:cNvSpPr>
          <p:nvPr>
            <p:ph type="body" idx="1"/>
          </p:nvPr>
        </p:nvSpPr>
        <p:spPr>
          <a:xfrm>
            <a:off x="381000" y="1676400"/>
            <a:ext cx="8374063" cy="4108450"/>
          </a:xfrm>
        </p:spPr>
        <p:txBody>
          <a:bodyPr/>
          <a:lstStyle/>
          <a:p>
            <a:endParaRPr lang="en-US"/>
          </a:p>
          <a:p>
            <a:pPr lvl="1">
              <a:buFont typeface="Times New Roman" charset="0"/>
              <a:buNone/>
            </a:pPr>
            <a:r>
              <a:rPr lang="en-US"/>
              <a:t>	They have not </a:t>
            </a:r>
            <a:r>
              <a:rPr lang="en-US" b="1">
                <a:solidFill>
                  <a:srgbClr val="0099FF"/>
                </a:solidFill>
              </a:rPr>
              <a:t>succeeded</a:t>
            </a:r>
            <a:r>
              <a:rPr lang="en-US"/>
              <a:t>, and will never succeed, in breaking the will of this valiant people.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Contextual Interpretation</a:t>
            </a:r>
          </a:p>
        </p:txBody>
      </p:sp>
      <p:sp>
        <p:nvSpPr>
          <p:cNvPr id="104451" name="Rectangle 3"/>
          <p:cNvSpPr>
            <a:spLocks noGrp="1" noChangeArrowheads="1"/>
          </p:cNvSpPr>
          <p:nvPr>
            <p:ph type="body" idx="1"/>
          </p:nvPr>
        </p:nvSpPr>
        <p:spPr>
          <a:xfrm>
            <a:off x="381000" y="1676400"/>
            <a:ext cx="8374063" cy="4108450"/>
          </a:xfrm>
        </p:spPr>
        <p:txBody>
          <a:bodyPr/>
          <a:lstStyle/>
          <a:p>
            <a:endParaRPr lang="en-US"/>
          </a:p>
          <a:p>
            <a:endParaRPr lang="en-US"/>
          </a:p>
          <a:p>
            <a:pPr lvl="1">
              <a:buFont typeface="Times New Roman" charset="0"/>
              <a:buNone/>
            </a:pPr>
            <a:r>
              <a:rPr lang="en-US"/>
              <a:t>	They have</a:t>
            </a:r>
            <a:r>
              <a:rPr lang="en-US" b="1">
                <a:solidFill>
                  <a:srgbClr val="FF3300"/>
                </a:solidFill>
              </a:rPr>
              <a:t> not succeeded</a:t>
            </a:r>
            <a:r>
              <a:rPr lang="en-US" sz="3200"/>
              <a:t>, </a:t>
            </a:r>
            <a:r>
              <a:rPr lang="en-US"/>
              <a:t>and will never succeed, in breaking the will of this valiant people.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Contextual Polarity is Complex</a:t>
            </a:r>
          </a:p>
        </p:txBody>
      </p:sp>
      <p:sp>
        <p:nvSpPr>
          <p:cNvPr id="106499" name="Rectangle 3"/>
          <p:cNvSpPr>
            <a:spLocks noGrp="1" noChangeArrowheads="1"/>
          </p:cNvSpPr>
          <p:nvPr>
            <p:ph type="body" idx="1"/>
          </p:nvPr>
        </p:nvSpPr>
        <p:spPr>
          <a:xfrm>
            <a:off x="381000" y="1676400"/>
            <a:ext cx="8374063" cy="4108450"/>
          </a:xfrm>
        </p:spPr>
        <p:txBody>
          <a:bodyPr/>
          <a:lstStyle/>
          <a:p>
            <a:endParaRPr lang="en-US"/>
          </a:p>
          <a:p>
            <a:pPr lvl="1">
              <a:buFont typeface="Times New Roman" charset="0"/>
              <a:buNone/>
            </a:pPr>
            <a:r>
              <a:rPr lang="en-US"/>
              <a:t>	They </a:t>
            </a:r>
            <a:r>
              <a:rPr lang="en-US" b="1">
                <a:solidFill>
                  <a:srgbClr val="0099FF"/>
                </a:solidFill>
              </a:rPr>
              <a:t>have not succeeded, and will never succeed</a:t>
            </a:r>
            <a:r>
              <a:rPr lang="en-US"/>
              <a:t>, in breaking the will of this valiant people.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t>Approach</a:t>
            </a:r>
          </a:p>
        </p:txBody>
      </p:sp>
      <p:sp>
        <p:nvSpPr>
          <p:cNvPr id="108547" name="Rectangle 3"/>
          <p:cNvSpPr>
            <a:spLocks noGrp="1" noChangeArrowheads="1"/>
          </p:cNvSpPr>
          <p:nvPr>
            <p:ph type="body" idx="1"/>
          </p:nvPr>
        </p:nvSpPr>
        <p:spPr/>
        <p:txBody>
          <a:bodyPr/>
          <a:lstStyle/>
          <a:p>
            <a:r>
              <a:rPr lang="en-US">
                <a:solidFill>
                  <a:schemeClr val="accent2"/>
                </a:solidFill>
              </a:rPr>
              <a:t>Step 1: Neutral or Polar?</a:t>
            </a:r>
          </a:p>
          <a:p>
            <a:r>
              <a:rPr lang="en-US">
                <a:solidFill>
                  <a:srgbClr val="990099"/>
                </a:solidFill>
              </a:rPr>
              <a:t>Step 2: Are the polar instances Positive or Negative?</a:t>
            </a:r>
          </a:p>
          <a:p>
            <a:r>
              <a:rPr lang="en-US"/>
              <a:t>Combine a variety of evidence</a:t>
            </a:r>
          </a:p>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t>Evidence</a:t>
            </a:r>
          </a:p>
        </p:txBody>
      </p:sp>
      <p:sp>
        <p:nvSpPr>
          <p:cNvPr id="110595" name="Rectangle 3"/>
          <p:cNvSpPr>
            <a:spLocks noGrp="1" noChangeArrowheads="1"/>
          </p:cNvSpPr>
          <p:nvPr>
            <p:ph type="body" idx="1"/>
          </p:nvPr>
        </p:nvSpPr>
        <p:spPr>
          <a:xfrm>
            <a:off x="381000" y="1676400"/>
            <a:ext cx="8610600" cy="4572000"/>
          </a:xfrm>
        </p:spPr>
        <p:txBody>
          <a:bodyPr/>
          <a:lstStyle/>
          <a:p>
            <a:r>
              <a:rPr lang="en-US" sz="2800" dirty="0"/>
              <a:t>Modifications and Conjunctions</a:t>
            </a:r>
          </a:p>
          <a:p>
            <a:pPr lvl="1"/>
            <a:r>
              <a:rPr lang="en-US" sz="2400" dirty="0"/>
              <a:t>Cheers to Timothy Whitfield for the </a:t>
            </a:r>
            <a:r>
              <a:rPr lang="en-US" sz="2400" dirty="0">
                <a:solidFill>
                  <a:srgbClr val="0000FF"/>
                </a:solidFill>
              </a:rPr>
              <a:t>wonderfully</a:t>
            </a:r>
            <a:r>
              <a:rPr lang="en-US" sz="2400" dirty="0"/>
              <a:t> </a:t>
            </a:r>
            <a:r>
              <a:rPr lang="en-US" sz="2400" dirty="0">
                <a:solidFill>
                  <a:srgbClr val="990099"/>
                </a:solidFill>
              </a:rPr>
              <a:t>horrid </a:t>
            </a:r>
            <a:r>
              <a:rPr lang="en-US" sz="2400" dirty="0"/>
              <a:t>visuals</a:t>
            </a:r>
          </a:p>
          <a:p>
            <a:pPr lvl="1"/>
            <a:endParaRPr lang="en-US" sz="2400" dirty="0"/>
          </a:p>
          <a:p>
            <a:pPr lvl="1"/>
            <a:endParaRPr lang="en-US" sz="2400" dirty="0"/>
          </a:p>
          <a:p>
            <a:pPr lvl="1"/>
            <a:r>
              <a:rPr lang="en-US" sz="2400" dirty="0"/>
              <a:t>Disdain </a:t>
            </a:r>
            <a:r>
              <a:rPr lang="en-US" sz="2400" dirty="0">
                <a:solidFill>
                  <a:srgbClr val="0000FF"/>
                </a:solidFill>
              </a:rPr>
              <a:t>and</a:t>
            </a:r>
            <a:r>
              <a:rPr lang="en-US" sz="2400" dirty="0"/>
              <a:t> wrath</a:t>
            </a:r>
          </a:p>
          <a:p>
            <a:pPr lvl="2">
              <a:buFont typeface="Times New Roman" charset="0"/>
              <a:buNone/>
            </a:pPr>
            <a:r>
              <a:rPr lang="en-US" sz="2000" dirty="0" err="1">
                <a:solidFill>
                  <a:srgbClr val="990099"/>
                </a:solidFill>
              </a:rPr>
              <a:t>Hatzivassiloglou</a:t>
            </a:r>
            <a:r>
              <a:rPr lang="en-US" sz="2000" dirty="0">
                <a:solidFill>
                  <a:srgbClr val="990099"/>
                </a:solidFill>
              </a:rPr>
              <a:t> &amp; </a:t>
            </a:r>
            <a:r>
              <a:rPr lang="en-US" sz="2000" dirty="0" err="1">
                <a:solidFill>
                  <a:srgbClr val="990099"/>
                </a:solidFill>
              </a:rPr>
              <a:t>McKeown</a:t>
            </a:r>
            <a:r>
              <a:rPr lang="en-US" sz="2000" dirty="0" smtClean="0">
                <a:solidFill>
                  <a:srgbClr val="990099"/>
                </a:solidFill>
              </a:rPr>
              <a:t> 1997</a:t>
            </a:r>
          </a:p>
          <a:p>
            <a:endParaRPr lang="en-US" sz="2800" dirty="0"/>
          </a:p>
          <a:p>
            <a:r>
              <a:rPr lang="en-US" sz="2800" dirty="0"/>
              <a:t>Subjectivity of the surrounding context; syntactic role in the sentence; etc.</a:t>
            </a:r>
          </a:p>
          <a:p>
            <a:pPr lvl="1"/>
            <a:endParaRPr lang="en-US" sz="2400" dirty="0"/>
          </a:p>
        </p:txBody>
      </p:sp>
      <p:grpSp>
        <p:nvGrpSpPr>
          <p:cNvPr id="2" name="Group 5"/>
          <p:cNvGrpSpPr>
            <a:grpSpLocks/>
          </p:cNvGrpSpPr>
          <p:nvPr/>
        </p:nvGrpSpPr>
        <p:grpSpPr bwMode="auto">
          <a:xfrm>
            <a:off x="3810000" y="2498725"/>
            <a:ext cx="1752600" cy="1311275"/>
            <a:chOff x="2448" y="3072"/>
            <a:chExt cx="1104" cy="826"/>
          </a:xfrm>
        </p:grpSpPr>
        <p:sp>
          <p:nvSpPr>
            <p:cNvPr id="110602" name="Freeform 6"/>
            <p:cNvSpPr>
              <a:spLocks/>
            </p:cNvSpPr>
            <p:nvPr/>
          </p:nvSpPr>
          <p:spPr bwMode="auto">
            <a:xfrm>
              <a:off x="2880" y="3552"/>
              <a:ext cx="672" cy="144"/>
            </a:xfrm>
            <a:custGeom>
              <a:avLst/>
              <a:gdLst>
                <a:gd name="T0" fmla="*/ 0 w 576"/>
                <a:gd name="T1" fmla="*/ 0 h 144"/>
                <a:gd name="T2" fmla="*/ 457 w 576"/>
                <a:gd name="T3" fmla="*/ 144 h 144"/>
                <a:gd name="T4" fmla="*/ 915 w 576"/>
                <a:gd name="T5" fmla="*/ 0 h 144"/>
                <a:gd name="T6" fmla="*/ 0 60000 65536"/>
                <a:gd name="T7" fmla="*/ 0 60000 65536"/>
                <a:gd name="T8" fmla="*/ 0 60000 65536"/>
                <a:gd name="T9" fmla="*/ 0 w 576"/>
                <a:gd name="T10" fmla="*/ 0 h 144"/>
                <a:gd name="T11" fmla="*/ 576 w 576"/>
                <a:gd name="T12" fmla="*/ 144 h 144"/>
              </a:gdLst>
              <a:ahLst/>
              <a:cxnLst>
                <a:cxn ang="T6">
                  <a:pos x="T0" y="T1"/>
                </a:cxn>
                <a:cxn ang="T7">
                  <a:pos x="T2" y="T3"/>
                </a:cxn>
                <a:cxn ang="T8">
                  <a:pos x="T4" y="T5"/>
                </a:cxn>
              </a:cxnLst>
              <a:rect l="T9" t="T10" r="T11" b="T12"/>
              <a:pathLst>
                <a:path w="576" h="144">
                  <a:moveTo>
                    <a:pt x="0" y="0"/>
                  </a:moveTo>
                  <a:cubicBezTo>
                    <a:pt x="96" y="72"/>
                    <a:pt x="192" y="144"/>
                    <a:pt x="288" y="144"/>
                  </a:cubicBezTo>
                  <a:cubicBezTo>
                    <a:pt x="384" y="144"/>
                    <a:pt x="528" y="24"/>
                    <a:pt x="576" y="0"/>
                  </a:cubicBezTo>
                </a:path>
              </a:pathLst>
            </a:custGeom>
            <a:noFill/>
            <a:ln w="38100">
              <a:solidFill>
                <a:srgbClr val="FFCC00"/>
              </a:solidFill>
              <a:round/>
              <a:headEnd/>
              <a:tailEnd type="arrow" w="lg" len="lg"/>
            </a:ln>
          </p:spPr>
          <p:txBody>
            <a:bodyPr>
              <a:prstTxWarp prst="textNoShape">
                <a:avLst/>
              </a:prstTxWarp>
            </a:bodyPr>
            <a:lstStyle/>
            <a:p>
              <a:endParaRPr lang="en-US"/>
            </a:p>
          </p:txBody>
        </p:sp>
        <p:sp>
          <p:nvSpPr>
            <p:cNvPr id="110603" name="Text Box 7"/>
            <p:cNvSpPr txBox="1">
              <a:spLocks noChangeArrowheads="1"/>
            </p:cNvSpPr>
            <p:nvPr/>
          </p:nvSpPr>
          <p:spPr bwMode="auto">
            <a:xfrm>
              <a:off x="2448" y="3072"/>
              <a:ext cx="480" cy="250"/>
            </a:xfrm>
            <a:prstGeom prst="rect">
              <a:avLst/>
            </a:prstGeom>
            <a:noFill/>
            <a:ln w="9525">
              <a:noFill/>
              <a:miter lim="800000"/>
              <a:headEnd/>
              <a:tailEnd/>
            </a:ln>
          </p:spPr>
          <p:txBody>
            <a:bodyPr>
              <a:prstTxWarp prst="textNoShape">
                <a:avLst/>
              </a:prstTxWarp>
              <a:spAutoFit/>
            </a:bodyPr>
            <a:lstStyle/>
            <a:p>
              <a:pPr eaLnBrk="1" hangingPunct="1">
                <a:spcBef>
                  <a:spcPct val="50000"/>
                </a:spcBef>
              </a:pPr>
              <a:r>
                <a:rPr lang="en-US" sz="2000" b="1" i="0">
                  <a:solidFill>
                    <a:schemeClr val="tx1"/>
                  </a:solidFill>
                  <a:latin typeface="Arial" charset="0"/>
                </a:rPr>
                <a:t>pos</a:t>
              </a:r>
            </a:p>
          </p:txBody>
        </p:sp>
        <p:sp>
          <p:nvSpPr>
            <p:cNvPr id="110604" name="Text Box 8"/>
            <p:cNvSpPr txBox="1">
              <a:spLocks noChangeArrowheads="1"/>
            </p:cNvSpPr>
            <p:nvPr/>
          </p:nvSpPr>
          <p:spPr bwMode="auto">
            <a:xfrm>
              <a:off x="2976" y="3648"/>
              <a:ext cx="480" cy="250"/>
            </a:xfrm>
            <a:prstGeom prst="rect">
              <a:avLst/>
            </a:prstGeom>
            <a:noFill/>
            <a:ln w="9525">
              <a:noFill/>
              <a:miter lim="800000"/>
              <a:headEnd/>
              <a:tailEnd/>
            </a:ln>
          </p:spPr>
          <p:txBody>
            <a:bodyPr>
              <a:prstTxWarp prst="textNoShape">
                <a:avLst/>
              </a:prstTxWarp>
              <a:spAutoFit/>
            </a:bodyPr>
            <a:lstStyle/>
            <a:p>
              <a:pPr eaLnBrk="1" hangingPunct="1">
                <a:spcBef>
                  <a:spcPct val="50000"/>
                </a:spcBef>
              </a:pPr>
              <a:r>
                <a:rPr lang="en-US" sz="2000" b="1" i="0">
                  <a:solidFill>
                    <a:schemeClr val="tx1"/>
                  </a:solidFill>
                  <a:latin typeface="Arial" charset="0"/>
                </a:rPr>
                <a:t>mod</a:t>
              </a:r>
            </a:p>
          </p:txBody>
        </p:sp>
      </p:grpSp>
      <p:sp>
        <p:nvSpPr>
          <p:cNvPr id="110597" name="Text Box 10"/>
          <p:cNvSpPr txBox="1">
            <a:spLocks noChangeArrowheads="1"/>
          </p:cNvSpPr>
          <p:nvPr/>
        </p:nvSpPr>
        <p:spPr bwMode="auto">
          <a:xfrm>
            <a:off x="3581400" y="2743200"/>
            <a:ext cx="2493963" cy="457200"/>
          </a:xfrm>
          <a:prstGeom prst="rect">
            <a:avLst/>
          </a:prstGeom>
          <a:noFill/>
          <a:ln w="9525">
            <a:noFill/>
            <a:miter lim="800000"/>
            <a:headEnd/>
            <a:tailEnd/>
          </a:ln>
        </p:spPr>
        <p:txBody>
          <a:bodyPr wrap="none">
            <a:prstTxWarp prst="textNoShape">
              <a:avLst/>
            </a:prstTxWarp>
            <a:spAutoFit/>
          </a:bodyPr>
          <a:lstStyle/>
          <a:p>
            <a:r>
              <a:rPr lang="en-US" i="0">
                <a:solidFill>
                  <a:srgbClr val="006600"/>
                </a:solidFill>
              </a:rPr>
              <a:t>wonderfully horrid</a:t>
            </a:r>
          </a:p>
        </p:txBody>
      </p:sp>
      <p:grpSp>
        <p:nvGrpSpPr>
          <p:cNvPr id="3" name="Group 16"/>
          <p:cNvGrpSpPr>
            <a:grpSpLocks/>
          </p:cNvGrpSpPr>
          <p:nvPr/>
        </p:nvGrpSpPr>
        <p:grpSpPr bwMode="auto">
          <a:xfrm>
            <a:off x="5562600" y="4038600"/>
            <a:ext cx="3581400" cy="688975"/>
            <a:chOff x="3360" y="2688"/>
            <a:chExt cx="1824" cy="384"/>
          </a:xfrm>
        </p:grpSpPr>
        <p:sp>
          <p:nvSpPr>
            <p:cNvPr id="110599" name="Freeform 17"/>
            <p:cNvSpPr>
              <a:spLocks/>
            </p:cNvSpPr>
            <p:nvPr/>
          </p:nvSpPr>
          <p:spPr bwMode="auto">
            <a:xfrm>
              <a:off x="3600" y="2928"/>
              <a:ext cx="672" cy="144"/>
            </a:xfrm>
            <a:custGeom>
              <a:avLst/>
              <a:gdLst>
                <a:gd name="T0" fmla="*/ 0 w 576"/>
                <a:gd name="T1" fmla="*/ 0 h 144"/>
                <a:gd name="T2" fmla="*/ 457 w 576"/>
                <a:gd name="T3" fmla="*/ 144 h 144"/>
                <a:gd name="T4" fmla="*/ 915 w 576"/>
                <a:gd name="T5" fmla="*/ 0 h 144"/>
                <a:gd name="T6" fmla="*/ 0 60000 65536"/>
                <a:gd name="T7" fmla="*/ 0 60000 65536"/>
                <a:gd name="T8" fmla="*/ 0 60000 65536"/>
                <a:gd name="T9" fmla="*/ 0 w 576"/>
                <a:gd name="T10" fmla="*/ 0 h 144"/>
                <a:gd name="T11" fmla="*/ 576 w 576"/>
                <a:gd name="T12" fmla="*/ 144 h 144"/>
              </a:gdLst>
              <a:ahLst/>
              <a:cxnLst>
                <a:cxn ang="T6">
                  <a:pos x="T0" y="T1"/>
                </a:cxn>
                <a:cxn ang="T7">
                  <a:pos x="T2" y="T3"/>
                </a:cxn>
                <a:cxn ang="T8">
                  <a:pos x="T4" y="T5"/>
                </a:cxn>
              </a:cxnLst>
              <a:rect l="T9" t="T10" r="T11" b="T12"/>
              <a:pathLst>
                <a:path w="576" h="144">
                  <a:moveTo>
                    <a:pt x="0" y="0"/>
                  </a:moveTo>
                  <a:cubicBezTo>
                    <a:pt x="96" y="72"/>
                    <a:pt x="192" y="144"/>
                    <a:pt x="288" y="144"/>
                  </a:cubicBezTo>
                  <a:cubicBezTo>
                    <a:pt x="384" y="144"/>
                    <a:pt x="528" y="24"/>
                    <a:pt x="576" y="0"/>
                  </a:cubicBezTo>
                </a:path>
              </a:pathLst>
            </a:custGeom>
            <a:noFill/>
            <a:ln w="38100">
              <a:solidFill>
                <a:srgbClr val="FFCC00"/>
              </a:solidFill>
              <a:round/>
              <a:headEnd/>
              <a:tailEnd type="arrow" w="lg" len="lg"/>
            </a:ln>
          </p:spPr>
          <p:txBody>
            <a:bodyPr>
              <a:prstTxWarp prst="textNoShape">
                <a:avLst/>
              </a:prstTxWarp>
            </a:bodyPr>
            <a:lstStyle/>
            <a:p>
              <a:endParaRPr lang="en-US"/>
            </a:p>
          </p:txBody>
        </p:sp>
        <p:sp>
          <p:nvSpPr>
            <p:cNvPr id="110600" name="Text Box 18"/>
            <p:cNvSpPr txBox="1">
              <a:spLocks noChangeArrowheads="1"/>
            </p:cNvSpPr>
            <p:nvPr/>
          </p:nvSpPr>
          <p:spPr bwMode="auto">
            <a:xfrm>
              <a:off x="3360" y="2688"/>
              <a:ext cx="1824" cy="205"/>
            </a:xfrm>
            <a:prstGeom prst="rect">
              <a:avLst/>
            </a:prstGeom>
            <a:noFill/>
            <a:ln w="9525">
              <a:noFill/>
              <a:miter lim="800000"/>
              <a:headEnd/>
              <a:tailEnd/>
            </a:ln>
          </p:spPr>
          <p:txBody>
            <a:bodyPr>
              <a:prstTxWarp prst="textNoShape">
                <a:avLst/>
              </a:prstTxWarp>
              <a:spAutoFit/>
            </a:bodyPr>
            <a:lstStyle/>
            <a:p>
              <a:pPr eaLnBrk="1" hangingPunct="1">
                <a:spcBef>
                  <a:spcPct val="50000"/>
                </a:spcBef>
              </a:pPr>
              <a:r>
                <a:rPr lang="en-US" sz="1800" b="1">
                  <a:solidFill>
                    <a:srgbClr val="FFCC00"/>
                  </a:solidFill>
                  <a:latin typeface="Arial" charset="0"/>
                </a:rPr>
                <a:t>disdain</a:t>
              </a:r>
              <a:r>
                <a:rPr lang="en-US" sz="1800" b="1">
                  <a:solidFill>
                    <a:srgbClr val="0000FF"/>
                  </a:solidFill>
                  <a:latin typeface="Arial" charset="0"/>
                </a:rPr>
                <a:t> </a:t>
              </a:r>
              <a:r>
                <a:rPr lang="en-US" sz="1800" i="0">
                  <a:solidFill>
                    <a:schemeClr val="tx1"/>
                  </a:solidFill>
                  <a:latin typeface="Arial" charset="0"/>
                </a:rPr>
                <a:t>(neg)</a:t>
              </a:r>
              <a:r>
                <a:rPr lang="en-US" sz="1800">
                  <a:solidFill>
                    <a:schemeClr val="tx1"/>
                  </a:solidFill>
                  <a:latin typeface="Arial" charset="0"/>
                </a:rPr>
                <a:t> and </a:t>
              </a:r>
              <a:r>
                <a:rPr lang="en-US" sz="1800" b="1">
                  <a:solidFill>
                    <a:srgbClr val="FFCC00"/>
                  </a:solidFill>
                  <a:latin typeface="Arial" charset="0"/>
                </a:rPr>
                <a:t>wrath</a:t>
              </a:r>
              <a:r>
                <a:rPr lang="en-US" sz="1800" i="0">
                  <a:solidFill>
                    <a:schemeClr val="tx1"/>
                  </a:solidFill>
                  <a:latin typeface="Arial" charset="0"/>
                </a:rPr>
                <a:t>(neg)</a:t>
              </a:r>
            </a:p>
          </p:txBody>
        </p:sp>
        <p:sp>
          <p:nvSpPr>
            <p:cNvPr id="110601" name="Freeform 19"/>
            <p:cNvSpPr>
              <a:spLocks/>
            </p:cNvSpPr>
            <p:nvPr/>
          </p:nvSpPr>
          <p:spPr bwMode="auto">
            <a:xfrm flipH="1">
              <a:off x="4272" y="2928"/>
              <a:ext cx="336" cy="144"/>
            </a:xfrm>
            <a:custGeom>
              <a:avLst/>
              <a:gdLst>
                <a:gd name="T0" fmla="*/ 0 w 576"/>
                <a:gd name="T1" fmla="*/ 0 h 144"/>
                <a:gd name="T2" fmla="*/ 57 w 576"/>
                <a:gd name="T3" fmla="*/ 144 h 144"/>
                <a:gd name="T4" fmla="*/ 114 w 576"/>
                <a:gd name="T5" fmla="*/ 0 h 144"/>
                <a:gd name="T6" fmla="*/ 0 60000 65536"/>
                <a:gd name="T7" fmla="*/ 0 60000 65536"/>
                <a:gd name="T8" fmla="*/ 0 60000 65536"/>
                <a:gd name="T9" fmla="*/ 0 w 576"/>
                <a:gd name="T10" fmla="*/ 0 h 144"/>
                <a:gd name="T11" fmla="*/ 576 w 576"/>
                <a:gd name="T12" fmla="*/ 144 h 144"/>
              </a:gdLst>
              <a:ahLst/>
              <a:cxnLst>
                <a:cxn ang="T6">
                  <a:pos x="T0" y="T1"/>
                </a:cxn>
                <a:cxn ang="T7">
                  <a:pos x="T2" y="T3"/>
                </a:cxn>
                <a:cxn ang="T8">
                  <a:pos x="T4" y="T5"/>
                </a:cxn>
              </a:cxnLst>
              <a:rect l="T9" t="T10" r="T11" b="T12"/>
              <a:pathLst>
                <a:path w="576" h="144">
                  <a:moveTo>
                    <a:pt x="0" y="0"/>
                  </a:moveTo>
                  <a:cubicBezTo>
                    <a:pt x="96" y="72"/>
                    <a:pt x="192" y="144"/>
                    <a:pt x="288" y="144"/>
                  </a:cubicBezTo>
                  <a:cubicBezTo>
                    <a:pt x="384" y="144"/>
                    <a:pt x="528" y="24"/>
                    <a:pt x="576" y="0"/>
                  </a:cubicBezTo>
                </a:path>
              </a:pathLst>
            </a:custGeom>
            <a:noFill/>
            <a:ln w="38100">
              <a:solidFill>
                <a:srgbClr val="FFCC00"/>
              </a:solidFill>
              <a:round/>
              <a:headEnd/>
              <a:tailEnd type="arrow" w="lg" len="lg"/>
            </a:ln>
          </p:spPr>
          <p:txBody>
            <a:bodyPr>
              <a:prstTxWarp prst="textNoShape">
                <a:avLst/>
              </a:prstTxWarp>
            </a:bodyPr>
            <a:lstStyle/>
            <a:p>
              <a:endParaRPr lang="en-US"/>
            </a:p>
          </p:txBody>
        </p:sp>
      </p:gr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t>Polarity Influencers</a:t>
            </a:r>
          </a:p>
        </p:txBody>
      </p:sp>
      <p:sp>
        <p:nvSpPr>
          <p:cNvPr id="112643" name="Rectangle 3"/>
          <p:cNvSpPr>
            <a:spLocks noGrp="1" noChangeArrowheads="1"/>
          </p:cNvSpPr>
          <p:nvPr>
            <p:ph type="body" idx="1"/>
          </p:nvPr>
        </p:nvSpPr>
        <p:spPr/>
        <p:txBody>
          <a:bodyPr/>
          <a:lstStyle/>
          <a:p>
            <a:r>
              <a:rPr lang="en-US"/>
              <a:t>Negation</a:t>
            </a:r>
          </a:p>
          <a:p>
            <a:pPr lvl="1"/>
            <a:r>
              <a:rPr lang="en-US"/>
              <a:t>Local not good</a:t>
            </a:r>
          </a:p>
          <a:p>
            <a:pPr lvl="1"/>
            <a:r>
              <a:rPr lang="en-US"/>
              <a:t>Longer-distance dependencies</a:t>
            </a:r>
          </a:p>
          <a:p>
            <a:pPr lvl="2"/>
            <a:r>
              <a:rPr lang="en-US"/>
              <a:t>Does not look very </a:t>
            </a:r>
            <a:r>
              <a:rPr lang="en-US" u="sng"/>
              <a:t>good</a:t>
            </a:r>
            <a:r>
              <a:rPr lang="en-US"/>
              <a:t> (proposition)</a:t>
            </a:r>
          </a:p>
          <a:p>
            <a:pPr lvl="2"/>
            <a:r>
              <a:rPr lang="en-US"/>
              <a:t>No politically prudent Israeli could </a:t>
            </a:r>
            <a:r>
              <a:rPr lang="en-US" u="sng"/>
              <a:t>support</a:t>
            </a:r>
            <a:r>
              <a:rPr lang="en-US"/>
              <a:t> either of them (subject)</a:t>
            </a:r>
          </a:p>
          <a:p>
            <a:pPr lvl="1"/>
            <a:r>
              <a:rPr lang="en-US"/>
              <a:t>Phrases with negations may intensify instead</a:t>
            </a:r>
          </a:p>
          <a:p>
            <a:pPr lvl="2"/>
            <a:r>
              <a:rPr lang="en-US"/>
              <a:t>Not only good, but amazing!</a:t>
            </a:r>
          </a:p>
          <a:p>
            <a:pPr lvl="1"/>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t>Polarity Influencers</a:t>
            </a:r>
          </a:p>
        </p:txBody>
      </p:sp>
      <p:sp>
        <p:nvSpPr>
          <p:cNvPr id="114691" name="Rectangle 3"/>
          <p:cNvSpPr>
            <a:spLocks noGrp="1" noChangeArrowheads="1"/>
          </p:cNvSpPr>
          <p:nvPr>
            <p:ph type="body" idx="1"/>
          </p:nvPr>
        </p:nvSpPr>
        <p:spPr/>
        <p:txBody>
          <a:bodyPr/>
          <a:lstStyle/>
          <a:p>
            <a:r>
              <a:rPr lang="en-US"/>
              <a:t>Modality</a:t>
            </a:r>
          </a:p>
          <a:p>
            <a:pPr lvl="1"/>
            <a:r>
              <a:rPr lang="en-US"/>
              <a:t>No reason at all to believe that the economy is good</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t>Polarity Influencers</a:t>
            </a:r>
          </a:p>
        </p:txBody>
      </p:sp>
      <p:sp>
        <p:nvSpPr>
          <p:cNvPr id="116739" name="Rectangle 3"/>
          <p:cNvSpPr>
            <a:spLocks noGrp="1" noChangeArrowheads="1"/>
          </p:cNvSpPr>
          <p:nvPr>
            <p:ph type="body" idx="1"/>
          </p:nvPr>
        </p:nvSpPr>
        <p:spPr/>
        <p:txBody>
          <a:bodyPr/>
          <a:lstStyle/>
          <a:p>
            <a:r>
              <a:rPr lang="en-US" dirty="0"/>
              <a:t>Contextual Valence Shifters </a:t>
            </a:r>
            <a:r>
              <a:rPr lang="en-US" sz="2000" dirty="0">
                <a:solidFill>
                  <a:srgbClr val="990099"/>
                </a:solidFill>
              </a:rPr>
              <a:t>Polanyi &amp; </a:t>
            </a:r>
            <a:r>
              <a:rPr lang="en-US" sz="2000" dirty="0" err="1">
                <a:solidFill>
                  <a:srgbClr val="990099"/>
                </a:solidFill>
              </a:rPr>
              <a:t>Zaenan</a:t>
            </a:r>
            <a:r>
              <a:rPr lang="en-US" sz="2000" dirty="0">
                <a:solidFill>
                  <a:srgbClr val="990099"/>
                </a:solidFill>
              </a:rPr>
              <a:t> 2004 </a:t>
            </a:r>
          </a:p>
          <a:p>
            <a:pPr lvl="1"/>
            <a:r>
              <a:rPr lang="en-US" dirty="0">
                <a:solidFill>
                  <a:srgbClr val="006600"/>
                </a:solidFill>
              </a:rPr>
              <a:t>General polarity shifter</a:t>
            </a:r>
          </a:p>
          <a:p>
            <a:pPr lvl="2"/>
            <a:r>
              <a:rPr lang="en-US" dirty="0">
                <a:solidFill>
                  <a:schemeClr val="tx1"/>
                </a:solidFill>
              </a:rPr>
              <a:t>Pose</a:t>
            </a:r>
            <a:r>
              <a:rPr lang="en-US" dirty="0">
                <a:solidFill>
                  <a:srgbClr val="006600"/>
                </a:solidFill>
              </a:rPr>
              <a:t> little </a:t>
            </a:r>
            <a:r>
              <a:rPr lang="en-US" dirty="0">
                <a:solidFill>
                  <a:schemeClr val="tx1"/>
                </a:solidFill>
              </a:rPr>
              <a:t>threat</a:t>
            </a:r>
          </a:p>
          <a:p>
            <a:pPr lvl="2"/>
            <a:r>
              <a:rPr lang="en-US" dirty="0">
                <a:solidFill>
                  <a:schemeClr val="tx1"/>
                </a:solidFill>
              </a:rPr>
              <a:t>Contains</a:t>
            </a:r>
            <a:r>
              <a:rPr lang="en-US" dirty="0">
                <a:solidFill>
                  <a:srgbClr val="006600"/>
                </a:solidFill>
              </a:rPr>
              <a:t> little </a:t>
            </a:r>
            <a:r>
              <a:rPr lang="en-US" dirty="0">
                <a:solidFill>
                  <a:schemeClr val="tx1"/>
                </a:solidFill>
              </a:rPr>
              <a:t>truth</a:t>
            </a:r>
          </a:p>
          <a:p>
            <a:pPr lvl="1"/>
            <a:r>
              <a:rPr lang="en-US" dirty="0">
                <a:solidFill>
                  <a:srgbClr val="0000FF"/>
                </a:solidFill>
              </a:rPr>
              <a:t>Negative polarity shifters</a:t>
            </a:r>
          </a:p>
          <a:p>
            <a:pPr lvl="2"/>
            <a:r>
              <a:rPr lang="en-US" dirty="0">
                <a:solidFill>
                  <a:schemeClr val="tx2"/>
                </a:solidFill>
              </a:rPr>
              <a:t>Lack of</a:t>
            </a:r>
            <a:r>
              <a:rPr lang="en-US" dirty="0">
                <a:solidFill>
                  <a:schemeClr val="accent2"/>
                </a:solidFill>
              </a:rPr>
              <a:t> </a:t>
            </a:r>
            <a:r>
              <a:rPr lang="en-US" dirty="0">
                <a:solidFill>
                  <a:srgbClr val="990099"/>
                </a:solidFill>
              </a:rPr>
              <a:t>understanding</a:t>
            </a:r>
          </a:p>
          <a:p>
            <a:pPr lvl="1"/>
            <a:r>
              <a:rPr lang="en-US" dirty="0">
                <a:solidFill>
                  <a:srgbClr val="990099"/>
                </a:solidFill>
              </a:rPr>
              <a:t>Positive polarity shifters</a:t>
            </a:r>
          </a:p>
          <a:p>
            <a:pPr lvl="2"/>
            <a:r>
              <a:rPr lang="en-US" dirty="0">
                <a:solidFill>
                  <a:schemeClr val="tx1"/>
                </a:solidFill>
              </a:rPr>
              <a:t>Abate the</a:t>
            </a:r>
            <a:r>
              <a:rPr lang="en-US" dirty="0">
                <a:solidFill>
                  <a:srgbClr val="990099"/>
                </a:solidFill>
              </a:rPr>
              <a:t> </a:t>
            </a:r>
            <a:r>
              <a:rPr lang="en-US" dirty="0">
                <a:solidFill>
                  <a:srgbClr val="0000FF"/>
                </a:solidFill>
              </a:rPr>
              <a:t>damage</a:t>
            </a:r>
          </a:p>
          <a:p>
            <a:pPr>
              <a:buFont typeface="Monotype Sorts" charset="2"/>
              <a:buNone/>
            </a:pPr>
            <a:endParaRPr lang="en-US" dirty="0">
              <a:solidFill>
                <a:schemeClr val="accent2"/>
              </a:solidFill>
            </a:endParaRPr>
          </a:p>
          <a:p>
            <a:endParaRPr lang="en-US" dirty="0">
              <a:solidFill>
                <a:srgbClr val="990099"/>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a:t>Approach</a:t>
            </a:r>
          </a:p>
        </p:txBody>
      </p:sp>
      <p:sp>
        <p:nvSpPr>
          <p:cNvPr id="118787" name="Rectangle 3"/>
          <p:cNvSpPr>
            <a:spLocks noGrp="1" noChangeArrowheads="1"/>
          </p:cNvSpPr>
          <p:nvPr>
            <p:ph type="body" idx="1"/>
          </p:nvPr>
        </p:nvSpPr>
        <p:spPr/>
        <p:txBody>
          <a:bodyPr/>
          <a:lstStyle/>
          <a:p>
            <a:r>
              <a:rPr lang="en-US" dirty="0">
                <a:solidFill>
                  <a:srgbClr val="0000FF"/>
                </a:solidFill>
              </a:rPr>
              <a:t>Step 1: Neutral or Polar?</a:t>
            </a:r>
          </a:p>
          <a:p>
            <a:r>
              <a:rPr lang="en-US" dirty="0">
                <a:solidFill>
                  <a:srgbClr val="990099"/>
                </a:solidFill>
              </a:rPr>
              <a:t>Step 2: Are the polar instances Positive or Negative?</a:t>
            </a:r>
          </a:p>
          <a:p>
            <a:r>
              <a:rPr lang="en-US" dirty="0"/>
              <a:t>Combine a variety of evidence</a:t>
            </a:r>
          </a:p>
          <a:p>
            <a:r>
              <a:rPr lang="en-US" dirty="0">
                <a:solidFill>
                  <a:srgbClr val="0000FF"/>
                </a:solidFill>
              </a:rPr>
              <a:t>Still much to do in the area of recognizing contextual polarity</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Interpretation</a:t>
            </a:r>
          </a:p>
        </p:txBody>
      </p:sp>
      <p:sp>
        <p:nvSpPr>
          <p:cNvPr id="120835" name="Text Box 3"/>
          <p:cNvSpPr txBox="1">
            <a:spLocks noChangeArrowheads="1"/>
          </p:cNvSpPr>
          <p:nvPr/>
        </p:nvSpPr>
        <p:spPr bwMode="auto">
          <a:xfrm>
            <a:off x="228600" y="1879600"/>
            <a:ext cx="2012950" cy="118745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Lexicon of   </a:t>
            </a:r>
          </a:p>
          <a:p>
            <a:pPr eaLnBrk="1" hangingPunct="1"/>
            <a:r>
              <a:rPr lang="en-US" i="0">
                <a:solidFill>
                  <a:srgbClr val="0066FF"/>
                </a:solidFill>
                <a:latin typeface="Arial" charset="0"/>
              </a:rPr>
              <a:t>keywords </a:t>
            </a:r>
          </a:p>
          <a:p>
            <a:pPr eaLnBrk="1" hangingPunct="1"/>
            <a:r>
              <a:rPr lang="en-US" i="0">
                <a:solidFill>
                  <a:srgbClr val="0066FF"/>
                </a:solidFill>
                <a:latin typeface="Arial" charset="0"/>
              </a:rPr>
              <a:t>out of context</a:t>
            </a:r>
          </a:p>
        </p:txBody>
      </p:sp>
      <p:sp>
        <p:nvSpPr>
          <p:cNvPr id="120836" name="Text Box 4"/>
          <p:cNvSpPr txBox="1">
            <a:spLocks noChangeArrowheads="1"/>
          </p:cNvSpPr>
          <p:nvPr/>
        </p:nvSpPr>
        <p:spPr bwMode="auto">
          <a:xfrm>
            <a:off x="6248400" y="2032000"/>
            <a:ext cx="2317750" cy="1552575"/>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Full contextual</a:t>
            </a:r>
          </a:p>
          <a:p>
            <a:pPr eaLnBrk="1" hangingPunct="1"/>
            <a:r>
              <a:rPr lang="en-US" i="0">
                <a:solidFill>
                  <a:srgbClr val="0066FF"/>
                </a:solidFill>
                <a:latin typeface="Arial" charset="0"/>
              </a:rPr>
              <a:t>Interpretation</a:t>
            </a:r>
          </a:p>
          <a:p>
            <a:pPr eaLnBrk="1" hangingPunct="1"/>
            <a:r>
              <a:rPr lang="en-US" i="0">
                <a:solidFill>
                  <a:srgbClr val="0066FF"/>
                </a:solidFill>
                <a:latin typeface="Arial" charset="0"/>
              </a:rPr>
              <a:t>of words in text </a:t>
            </a:r>
          </a:p>
          <a:p>
            <a:pPr eaLnBrk="1" hangingPunct="1"/>
            <a:r>
              <a:rPr lang="en-US" i="0">
                <a:solidFill>
                  <a:srgbClr val="0066FF"/>
                </a:solidFill>
                <a:latin typeface="Arial" charset="0"/>
              </a:rPr>
              <a:t>or dialog</a:t>
            </a:r>
          </a:p>
        </p:txBody>
      </p:sp>
      <p:sp>
        <p:nvSpPr>
          <p:cNvPr id="120837" name="Text Box 5"/>
          <p:cNvSpPr txBox="1">
            <a:spLocks noChangeArrowheads="1"/>
          </p:cNvSpPr>
          <p:nvPr/>
        </p:nvSpPr>
        <p:spPr bwMode="auto">
          <a:xfrm>
            <a:off x="3352800" y="2198688"/>
            <a:ext cx="1592263" cy="45720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chemeClr val="tx1"/>
                </a:solidFill>
                <a:latin typeface="Arial" charset="0"/>
              </a:rPr>
              <a:t>continuum</a:t>
            </a:r>
          </a:p>
        </p:txBody>
      </p:sp>
      <p:sp>
        <p:nvSpPr>
          <p:cNvPr id="120838" name="Line 6"/>
          <p:cNvSpPr>
            <a:spLocks noChangeShapeType="1"/>
          </p:cNvSpPr>
          <p:nvPr/>
        </p:nvSpPr>
        <p:spPr bwMode="auto">
          <a:xfrm>
            <a:off x="2133600" y="2895600"/>
            <a:ext cx="39624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120839" name="Text Box 7"/>
          <p:cNvSpPr txBox="1">
            <a:spLocks noChangeArrowheads="1"/>
          </p:cNvSpPr>
          <p:nvPr/>
        </p:nvSpPr>
        <p:spPr bwMode="auto">
          <a:xfrm>
            <a:off x="2574925" y="3546475"/>
            <a:ext cx="2378075" cy="457200"/>
          </a:xfrm>
          <a:prstGeom prst="rect">
            <a:avLst/>
          </a:prstGeom>
          <a:noFill/>
          <a:ln w="9525">
            <a:noFill/>
            <a:miter lim="800000"/>
            <a:headEnd/>
            <a:tailEnd/>
          </a:ln>
        </p:spPr>
        <p:txBody>
          <a:bodyPr>
            <a:prstTxWarp prst="textNoShape">
              <a:avLst/>
            </a:prstTxWarp>
            <a:spAutoFit/>
          </a:bodyPr>
          <a:lstStyle/>
          <a:p>
            <a:endParaRPr lang="en-US"/>
          </a:p>
        </p:txBody>
      </p:sp>
      <p:sp>
        <p:nvSpPr>
          <p:cNvPr id="120840" name="Text Box 8"/>
          <p:cNvSpPr txBox="1">
            <a:spLocks noChangeArrowheads="1"/>
          </p:cNvSpPr>
          <p:nvPr/>
        </p:nvSpPr>
        <p:spPr bwMode="auto">
          <a:xfrm>
            <a:off x="533400" y="3171825"/>
            <a:ext cx="1177925" cy="2781300"/>
          </a:xfrm>
          <a:prstGeom prst="rect">
            <a:avLst/>
          </a:prstGeom>
          <a:noFill/>
          <a:ln w="9525">
            <a:noFill/>
            <a:miter lim="800000"/>
            <a:headEnd/>
            <a:tailEnd/>
          </a:ln>
        </p:spPr>
        <p:txBody>
          <a:bodyPr wrap="none">
            <a:prstTxWarp prst="textNoShape">
              <a:avLst/>
            </a:prstTxWarp>
            <a:spAutoFit/>
          </a:bodyPr>
          <a:lstStyle/>
          <a:p>
            <a:r>
              <a:rPr lang="en-US" sz="1600"/>
              <a:t>Brilliant</a:t>
            </a:r>
          </a:p>
          <a:p>
            <a:r>
              <a:rPr lang="en-US" sz="1600"/>
              <a:t>   sense#1 S</a:t>
            </a:r>
          </a:p>
          <a:p>
            <a:r>
              <a:rPr lang="en-US" sz="1600"/>
              <a:t>   sense#2 S</a:t>
            </a:r>
          </a:p>
          <a:p>
            <a:r>
              <a:rPr lang="en-US" sz="1600"/>
              <a:t>   …</a:t>
            </a:r>
          </a:p>
          <a:p>
            <a:r>
              <a:rPr lang="en-US" sz="1600"/>
              <a:t>Difference</a:t>
            </a:r>
          </a:p>
          <a:p>
            <a:r>
              <a:rPr lang="en-US" sz="1600"/>
              <a:t>   sense#1 O</a:t>
            </a:r>
          </a:p>
          <a:p>
            <a:r>
              <a:rPr lang="en-US" sz="1600"/>
              <a:t>   sense#2 O</a:t>
            </a:r>
          </a:p>
          <a:p>
            <a:r>
              <a:rPr lang="en-US" sz="1600"/>
              <a:t>   sense#3 S</a:t>
            </a:r>
          </a:p>
          <a:p>
            <a:r>
              <a:rPr lang="en-US" sz="1600"/>
              <a:t>   sense#4 S</a:t>
            </a:r>
          </a:p>
          <a:p>
            <a:r>
              <a:rPr lang="en-US" sz="1600"/>
              <a:t>   sense#5 O</a:t>
            </a:r>
          </a:p>
          <a:p>
            <a:r>
              <a:rPr lang="en-US" sz="1600"/>
              <a:t>…</a:t>
            </a:r>
          </a:p>
        </p:txBody>
      </p:sp>
      <p:sp>
        <p:nvSpPr>
          <p:cNvPr id="120841" name="Text Box 9"/>
          <p:cNvSpPr txBox="1">
            <a:spLocks noChangeArrowheads="1"/>
          </p:cNvSpPr>
          <p:nvPr/>
        </p:nvSpPr>
        <p:spPr bwMode="auto">
          <a:xfrm>
            <a:off x="2590800" y="3886200"/>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120842" name="AutoShape 10"/>
          <p:cNvSpPr>
            <a:spLocks noChangeArrowheads="1"/>
          </p:cNvSpPr>
          <p:nvPr/>
        </p:nvSpPr>
        <p:spPr bwMode="auto">
          <a:xfrm>
            <a:off x="16764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20843" name="Text Box 11"/>
          <p:cNvSpPr txBox="1">
            <a:spLocks noChangeArrowheads="1"/>
          </p:cNvSpPr>
          <p:nvPr/>
        </p:nvSpPr>
        <p:spPr bwMode="auto">
          <a:xfrm>
            <a:off x="1676400" y="3184525"/>
            <a:ext cx="833438" cy="396875"/>
          </a:xfrm>
          <a:prstGeom prst="rect">
            <a:avLst/>
          </a:prstGeom>
          <a:noFill/>
          <a:ln w="9525">
            <a:noFill/>
            <a:miter lim="800000"/>
            <a:headEnd/>
            <a:tailEnd/>
          </a:ln>
        </p:spPr>
        <p:txBody>
          <a:bodyPr wrap="none">
            <a:prstTxWarp prst="textNoShape">
              <a:avLst/>
            </a:prstTxWarp>
            <a:spAutoFit/>
          </a:bodyPr>
          <a:lstStyle/>
          <a:p>
            <a:r>
              <a:rPr lang="en-US" sz="2000"/>
              <a:t>SWSD</a:t>
            </a:r>
          </a:p>
        </p:txBody>
      </p:sp>
      <p:sp>
        <p:nvSpPr>
          <p:cNvPr id="120844" name="Text Box 12"/>
          <p:cNvSpPr txBox="1">
            <a:spLocks noChangeArrowheads="1"/>
          </p:cNvSpPr>
          <p:nvPr/>
        </p:nvSpPr>
        <p:spPr bwMode="auto">
          <a:xfrm>
            <a:off x="2590800" y="3200400"/>
            <a:ext cx="1077913" cy="1130300"/>
          </a:xfrm>
          <a:prstGeom prst="rect">
            <a:avLst/>
          </a:prstGeom>
          <a:noFill/>
          <a:ln w="9525">
            <a:noFill/>
            <a:miter lim="800000"/>
            <a:headEnd/>
            <a:tailEnd/>
          </a:ln>
        </p:spPr>
        <p:txBody>
          <a:bodyPr wrap="none">
            <a:prstTxWarp prst="textNoShape">
              <a:avLst/>
            </a:prstTxWarp>
            <a:spAutoFit/>
          </a:bodyPr>
          <a:lstStyle/>
          <a:p>
            <a:r>
              <a:rPr lang="en-US" sz="1600"/>
              <a:t>Contextual</a:t>
            </a:r>
          </a:p>
          <a:p>
            <a:r>
              <a:rPr lang="en-US" sz="1600"/>
              <a:t>Sentiment</a:t>
            </a:r>
          </a:p>
          <a:p>
            <a:r>
              <a:rPr lang="en-US" sz="1600"/>
              <a:t>Analysis</a:t>
            </a:r>
          </a:p>
          <a:p>
            <a:endParaRPr lang="en-US" sz="2000"/>
          </a:p>
        </p:txBody>
      </p:sp>
      <p:sp>
        <p:nvSpPr>
          <p:cNvPr id="120845" name="AutoShape 13"/>
          <p:cNvSpPr>
            <a:spLocks noChangeArrowheads="1"/>
          </p:cNvSpPr>
          <p:nvPr/>
        </p:nvSpPr>
        <p:spPr bwMode="auto">
          <a:xfrm>
            <a:off x="26670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20846" name="AutoShape 14"/>
          <p:cNvSpPr>
            <a:spLocks noChangeArrowheads="1"/>
          </p:cNvSpPr>
          <p:nvPr/>
        </p:nvSpPr>
        <p:spPr bwMode="auto">
          <a:xfrm>
            <a:off x="6858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20847" name="AutoShape 15"/>
          <p:cNvSpPr>
            <a:spLocks noChangeArrowheads="1"/>
          </p:cNvSpPr>
          <p:nvPr/>
        </p:nvSpPr>
        <p:spPr bwMode="auto">
          <a:xfrm>
            <a:off x="36576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20848" name="Text Box 16"/>
          <p:cNvSpPr txBox="1">
            <a:spLocks noChangeArrowheads="1"/>
          </p:cNvSpPr>
          <p:nvPr/>
        </p:nvSpPr>
        <p:spPr bwMode="auto">
          <a:xfrm>
            <a:off x="3657600" y="3200400"/>
            <a:ext cx="1009650" cy="336550"/>
          </a:xfrm>
          <a:prstGeom prst="rect">
            <a:avLst/>
          </a:prstGeom>
          <a:noFill/>
          <a:ln w="9525">
            <a:noFill/>
            <a:miter lim="800000"/>
            <a:headEnd/>
            <a:tailEnd/>
          </a:ln>
        </p:spPr>
        <p:txBody>
          <a:bodyPr wrap="none">
            <a:prstTxWarp prst="textNoShape">
              <a:avLst/>
            </a:prstTxWarp>
            <a:spAutoFit/>
          </a:bodyPr>
          <a:lstStyle/>
          <a:p>
            <a:r>
              <a:rPr lang="en-US" sz="1600"/>
              <a:t>Discourse</a:t>
            </a:r>
            <a:endParaRPr lang="en-US" sz="2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AutoShape 3"/>
          <p:cNvSpPr>
            <a:spLocks noChangeArrowheads="1"/>
          </p:cNvSpPr>
          <p:nvPr/>
        </p:nvSpPr>
        <p:spPr bwMode="auto">
          <a:xfrm>
            <a:off x="228600" y="1524000"/>
            <a:ext cx="8534400" cy="4572000"/>
          </a:xfrm>
          <a:prstGeom prst="flowChartAlternateProcess">
            <a:avLst/>
          </a:prstGeom>
          <a:solidFill>
            <a:srgbClr val="CCFFCC"/>
          </a:solidFill>
          <a:ln w="9525">
            <a:noFill/>
            <a:miter lim="800000"/>
            <a:headEnd/>
            <a:tailEnd/>
          </a:ln>
        </p:spPr>
        <p:txBody>
          <a:bodyPr wrap="none" lIns="0" tIns="0" rIns="0" bIns="0">
            <a:prstTxWarp prst="textNoShape">
              <a:avLst/>
            </a:prstTxWarp>
          </a:bodyPr>
          <a:lstStyle/>
          <a:p>
            <a:pPr algn="ctr" defTabSz="3344863" eaLnBrk="1" hangingPunct="1"/>
            <a:endParaRPr lang="en-US" sz="6500" i="0">
              <a:solidFill>
                <a:srgbClr val="FF0000"/>
              </a:solidFill>
              <a:latin typeface="Arial" charset="0"/>
            </a:endParaRPr>
          </a:p>
        </p:txBody>
      </p:sp>
      <p:grpSp>
        <p:nvGrpSpPr>
          <p:cNvPr id="2" name="Group 4"/>
          <p:cNvGrpSpPr>
            <a:grpSpLocks/>
          </p:cNvGrpSpPr>
          <p:nvPr/>
        </p:nvGrpSpPr>
        <p:grpSpPr bwMode="auto">
          <a:xfrm>
            <a:off x="533400" y="1914525"/>
            <a:ext cx="8229600" cy="3671888"/>
            <a:chOff x="1728" y="7872"/>
            <a:chExt cx="6480" cy="2720"/>
          </a:xfrm>
        </p:grpSpPr>
        <p:sp>
          <p:nvSpPr>
            <p:cNvPr id="23561" name="Rectangle 5"/>
            <p:cNvSpPr>
              <a:spLocks noChangeArrowheads="1"/>
            </p:cNvSpPr>
            <p:nvPr/>
          </p:nvSpPr>
          <p:spPr bwMode="auto">
            <a:xfrm>
              <a:off x="5268" y="7872"/>
              <a:ext cx="2100" cy="751"/>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dirty="0">
                  <a:solidFill>
                    <a:srgbClr val="6666FF"/>
                  </a:solidFill>
                  <a:latin typeface="Arial" charset="0"/>
                </a:rPr>
                <a:t>direct subjective</a:t>
              </a:r>
            </a:p>
            <a:p>
              <a:pPr>
                <a:lnSpc>
                  <a:spcPct val="90000"/>
                </a:lnSpc>
              </a:pPr>
              <a:r>
                <a:rPr lang="en-US" sz="1600" i="0" dirty="0">
                  <a:solidFill>
                    <a:schemeClr val="tx1"/>
                  </a:solidFill>
                  <a:latin typeface="Arial" charset="0"/>
                </a:rPr>
                <a:t>  span: </a:t>
              </a:r>
              <a:r>
                <a:rPr lang="en-US" sz="1600" dirty="0">
                  <a:solidFill>
                    <a:schemeClr val="tx1"/>
                  </a:solidFill>
                  <a:latin typeface="Arial" charset="0"/>
                </a:rPr>
                <a:t>are happy</a:t>
              </a:r>
            </a:p>
            <a:p>
              <a:pPr>
                <a:lnSpc>
                  <a:spcPct val="90000"/>
                </a:lnSpc>
              </a:pPr>
              <a:r>
                <a:rPr lang="en-US" sz="1600" i="0" dirty="0">
                  <a:solidFill>
                    <a:schemeClr val="tx1"/>
                  </a:solidFill>
                  <a:latin typeface="Arial" charset="0"/>
                </a:rPr>
                <a:t>  source: &lt;writer, I, People&gt;</a:t>
              </a:r>
            </a:p>
            <a:p>
              <a:pPr>
                <a:lnSpc>
                  <a:spcPct val="90000"/>
                </a:lnSpc>
              </a:pPr>
              <a:r>
                <a:rPr lang="en-US" sz="1600" i="0" dirty="0">
                  <a:solidFill>
                    <a:schemeClr val="tx1"/>
                  </a:solidFill>
                  <a:latin typeface="Arial" charset="0"/>
                </a:rPr>
                <a:t>  attitude:</a:t>
              </a:r>
            </a:p>
          </p:txBody>
        </p:sp>
        <p:sp>
          <p:nvSpPr>
            <p:cNvPr id="23562" name="Rectangle 6"/>
            <p:cNvSpPr>
              <a:spLocks noChangeArrowheads="1"/>
            </p:cNvSpPr>
            <p:nvPr/>
          </p:nvSpPr>
          <p:spPr bwMode="auto">
            <a:xfrm>
              <a:off x="6192" y="8832"/>
              <a:ext cx="2016" cy="1121"/>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dirty="0">
                  <a:solidFill>
                    <a:srgbClr val="6666FF"/>
                  </a:solidFill>
                  <a:latin typeface="Arial" charset="0"/>
                </a:rPr>
                <a:t>inferred attitude</a:t>
              </a:r>
            </a:p>
            <a:p>
              <a:pPr>
                <a:lnSpc>
                  <a:spcPct val="90000"/>
                </a:lnSpc>
              </a:pPr>
              <a:r>
                <a:rPr lang="en-US" sz="1600" i="0" dirty="0">
                  <a:solidFill>
                    <a:schemeClr val="tx1"/>
                  </a:solidFill>
                  <a:latin typeface="Arial" charset="0"/>
                </a:rPr>
                <a:t>  span: </a:t>
              </a:r>
              <a:r>
                <a:rPr lang="en-US" sz="1600" dirty="0">
                  <a:solidFill>
                    <a:schemeClr val="tx1"/>
                  </a:solidFill>
                  <a:latin typeface="Arial" charset="0"/>
                </a:rPr>
                <a:t>are happy because</a:t>
              </a:r>
            </a:p>
            <a:p>
              <a:pPr>
                <a:lnSpc>
                  <a:spcPct val="90000"/>
                </a:lnSpc>
              </a:pPr>
              <a:r>
                <a:rPr lang="en-US" sz="1600" dirty="0">
                  <a:solidFill>
                    <a:schemeClr val="tx1"/>
                  </a:solidFill>
                  <a:latin typeface="Arial" charset="0"/>
                </a:rPr>
                <a:t>            Chavez has fallen</a:t>
              </a:r>
            </a:p>
            <a:p>
              <a:pPr>
                <a:lnSpc>
                  <a:spcPct val="90000"/>
                </a:lnSpc>
              </a:pPr>
              <a:r>
                <a:rPr lang="en-US" sz="1600" i="0" dirty="0">
                  <a:solidFill>
                    <a:schemeClr val="tx1"/>
                  </a:solidFill>
                  <a:latin typeface="Arial" charset="0"/>
                </a:rPr>
                <a:t>  type: </a:t>
              </a:r>
              <a:r>
                <a:rPr lang="en-US" sz="1600" i="0" dirty="0" err="1">
                  <a:solidFill>
                    <a:schemeClr val="tx1"/>
                  </a:solidFill>
                  <a:latin typeface="Arial" charset="0"/>
                </a:rPr>
                <a:t>neg</a:t>
              </a:r>
              <a:r>
                <a:rPr lang="en-US" sz="1600" i="0" dirty="0">
                  <a:solidFill>
                    <a:schemeClr val="tx1"/>
                  </a:solidFill>
                  <a:latin typeface="Arial" charset="0"/>
                </a:rPr>
                <a:t> sentiment</a:t>
              </a:r>
            </a:p>
            <a:p>
              <a:pPr>
                <a:lnSpc>
                  <a:spcPct val="90000"/>
                </a:lnSpc>
              </a:pPr>
              <a:r>
                <a:rPr lang="en-US" sz="1600" i="0" dirty="0">
                  <a:solidFill>
                    <a:schemeClr val="tx1"/>
                  </a:solidFill>
                  <a:latin typeface="Arial" charset="0"/>
                </a:rPr>
                <a:t>  intensity: medium</a:t>
              </a:r>
            </a:p>
            <a:p>
              <a:pPr>
                <a:lnSpc>
                  <a:spcPct val="90000"/>
                </a:lnSpc>
              </a:pPr>
              <a:r>
                <a:rPr lang="en-US" sz="1600" i="0" dirty="0">
                  <a:solidFill>
                    <a:schemeClr val="tx1"/>
                  </a:solidFill>
                  <a:latin typeface="Arial" charset="0"/>
                </a:rPr>
                <a:t>  target:  </a:t>
              </a:r>
            </a:p>
          </p:txBody>
        </p:sp>
        <p:sp>
          <p:nvSpPr>
            <p:cNvPr id="23563" name="Rectangle 7"/>
            <p:cNvSpPr>
              <a:spLocks noChangeArrowheads="1"/>
            </p:cNvSpPr>
            <p:nvPr/>
          </p:nvSpPr>
          <p:spPr bwMode="auto">
            <a:xfrm>
              <a:off x="4426" y="10135"/>
              <a:ext cx="1943" cy="405"/>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dirty="0">
                  <a:solidFill>
                    <a:srgbClr val="6666FF"/>
                  </a:solidFill>
                  <a:latin typeface="Arial" charset="0"/>
                </a:rPr>
                <a:t>target</a:t>
              </a:r>
            </a:p>
            <a:p>
              <a:pPr>
                <a:lnSpc>
                  <a:spcPct val="90000"/>
                </a:lnSpc>
              </a:pPr>
              <a:r>
                <a:rPr lang="en-US" sz="1600" i="0" dirty="0">
                  <a:solidFill>
                    <a:schemeClr val="tx1"/>
                  </a:solidFill>
                  <a:latin typeface="Arial" charset="0"/>
                </a:rPr>
                <a:t>  span: </a:t>
              </a:r>
              <a:r>
                <a:rPr lang="en-US" sz="1600" dirty="0">
                  <a:solidFill>
                    <a:schemeClr val="tx1"/>
                  </a:solidFill>
                  <a:latin typeface="Arial" charset="0"/>
                </a:rPr>
                <a:t>Chavez has fallen</a:t>
              </a:r>
              <a:endParaRPr lang="en-US" sz="1600" i="0" dirty="0">
                <a:solidFill>
                  <a:schemeClr val="tx1"/>
                </a:solidFill>
                <a:latin typeface="Arial" charset="0"/>
              </a:endParaRPr>
            </a:p>
          </p:txBody>
        </p:sp>
        <p:sp>
          <p:nvSpPr>
            <p:cNvPr id="23564" name="Rectangle 8"/>
            <p:cNvSpPr>
              <a:spLocks noChangeArrowheads="1"/>
            </p:cNvSpPr>
            <p:nvPr/>
          </p:nvSpPr>
          <p:spPr bwMode="auto">
            <a:xfrm>
              <a:off x="6461" y="10151"/>
              <a:ext cx="1266" cy="396"/>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dirty="0">
                  <a:solidFill>
                    <a:srgbClr val="6666FF"/>
                  </a:solidFill>
                  <a:latin typeface="Arial" charset="0"/>
                </a:rPr>
                <a:t>target</a:t>
              </a:r>
            </a:p>
            <a:p>
              <a:pPr>
                <a:lnSpc>
                  <a:spcPct val="90000"/>
                </a:lnSpc>
              </a:pPr>
              <a:r>
                <a:rPr lang="en-US" sz="1600" i="0" dirty="0">
                  <a:solidFill>
                    <a:schemeClr val="tx1"/>
                  </a:solidFill>
                  <a:latin typeface="Arial" charset="0"/>
                </a:rPr>
                <a:t>  span: </a:t>
              </a:r>
              <a:r>
                <a:rPr lang="en-US" sz="1600" dirty="0">
                  <a:solidFill>
                    <a:schemeClr val="tx1"/>
                  </a:solidFill>
                  <a:latin typeface="Arial" charset="0"/>
                </a:rPr>
                <a:t>Chavez</a:t>
              </a:r>
              <a:endParaRPr lang="en-US" sz="1600" i="0" dirty="0">
                <a:solidFill>
                  <a:schemeClr val="tx1"/>
                </a:solidFill>
                <a:latin typeface="Arial" charset="0"/>
              </a:endParaRPr>
            </a:p>
          </p:txBody>
        </p:sp>
        <p:sp>
          <p:nvSpPr>
            <p:cNvPr id="23565" name="Rectangle 9"/>
            <p:cNvSpPr>
              <a:spLocks noChangeArrowheads="1"/>
            </p:cNvSpPr>
            <p:nvPr/>
          </p:nvSpPr>
          <p:spPr bwMode="auto">
            <a:xfrm>
              <a:off x="4426" y="8834"/>
              <a:ext cx="1619" cy="992"/>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dirty="0">
                  <a:solidFill>
                    <a:srgbClr val="6666FF"/>
                  </a:solidFill>
                  <a:latin typeface="Arial" charset="0"/>
                </a:rPr>
                <a:t>attitude</a:t>
              </a:r>
            </a:p>
            <a:p>
              <a:pPr>
                <a:lnSpc>
                  <a:spcPct val="90000"/>
                </a:lnSpc>
              </a:pPr>
              <a:r>
                <a:rPr lang="en-US" sz="1600" i="0" dirty="0">
                  <a:solidFill>
                    <a:schemeClr val="tx1"/>
                  </a:solidFill>
                  <a:latin typeface="Arial" charset="0"/>
                </a:rPr>
                <a:t>  span: </a:t>
              </a:r>
              <a:r>
                <a:rPr lang="en-US" sz="1600" dirty="0">
                  <a:solidFill>
                    <a:schemeClr val="tx1"/>
                  </a:solidFill>
                  <a:latin typeface="Arial" charset="0"/>
                </a:rPr>
                <a:t>are happy</a:t>
              </a:r>
            </a:p>
            <a:p>
              <a:pPr>
                <a:lnSpc>
                  <a:spcPct val="90000"/>
                </a:lnSpc>
              </a:pPr>
              <a:r>
                <a:rPr lang="en-US" sz="1600" dirty="0">
                  <a:solidFill>
                    <a:schemeClr val="tx1"/>
                  </a:solidFill>
                  <a:latin typeface="Arial" charset="0"/>
                </a:rPr>
                <a:t>  </a:t>
              </a:r>
              <a:r>
                <a:rPr lang="en-US" sz="1600" i="0" dirty="0">
                  <a:solidFill>
                    <a:schemeClr val="tx1"/>
                  </a:solidFill>
                  <a:latin typeface="Arial" charset="0"/>
                </a:rPr>
                <a:t>type: pos sentiment</a:t>
              </a:r>
            </a:p>
            <a:p>
              <a:pPr>
                <a:lnSpc>
                  <a:spcPct val="90000"/>
                </a:lnSpc>
              </a:pPr>
              <a:r>
                <a:rPr lang="en-US" sz="1600" i="0" dirty="0">
                  <a:solidFill>
                    <a:schemeClr val="tx1"/>
                  </a:solidFill>
                  <a:latin typeface="Arial" charset="0"/>
                </a:rPr>
                <a:t>  intensity: medium</a:t>
              </a:r>
            </a:p>
            <a:p>
              <a:pPr>
                <a:lnSpc>
                  <a:spcPct val="90000"/>
                </a:lnSpc>
              </a:pPr>
              <a:r>
                <a:rPr lang="en-US" sz="1600" i="0" dirty="0">
                  <a:solidFill>
                    <a:schemeClr val="tx1"/>
                  </a:solidFill>
                  <a:latin typeface="Arial" charset="0"/>
                </a:rPr>
                <a:t>  target:</a:t>
              </a:r>
            </a:p>
          </p:txBody>
        </p:sp>
        <p:sp>
          <p:nvSpPr>
            <p:cNvPr id="23566" name="Line 10"/>
            <p:cNvSpPr>
              <a:spLocks noChangeShapeType="1"/>
            </p:cNvSpPr>
            <p:nvPr/>
          </p:nvSpPr>
          <p:spPr bwMode="auto">
            <a:xfrm>
              <a:off x="6864" y="9792"/>
              <a:ext cx="0" cy="336"/>
            </a:xfrm>
            <a:prstGeom prst="line">
              <a:avLst/>
            </a:prstGeom>
            <a:noFill/>
            <a:ln w="31750">
              <a:solidFill>
                <a:schemeClr val="tx1"/>
              </a:solidFill>
              <a:round/>
              <a:headEnd type="oval" w="med" len="med"/>
              <a:tailEnd type="triangle" w="lg" len="lg"/>
            </a:ln>
          </p:spPr>
          <p:txBody>
            <a:bodyPr>
              <a:prstTxWarp prst="textNoShape">
                <a:avLst/>
              </a:prstTxWarp>
            </a:bodyPr>
            <a:lstStyle/>
            <a:p>
              <a:endParaRPr lang="en-US"/>
            </a:p>
          </p:txBody>
        </p:sp>
        <p:sp>
          <p:nvSpPr>
            <p:cNvPr id="23567" name="Line 11"/>
            <p:cNvSpPr>
              <a:spLocks noChangeShapeType="1"/>
            </p:cNvSpPr>
            <p:nvPr/>
          </p:nvSpPr>
          <p:spPr bwMode="auto">
            <a:xfrm flipH="1">
              <a:off x="5872" y="8523"/>
              <a:ext cx="200" cy="289"/>
            </a:xfrm>
            <a:prstGeom prst="line">
              <a:avLst/>
            </a:prstGeom>
            <a:noFill/>
            <a:ln w="31750">
              <a:solidFill>
                <a:schemeClr val="tx1"/>
              </a:solidFill>
              <a:round/>
              <a:headEnd type="oval" w="med" len="med"/>
              <a:tailEnd type="triangle" w="lg" len="lg"/>
            </a:ln>
          </p:spPr>
          <p:txBody>
            <a:bodyPr>
              <a:prstTxWarp prst="textNoShape">
                <a:avLst/>
              </a:prstTxWarp>
            </a:bodyPr>
            <a:lstStyle/>
            <a:p>
              <a:endParaRPr lang="en-US"/>
            </a:p>
          </p:txBody>
        </p:sp>
        <p:sp>
          <p:nvSpPr>
            <p:cNvPr id="23568" name="Rectangle 12"/>
            <p:cNvSpPr>
              <a:spLocks noChangeArrowheads="1"/>
            </p:cNvSpPr>
            <p:nvPr/>
          </p:nvSpPr>
          <p:spPr bwMode="auto">
            <a:xfrm>
              <a:off x="2208" y="7872"/>
              <a:ext cx="1477" cy="751"/>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dirty="0">
                  <a:solidFill>
                    <a:srgbClr val="6666FF"/>
                  </a:solidFill>
                  <a:latin typeface="Arial" charset="0"/>
                </a:rPr>
                <a:t>direct subjective</a:t>
              </a:r>
            </a:p>
            <a:p>
              <a:pPr>
                <a:lnSpc>
                  <a:spcPct val="90000"/>
                </a:lnSpc>
              </a:pPr>
              <a:r>
                <a:rPr lang="en-US" sz="1600" i="0" dirty="0">
                  <a:solidFill>
                    <a:schemeClr val="tx1"/>
                  </a:solidFill>
                  <a:latin typeface="Arial" charset="0"/>
                </a:rPr>
                <a:t>  span: </a:t>
              </a:r>
              <a:r>
                <a:rPr lang="en-US" sz="1600" dirty="0">
                  <a:solidFill>
                    <a:schemeClr val="tx1"/>
                  </a:solidFill>
                  <a:latin typeface="Arial" charset="0"/>
                </a:rPr>
                <a:t>think</a:t>
              </a:r>
            </a:p>
            <a:p>
              <a:pPr>
                <a:lnSpc>
                  <a:spcPct val="90000"/>
                </a:lnSpc>
              </a:pPr>
              <a:r>
                <a:rPr lang="en-US" sz="1600" i="0" dirty="0">
                  <a:solidFill>
                    <a:schemeClr val="tx1"/>
                  </a:solidFill>
                  <a:latin typeface="Arial" charset="0"/>
                </a:rPr>
                <a:t>  source: &lt;writer, I&gt;</a:t>
              </a:r>
            </a:p>
            <a:p>
              <a:pPr>
                <a:lnSpc>
                  <a:spcPct val="90000"/>
                </a:lnSpc>
              </a:pPr>
              <a:r>
                <a:rPr lang="en-US" sz="1600" i="0" dirty="0">
                  <a:solidFill>
                    <a:schemeClr val="tx1"/>
                  </a:solidFill>
                  <a:latin typeface="Arial" charset="0"/>
                </a:rPr>
                <a:t>  attitude:</a:t>
              </a:r>
            </a:p>
          </p:txBody>
        </p:sp>
        <p:sp>
          <p:nvSpPr>
            <p:cNvPr id="23569" name="Rectangle 13"/>
            <p:cNvSpPr>
              <a:spLocks noChangeArrowheads="1"/>
            </p:cNvSpPr>
            <p:nvPr/>
          </p:nvSpPr>
          <p:spPr bwMode="auto">
            <a:xfrm>
              <a:off x="2064" y="8832"/>
              <a:ext cx="1715" cy="992"/>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dirty="0">
                  <a:solidFill>
                    <a:srgbClr val="6666FF"/>
                  </a:solidFill>
                  <a:latin typeface="Arial" charset="0"/>
                </a:rPr>
                <a:t>attitude</a:t>
              </a:r>
            </a:p>
            <a:p>
              <a:pPr>
                <a:lnSpc>
                  <a:spcPct val="90000"/>
                </a:lnSpc>
              </a:pPr>
              <a:r>
                <a:rPr lang="en-US" sz="1600" i="0" dirty="0">
                  <a:solidFill>
                    <a:schemeClr val="tx1"/>
                  </a:solidFill>
                  <a:latin typeface="Arial" charset="0"/>
                </a:rPr>
                <a:t>  span: </a:t>
              </a:r>
              <a:r>
                <a:rPr lang="en-US" sz="1600" dirty="0">
                  <a:solidFill>
                    <a:schemeClr val="tx1"/>
                  </a:solidFill>
                  <a:latin typeface="Arial" charset="0"/>
                </a:rPr>
                <a:t>think</a:t>
              </a:r>
            </a:p>
            <a:p>
              <a:pPr>
                <a:lnSpc>
                  <a:spcPct val="90000"/>
                </a:lnSpc>
              </a:pPr>
              <a:r>
                <a:rPr lang="en-US" sz="1600" dirty="0">
                  <a:solidFill>
                    <a:schemeClr val="tx1"/>
                  </a:solidFill>
                  <a:latin typeface="Arial" charset="0"/>
                </a:rPr>
                <a:t>  </a:t>
              </a:r>
              <a:r>
                <a:rPr lang="en-US" sz="1600" i="0" dirty="0">
                  <a:solidFill>
                    <a:schemeClr val="tx1"/>
                  </a:solidFill>
                  <a:latin typeface="Arial" charset="0"/>
                </a:rPr>
                <a:t>type: positive arguing</a:t>
              </a:r>
            </a:p>
            <a:p>
              <a:pPr>
                <a:lnSpc>
                  <a:spcPct val="90000"/>
                </a:lnSpc>
              </a:pPr>
              <a:r>
                <a:rPr lang="en-US" sz="1600" i="0" dirty="0">
                  <a:solidFill>
                    <a:schemeClr val="tx1"/>
                  </a:solidFill>
                  <a:latin typeface="Arial" charset="0"/>
                </a:rPr>
                <a:t>  intensity: medium</a:t>
              </a:r>
            </a:p>
            <a:p>
              <a:pPr>
                <a:lnSpc>
                  <a:spcPct val="90000"/>
                </a:lnSpc>
              </a:pPr>
              <a:r>
                <a:rPr lang="en-US" sz="1600" i="0" dirty="0">
                  <a:solidFill>
                    <a:schemeClr val="tx1"/>
                  </a:solidFill>
                  <a:latin typeface="Arial" charset="0"/>
                </a:rPr>
                <a:t>  target:</a:t>
              </a:r>
            </a:p>
          </p:txBody>
        </p:sp>
        <p:sp>
          <p:nvSpPr>
            <p:cNvPr id="23570" name="Rectangle 14"/>
            <p:cNvSpPr>
              <a:spLocks noChangeArrowheads="1"/>
            </p:cNvSpPr>
            <p:nvPr/>
          </p:nvSpPr>
          <p:spPr bwMode="auto">
            <a:xfrm>
              <a:off x="1728" y="10026"/>
              <a:ext cx="2545" cy="566"/>
            </a:xfrm>
            <a:prstGeom prst="rect">
              <a:avLst/>
            </a:prstGeom>
            <a:solidFill>
              <a:schemeClr val="bg1"/>
            </a:solidFill>
            <a:ln w="9525">
              <a:solidFill>
                <a:schemeClr val="tx1"/>
              </a:solidFill>
              <a:miter lim="800000"/>
              <a:headEnd/>
              <a:tailEnd/>
            </a:ln>
          </p:spPr>
          <p:txBody>
            <a:bodyPr lIns="45720" rIns="45720">
              <a:prstTxWarp prst="textNoShape">
                <a:avLst/>
              </a:prstTxWarp>
            </a:bodyPr>
            <a:lstStyle/>
            <a:p>
              <a:pPr>
                <a:lnSpc>
                  <a:spcPct val="90000"/>
                </a:lnSpc>
              </a:pPr>
              <a:r>
                <a:rPr lang="en-US" sz="1600" b="1" i="0" dirty="0">
                  <a:solidFill>
                    <a:srgbClr val="6666FF"/>
                  </a:solidFill>
                  <a:latin typeface="Arial" charset="0"/>
                </a:rPr>
                <a:t>target</a:t>
              </a:r>
            </a:p>
            <a:p>
              <a:pPr>
                <a:lnSpc>
                  <a:spcPct val="90000"/>
                </a:lnSpc>
              </a:pPr>
              <a:r>
                <a:rPr lang="en-US" sz="1600" i="0" dirty="0">
                  <a:solidFill>
                    <a:schemeClr val="tx1"/>
                  </a:solidFill>
                  <a:latin typeface="Arial" charset="0"/>
                </a:rPr>
                <a:t>  span: </a:t>
              </a:r>
              <a:r>
                <a:rPr lang="en-US" sz="1600" dirty="0">
                  <a:solidFill>
                    <a:schemeClr val="tx1"/>
                  </a:solidFill>
                  <a:latin typeface="Arial" charset="0"/>
                </a:rPr>
                <a:t>people are happy because </a:t>
              </a:r>
            </a:p>
            <a:p>
              <a:pPr>
                <a:lnSpc>
                  <a:spcPct val="90000"/>
                </a:lnSpc>
              </a:pPr>
              <a:r>
                <a:rPr lang="en-US" sz="1600" dirty="0">
                  <a:solidFill>
                    <a:schemeClr val="tx1"/>
                  </a:solidFill>
                  <a:latin typeface="Arial" charset="0"/>
                </a:rPr>
                <a:t>           Chavez has fallen</a:t>
              </a:r>
              <a:endParaRPr lang="en-US" sz="1600" i="0" dirty="0">
                <a:solidFill>
                  <a:schemeClr val="tx1"/>
                </a:solidFill>
                <a:latin typeface="Arial" charset="0"/>
              </a:endParaRPr>
            </a:p>
          </p:txBody>
        </p:sp>
        <p:sp>
          <p:nvSpPr>
            <p:cNvPr id="23571" name="Line 15"/>
            <p:cNvSpPr>
              <a:spLocks noChangeShapeType="1"/>
            </p:cNvSpPr>
            <p:nvPr/>
          </p:nvSpPr>
          <p:spPr bwMode="auto">
            <a:xfrm>
              <a:off x="2972" y="8523"/>
              <a:ext cx="0" cy="289"/>
            </a:xfrm>
            <a:prstGeom prst="line">
              <a:avLst/>
            </a:prstGeom>
            <a:noFill/>
            <a:ln w="31750">
              <a:solidFill>
                <a:schemeClr val="tx1"/>
              </a:solidFill>
              <a:round/>
              <a:headEnd type="oval" w="med" len="med"/>
              <a:tailEnd type="triangle" w="lg" len="lg"/>
            </a:ln>
          </p:spPr>
          <p:txBody>
            <a:bodyPr>
              <a:prstTxWarp prst="textNoShape">
                <a:avLst/>
              </a:prstTxWarp>
            </a:bodyPr>
            <a:lstStyle/>
            <a:p>
              <a:endParaRPr lang="en-US"/>
            </a:p>
          </p:txBody>
        </p:sp>
        <p:sp>
          <p:nvSpPr>
            <p:cNvPr id="23572" name="Line 16"/>
            <p:cNvSpPr>
              <a:spLocks noChangeShapeType="1"/>
            </p:cNvSpPr>
            <p:nvPr/>
          </p:nvSpPr>
          <p:spPr bwMode="auto">
            <a:xfrm flipH="1">
              <a:off x="5075" y="9675"/>
              <a:ext cx="15" cy="460"/>
            </a:xfrm>
            <a:prstGeom prst="line">
              <a:avLst/>
            </a:prstGeom>
            <a:noFill/>
            <a:ln w="31750">
              <a:solidFill>
                <a:schemeClr val="tx1"/>
              </a:solidFill>
              <a:round/>
              <a:headEnd type="oval" w="med" len="med"/>
              <a:tailEnd type="triangle" w="lg" len="lg"/>
            </a:ln>
          </p:spPr>
          <p:txBody>
            <a:bodyPr>
              <a:prstTxWarp prst="textNoShape">
                <a:avLst/>
              </a:prstTxWarp>
            </a:bodyPr>
            <a:lstStyle/>
            <a:p>
              <a:endParaRPr lang="en-US"/>
            </a:p>
          </p:txBody>
        </p:sp>
        <p:sp>
          <p:nvSpPr>
            <p:cNvPr id="23573" name="Line 17"/>
            <p:cNvSpPr>
              <a:spLocks noChangeShapeType="1"/>
            </p:cNvSpPr>
            <p:nvPr/>
          </p:nvSpPr>
          <p:spPr bwMode="auto">
            <a:xfrm>
              <a:off x="6172" y="8523"/>
              <a:ext cx="212" cy="309"/>
            </a:xfrm>
            <a:prstGeom prst="line">
              <a:avLst/>
            </a:prstGeom>
            <a:noFill/>
            <a:ln w="31750">
              <a:solidFill>
                <a:schemeClr val="tx1"/>
              </a:solidFill>
              <a:round/>
              <a:headEnd type="oval" w="med" len="med"/>
              <a:tailEnd type="triangle" w="lg" len="lg"/>
            </a:ln>
          </p:spPr>
          <p:txBody>
            <a:bodyPr>
              <a:prstTxWarp prst="textNoShape">
                <a:avLst/>
              </a:prstTxWarp>
            </a:bodyPr>
            <a:lstStyle/>
            <a:p>
              <a:endParaRPr lang="en-US"/>
            </a:p>
          </p:txBody>
        </p:sp>
        <p:sp>
          <p:nvSpPr>
            <p:cNvPr id="23574" name="Line 18"/>
            <p:cNvSpPr>
              <a:spLocks noChangeShapeType="1"/>
            </p:cNvSpPr>
            <p:nvPr/>
          </p:nvSpPr>
          <p:spPr bwMode="auto">
            <a:xfrm>
              <a:off x="2736" y="9696"/>
              <a:ext cx="0" cy="346"/>
            </a:xfrm>
            <a:prstGeom prst="line">
              <a:avLst/>
            </a:prstGeom>
            <a:noFill/>
            <a:ln w="31750">
              <a:solidFill>
                <a:schemeClr val="tx1"/>
              </a:solidFill>
              <a:round/>
              <a:headEnd type="oval" w="med" len="med"/>
              <a:tailEnd type="triangle" w="lg" len="lg"/>
            </a:ln>
          </p:spPr>
          <p:txBody>
            <a:bodyPr>
              <a:prstTxWarp prst="textNoShape">
                <a:avLst/>
              </a:prstTxWarp>
            </a:bodyPr>
            <a:lstStyle/>
            <a:p>
              <a:endParaRPr lang="en-US"/>
            </a:p>
          </p:txBody>
        </p:sp>
      </p:grpSp>
      <p:sp>
        <p:nvSpPr>
          <p:cNvPr id="23556" name="Text Box 19"/>
          <p:cNvSpPr txBox="1">
            <a:spLocks noChangeArrowheads="1"/>
          </p:cNvSpPr>
          <p:nvPr/>
        </p:nvSpPr>
        <p:spPr bwMode="auto">
          <a:xfrm>
            <a:off x="990600" y="1524000"/>
            <a:ext cx="7194550" cy="396875"/>
          </a:xfrm>
          <a:prstGeom prst="rect">
            <a:avLst/>
          </a:prstGeom>
          <a:noFill/>
          <a:ln w="9525">
            <a:noFill/>
            <a:miter lim="800000"/>
            <a:headEnd/>
            <a:tailEnd/>
          </a:ln>
        </p:spPr>
        <p:txBody>
          <a:bodyPr>
            <a:prstTxWarp prst="textNoShape">
              <a:avLst/>
            </a:prstTxWarp>
            <a:spAutoFit/>
          </a:bodyPr>
          <a:lstStyle/>
          <a:p>
            <a:pPr defTabSz="3344863" eaLnBrk="1" hangingPunct="1">
              <a:spcBef>
                <a:spcPct val="50000"/>
              </a:spcBef>
            </a:pPr>
            <a:r>
              <a:rPr lang="en-US" sz="2000" b="1">
                <a:solidFill>
                  <a:schemeClr val="tx1"/>
                </a:solidFill>
                <a:latin typeface="Arial" charset="0"/>
              </a:rPr>
              <a:t>I think people are happy because Chavez has fallen</a:t>
            </a:r>
          </a:p>
        </p:txBody>
      </p:sp>
      <p:grpSp>
        <p:nvGrpSpPr>
          <p:cNvPr id="3" name="Group 22"/>
          <p:cNvGrpSpPr>
            <a:grpSpLocks/>
          </p:cNvGrpSpPr>
          <p:nvPr/>
        </p:nvGrpSpPr>
        <p:grpSpPr bwMode="auto">
          <a:xfrm>
            <a:off x="1371600" y="6096000"/>
            <a:ext cx="6324600" cy="685800"/>
            <a:chOff x="864" y="3888"/>
            <a:chExt cx="3984" cy="432"/>
          </a:xfrm>
        </p:grpSpPr>
        <p:sp>
          <p:nvSpPr>
            <p:cNvPr id="23559" name="AutoShape 21"/>
            <p:cNvSpPr>
              <a:spLocks noChangeArrowheads="1"/>
            </p:cNvSpPr>
            <p:nvPr/>
          </p:nvSpPr>
          <p:spPr bwMode="auto">
            <a:xfrm>
              <a:off x="864" y="3888"/>
              <a:ext cx="3984" cy="432"/>
            </a:xfrm>
            <a:prstGeom prst="roundRect">
              <a:avLst>
                <a:gd name="adj" fmla="val 16667"/>
              </a:avLst>
            </a:prstGeom>
            <a:solidFill>
              <a:srgbClr val="FFFF99"/>
            </a:solidFill>
            <a:ln w="9525">
              <a:noFill/>
              <a:round/>
              <a:headEnd/>
              <a:tailEnd/>
            </a:ln>
          </p:spPr>
          <p:txBody>
            <a:bodyPr wrap="none" anchor="ctr">
              <a:prstTxWarp prst="textNoShape">
                <a:avLst/>
              </a:prstTxWarp>
            </a:bodyPr>
            <a:lstStyle/>
            <a:p>
              <a:endParaRPr lang="en-US"/>
            </a:p>
          </p:txBody>
        </p:sp>
        <p:sp>
          <p:nvSpPr>
            <p:cNvPr id="23560" name="Text Box 20"/>
            <p:cNvSpPr txBox="1">
              <a:spLocks noChangeArrowheads="1"/>
            </p:cNvSpPr>
            <p:nvPr/>
          </p:nvSpPr>
          <p:spPr bwMode="auto">
            <a:xfrm>
              <a:off x="1008" y="3936"/>
              <a:ext cx="3500" cy="288"/>
            </a:xfrm>
            <a:prstGeom prst="rect">
              <a:avLst/>
            </a:prstGeom>
            <a:noFill/>
            <a:ln w="9525">
              <a:noFill/>
              <a:miter lim="800000"/>
              <a:headEnd/>
              <a:tailEnd/>
            </a:ln>
          </p:spPr>
          <p:txBody>
            <a:bodyPr wrap="none">
              <a:prstTxWarp prst="textNoShape">
                <a:avLst/>
              </a:prstTxWarp>
              <a:spAutoFit/>
            </a:bodyPr>
            <a:lstStyle/>
            <a:p>
              <a:r>
                <a:rPr lang="en-US">
                  <a:solidFill>
                    <a:srgbClr val="FF0000"/>
                  </a:solidFill>
                </a:rPr>
                <a:t>MPQA corpus: http://www.cs.pitt.edu/mpqa</a:t>
              </a:r>
            </a:p>
          </p:txBody>
        </p:sp>
      </p:grpSp>
      <p:sp>
        <p:nvSpPr>
          <p:cNvPr id="23558" name="Rectangle 24"/>
          <p:cNvSpPr>
            <a:spLocks noGrp="1" noChangeArrowheads="1"/>
          </p:cNvSpPr>
          <p:nvPr>
            <p:ph type="title"/>
          </p:nvPr>
        </p:nvSpPr>
        <p:spPr/>
        <p:txBody>
          <a:bodyPr>
            <a:normAutofit fontScale="90000"/>
          </a:bodyPr>
          <a:lstStyle/>
          <a:p>
            <a:r>
              <a:rPr lang="en-US"/>
              <a:t>Manually (human) Annotated News Data </a:t>
            </a:r>
            <a:br>
              <a:rPr lang="en-US"/>
            </a:br>
            <a:r>
              <a:rPr lang="en-US" sz="2400">
                <a:solidFill>
                  <a:srgbClr val="990099"/>
                </a:solidFill>
              </a:rPr>
              <a:t>Wilson PhD Dissertation 2008</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Discourse-Level Treatment</a:t>
            </a:r>
            <a:endParaRPr lang="en-US" dirty="0"/>
          </a:p>
        </p:txBody>
      </p:sp>
      <p:sp>
        <p:nvSpPr>
          <p:cNvPr id="4" name="Content Placeholder 3"/>
          <p:cNvSpPr>
            <a:spLocks noGrp="1"/>
          </p:cNvSpPr>
          <p:nvPr>
            <p:ph sz="quarter" idx="1"/>
          </p:nvPr>
        </p:nvSpPr>
        <p:spPr/>
        <p:txBody>
          <a:bodyPr/>
          <a:lstStyle/>
          <a:p>
            <a:r>
              <a:rPr lang="en-US" dirty="0" smtClean="0"/>
              <a:t>Interdependent interpretation of opinions</a:t>
            </a:r>
          </a:p>
          <a:p>
            <a:r>
              <a:rPr lang="en-US" dirty="0" smtClean="0"/>
              <a:t>More information about the overall stance</a:t>
            </a:r>
            <a:endParaRPr lang="en-US" dirty="0"/>
          </a:p>
        </p:txBody>
      </p:sp>
      <p:sp>
        <p:nvSpPr>
          <p:cNvPr id="3" name="Slide Number Placeholder 2"/>
          <p:cNvSpPr>
            <a:spLocks noGrp="1"/>
          </p:cNvSpPr>
          <p:nvPr>
            <p:ph type="sldNum" sz="quarter" idx="15"/>
          </p:nvPr>
        </p:nvSpPr>
        <p:spPr/>
        <p:txBody>
          <a:bodyPr/>
          <a:lstStyle/>
          <a:p>
            <a:fld id="{001AEB1B-619C-E741-908C-AF8E12DD8BD8}" type="slidenum">
              <a:rPr lang="en-US" smtClean="0"/>
              <a:pPr/>
              <a:t>50</a:t>
            </a:fld>
            <a:endParaRPr lang="en-US" dirty="0"/>
          </a:p>
        </p:txBody>
      </p:sp>
      <p:sp>
        <p:nvSpPr>
          <p:cNvPr id="5" name="Slide Number Placeholder 5"/>
          <p:cNvSpPr txBox="1">
            <a:spLocks/>
          </p:cNvSpPr>
          <p:nvPr/>
        </p:nvSpPr>
        <p:spPr>
          <a:xfrm>
            <a:off x="8129016" y="4743451"/>
            <a:ext cx="609600" cy="521208"/>
          </a:xfrm>
          <a:prstGeom prst="rect">
            <a:avLst/>
          </a:prstGeom>
        </p:spPr>
        <p:txBody>
          <a:bodyPr vert="horz"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fld id="{001AEB1B-619C-E741-908C-AF8E12DD8BD8}" type="slidenum">
              <a:rPr kumimoji="0" lang="en-US" sz="1400" b="1" i="0" u="none" strike="noStrike" kern="1200" cap="none" spc="0" normalizeH="0" baseline="0" noProof="0" smtClean="0">
                <a:ln>
                  <a:noFill/>
                </a:ln>
                <a:solidFill>
                  <a:srgbClr val="FFFFFF"/>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50</a:t>
            </a:fld>
            <a:endParaRPr kumimoji="0" lang="en-US" sz="1400" b="1" i="0" u="none" strike="noStrike" kern="1200" cap="none" spc="0" normalizeH="0" baseline="0" noProof="0" dirty="0">
              <a:ln>
                <a:noFill/>
              </a:ln>
              <a:solidFill>
                <a:srgbClr val="FFFFFF"/>
              </a:solidFill>
              <a:effectLst/>
              <a:uLnTx/>
              <a:uFillTx/>
              <a:latin typeface="+mn-lt"/>
              <a:ea typeface="+mn-ea"/>
              <a:cs typeface="+mn-cs"/>
            </a:endParaRPr>
          </a:p>
        </p:txBody>
      </p:sp>
      <p:sp>
        <p:nvSpPr>
          <p:cNvPr id="6" name="Rectangle 4"/>
          <p:cNvSpPr>
            <a:spLocks noChangeArrowheads="1"/>
          </p:cNvSpPr>
          <p:nvPr/>
        </p:nvSpPr>
        <p:spPr bwMode="auto">
          <a:xfrm>
            <a:off x="2414016" y="3276601"/>
            <a:ext cx="184666" cy="400110"/>
          </a:xfrm>
          <a:prstGeom prst="rect">
            <a:avLst/>
          </a:prstGeom>
          <a:noFill/>
          <a:ln w="9525">
            <a:noFill/>
            <a:miter lim="800000"/>
            <a:headEnd/>
            <a:tailEnd/>
          </a:ln>
        </p:spPr>
        <p:txBody>
          <a:bodyPr wrap="none">
            <a:prstTxWarp prst="textNoShape">
              <a:avLst/>
            </a:prstTxWarp>
            <a:spAutoFit/>
          </a:bodyPr>
          <a:lstStyle/>
          <a:p>
            <a:endParaRPr lang="en-US" sz="2000" i="0" dirty="0">
              <a:solidFill>
                <a:srgbClr val="990099"/>
              </a:solidFill>
            </a:endParaRPr>
          </a:p>
        </p:txBody>
      </p:sp>
      <p:sp>
        <p:nvSpPr>
          <p:cNvPr id="8" name="AutoShape 5"/>
          <p:cNvSpPr>
            <a:spLocks noChangeArrowheads="1"/>
          </p:cNvSpPr>
          <p:nvPr/>
        </p:nvSpPr>
        <p:spPr bwMode="auto">
          <a:xfrm>
            <a:off x="228600" y="3048000"/>
            <a:ext cx="8153400" cy="3048000"/>
          </a:xfrm>
          <a:prstGeom prst="roundRect">
            <a:avLst>
              <a:gd name="adj" fmla="val 16667"/>
            </a:avLst>
          </a:prstGeom>
          <a:solidFill>
            <a:srgbClr val="CCFFFF"/>
          </a:solidFill>
          <a:ln w="9525">
            <a:noFill/>
            <a:round/>
            <a:headEnd/>
            <a:tailEnd/>
          </a:ln>
        </p:spPr>
        <p:txBody>
          <a:bodyPr wrap="none" anchor="ctr">
            <a:prstTxWarp prst="textNoShape">
              <a:avLst/>
            </a:prstTxWarp>
          </a:bodyPr>
          <a:lstStyle/>
          <a:p>
            <a:endParaRPr lang="en-US"/>
          </a:p>
        </p:txBody>
      </p:sp>
      <p:sp>
        <p:nvSpPr>
          <p:cNvPr id="9" name="Rectangle 4"/>
          <p:cNvSpPr>
            <a:spLocks noChangeArrowheads="1"/>
          </p:cNvSpPr>
          <p:nvPr/>
        </p:nvSpPr>
        <p:spPr bwMode="auto">
          <a:xfrm>
            <a:off x="524607" y="3048000"/>
            <a:ext cx="7724389" cy="2862322"/>
          </a:xfrm>
          <a:prstGeom prst="rect">
            <a:avLst/>
          </a:prstGeom>
          <a:noFill/>
          <a:ln w="9525">
            <a:noFill/>
            <a:miter lim="800000"/>
            <a:headEnd/>
            <a:tailEnd/>
          </a:ln>
        </p:spPr>
        <p:txBody>
          <a:bodyPr wrap="square">
            <a:prstTxWarp prst="textNoShape">
              <a:avLst/>
            </a:prstTxWarp>
            <a:spAutoFit/>
          </a:bodyPr>
          <a:lstStyle/>
          <a:p>
            <a:r>
              <a:rPr lang="en-US" sz="2000" i="0" dirty="0" err="1" smtClean="0">
                <a:solidFill>
                  <a:srgbClr val="990099"/>
                </a:solidFill>
              </a:rPr>
              <a:t>Somasundaran</a:t>
            </a:r>
            <a:r>
              <a:rPr lang="en-US" sz="2000" dirty="0" smtClean="0">
                <a:solidFill>
                  <a:srgbClr val="990099"/>
                </a:solidFill>
              </a:rPr>
              <a:t> &amp;</a:t>
            </a:r>
            <a:r>
              <a:rPr lang="en-US" sz="2000" i="0" dirty="0" smtClean="0">
                <a:solidFill>
                  <a:srgbClr val="990099"/>
                </a:solidFill>
              </a:rPr>
              <a:t> Wiebe 2009; </a:t>
            </a:r>
            <a:r>
              <a:rPr lang="en-US" sz="2000" i="0" dirty="0" err="1" smtClean="0">
                <a:solidFill>
                  <a:srgbClr val="990099"/>
                </a:solidFill>
              </a:rPr>
              <a:t>Somasundaran</a:t>
            </a:r>
            <a:r>
              <a:rPr lang="en-US" sz="2000" i="0" dirty="0" smtClean="0">
                <a:solidFill>
                  <a:srgbClr val="990099"/>
                </a:solidFill>
              </a:rPr>
              <a:t> et al. 2009a,b; 2008a,b</a:t>
            </a:r>
          </a:p>
          <a:p>
            <a:endParaRPr lang="en-US" sz="2000" i="0" dirty="0" smtClean="0">
              <a:solidFill>
                <a:srgbClr val="990099"/>
              </a:solidFill>
            </a:endParaRPr>
          </a:p>
          <a:p>
            <a:r>
              <a:rPr lang="en-US" sz="2000" i="0" dirty="0">
                <a:solidFill>
                  <a:srgbClr val="990099"/>
                </a:solidFill>
              </a:rPr>
              <a:t>See also</a:t>
            </a:r>
            <a:r>
              <a:rPr lang="en-US" sz="2000" i="0" dirty="0" smtClean="0">
                <a:solidFill>
                  <a:srgbClr val="990099"/>
                </a:solidFill>
              </a:rPr>
              <a:t>: </a:t>
            </a:r>
            <a:r>
              <a:rPr lang="en-US" sz="2000" i="0" dirty="0" err="1" smtClean="0">
                <a:solidFill>
                  <a:srgbClr val="990099"/>
                </a:solidFill>
              </a:rPr>
              <a:t>Bansal,Cardie,Lee</a:t>
            </a:r>
            <a:r>
              <a:rPr lang="en-US" sz="2000" i="0" dirty="0" smtClean="0">
                <a:solidFill>
                  <a:srgbClr val="990099"/>
                </a:solidFill>
              </a:rPr>
              <a:t> 2008; </a:t>
            </a:r>
            <a:r>
              <a:rPr lang="en-US" sz="2000" i="0" dirty="0" err="1" smtClean="0">
                <a:solidFill>
                  <a:srgbClr val="990099"/>
                </a:solidFill>
              </a:rPr>
              <a:t>Thomas,Pang,Lee</a:t>
            </a:r>
            <a:r>
              <a:rPr lang="en-US" sz="2000" dirty="0" smtClean="0">
                <a:solidFill>
                  <a:srgbClr val="990099"/>
                </a:solidFill>
              </a:rPr>
              <a:t> 2006; </a:t>
            </a:r>
            <a:r>
              <a:rPr lang="en-US" sz="2000" dirty="0" err="1" smtClean="0">
                <a:solidFill>
                  <a:srgbClr val="990099"/>
                </a:solidFill>
              </a:rPr>
              <a:t>Diermeier,Godbout,Yu,Kaufmann</a:t>
            </a:r>
            <a:r>
              <a:rPr lang="en-US" sz="2000" dirty="0" smtClean="0">
                <a:solidFill>
                  <a:srgbClr val="990099"/>
                </a:solidFill>
              </a:rPr>
              <a:t> 2007; </a:t>
            </a:r>
            <a:r>
              <a:rPr lang="en-US" sz="2000" dirty="0" err="1" smtClean="0">
                <a:solidFill>
                  <a:srgbClr val="990099"/>
                </a:solidFill>
              </a:rPr>
              <a:t>Malouf</a:t>
            </a:r>
            <a:r>
              <a:rPr lang="en-US" sz="2000" dirty="0" smtClean="0">
                <a:solidFill>
                  <a:srgbClr val="990099"/>
                </a:solidFill>
              </a:rPr>
              <a:t> &amp; Mullen 2008; Lin and Hauptmann 2006; Greene &amp; </a:t>
            </a:r>
            <a:r>
              <a:rPr lang="en-US" sz="2000" dirty="0" err="1" smtClean="0">
                <a:solidFill>
                  <a:srgbClr val="990099"/>
                </a:solidFill>
              </a:rPr>
              <a:t>Resnik</a:t>
            </a:r>
            <a:r>
              <a:rPr lang="en-US" sz="2000" dirty="0" smtClean="0">
                <a:solidFill>
                  <a:srgbClr val="990099"/>
                </a:solidFill>
              </a:rPr>
              <a:t> 2009; Jiang &amp; </a:t>
            </a:r>
            <a:r>
              <a:rPr lang="en-US" sz="2000" dirty="0" err="1" smtClean="0">
                <a:solidFill>
                  <a:srgbClr val="990099"/>
                </a:solidFill>
              </a:rPr>
              <a:t>Argamon</a:t>
            </a:r>
            <a:r>
              <a:rPr lang="en-US" sz="2000" dirty="0" smtClean="0">
                <a:solidFill>
                  <a:srgbClr val="990099"/>
                </a:solidFill>
              </a:rPr>
              <a:t> 2008; </a:t>
            </a:r>
            <a:r>
              <a:rPr lang="en-US" sz="2000" dirty="0" err="1" smtClean="0">
                <a:solidFill>
                  <a:srgbClr val="990099"/>
                </a:solidFill>
              </a:rPr>
              <a:t>Klebanov</a:t>
            </a:r>
            <a:r>
              <a:rPr lang="en-US" sz="2000" dirty="0" smtClean="0">
                <a:solidFill>
                  <a:srgbClr val="990099"/>
                </a:solidFill>
              </a:rPr>
              <a:t>, </a:t>
            </a:r>
            <a:r>
              <a:rPr lang="en-US" sz="2000" dirty="0" err="1" smtClean="0">
                <a:solidFill>
                  <a:srgbClr val="990099"/>
                </a:solidFill>
              </a:rPr>
              <a:t>Diermeier</a:t>
            </a:r>
            <a:r>
              <a:rPr lang="en-US" sz="2000" dirty="0" smtClean="0">
                <a:solidFill>
                  <a:srgbClr val="990099"/>
                </a:solidFill>
              </a:rPr>
              <a:t>, </a:t>
            </a:r>
            <a:r>
              <a:rPr lang="en-US" sz="2000" dirty="0" err="1" smtClean="0">
                <a:solidFill>
                  <a:srgbClr val="990099"/>
                </a:solidFill>
              </a:rPr>
              <a:t>Beigman</a:t>
            </a:r>
            <a:r>
              <a:rPr lang="en-US" sz="2000" dirty="0" smtClean="0">
                <a:solidFill>
                  <a:srgbClr val="990099"/>
                </a:solidFill>
              </a:rPr>
              <a:t> 2008; Polanyi &amp; </a:t>
            </a:r>
            <a:r>
              <a:rPr lang="en-US" sz="2000" dirty="0" err="1" smtClean="0">
                <a:solidFill>
                  <a:srgbClr val="990099"/>
                </a:solidFill>
              </a:rPr>
              <a:t>Zaenan</a:t>
            </a:r>
            <a:r>
              <a:rPr lang="en-US" sz="2000" dirty="0" smtClean="0">
                <a:solidFill>
                  <a:srgbClr val="990099"/>
                </a:solidFill>
              </a:rPr>
              <a:t> 2006; Asher, </a:t>
            </a:r>
            <a:r>
              <a:rPr lang="en-US" sz="2000" dirty="0" err="1" smtClean="0">
                <a:solidFill>
                  <a:srgbClr val="990099"/>
                </a:solidFill>
              </a:rPr>
              <a:t>Benamara</a:t>
            </a:r>
            <a:r>
              <a:rPr lang="en-US" sz="2000" dirty="0" smtClean="0">
                <a:solidFill>
                  <a:srgbClr val="990099"/>
                </a:solidFill>
              </a:rPr>
              <a:t>, </a:t>
            </a:r>
            <a:r>
              <a:rPr lang="en-US" sz="2000" dirty="0" err="1" smtClean="0">
                <a:solidFill>
                  <a:srgbClr val="990099"/>
                </a:solidFill>
              </a:rPr>
              <a:t>Matheiu</a:t>
            </a:r>
            <a:r>
              <a:rPr lang="en-US" sz="2000" dirty="0" smtClean="0">
                <a:solidFill>
                  <a:srgbClr val="990099"/>
                </a:solidFill>
              </a:rPr>
              <a:t> 2008; </a:t>
            </a:r>
            <a:r>
              <a:rPr lang="en-US" sz="2000" dirty="0" err="1" smtClean="0">
                <a:solidFill>
                  <a:srgbClr val="990099"/>
                </a:solidFill>
              </a:rPr>
              <a:t>Hirst</a:t>
            </a:r>
            <a:r>
              <a:rPr lang="en-US" sz="2000" dirty="0" smtClean="0">
                <a:solidFill>
                  <a:srgbClr val="990099"/>
                </a:solidFill>
              </a:rPr>
              <a:t>, </a:t>
            </a:r>
            <a:r>
              <a:rPr lang="en-US" sz="2000" dirty="0" err="1" smtClean="0">
                <a:solidFill>
                  <a:srgbClr val="990099"/>
                </a:solidFill>
              </a:rPr>
              <a:t>Riabinin</a:t>
            </a:r>
            <a:r>
              <a:rPr lang="en-US" sz="2000" dirty="0" smtClean="0">
                <a:solidFill>
                  <a:srgbClr val="990099"/>
                </a:solidFill>
              </a:rPr>
              <a:t>, Graham 2010</a:t>
            </a:r>
            <a:endParaRPr lang="en-US" sz="2000" i="0" dirty="0">
              <a:solidFill>
                <a:srgbClr val="990099"/>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Motivation: Interdependent Interpretation of Opinions </a:t>
            </a:r>
            <a:endParaRPr lang="en-US" dirty="0"/>
          </a:p>
        </p:txBody>
      </p:sp>
      <p:sp>
        <p:nvSpPr>
          <p:cNvPr id="4" name="Rectangle 1"/>
          <p:cNvSpPr>
            <a:spLocks/>
          </p:cNvSpPr>
          <p:nvPr/>
        </p:nvSpPr>
        <p:spPr bwMode="auto">
          <a:xfrm>
            <a:off x="580429" y="1991320"/>
            <a:ext cx="8182571" cy="3037880"/>
          </a:xfrm>
          <a:prstGeom prst="rect">
            <a:avLst/>
          </a:prstGeom>
          <a:noFill/>
          <a:ln w="12700">
            <a:noFill/>
            <a:miter lim="800000"/>
            <a:headEnd/>
            <a:tailEnd/>
          </a:ln>
        </p:spPr>
        <p:txBody>
          <a:bodyPr lIns="0" tIns="0" rIns="0" bIns="0" anchor="ctr">
            <a:prstTxWarp prst="textNoShape">
              <a:avLst/>
            </a:prstTxWarp>
          </a:bodyPr>
          <a:lstStyle/>
          <a:p>
            <a:pPr>
              <a:lnSpc>
                <a:spcPct val="200000"/>
              </a:lnSpc>
            </a:pPr>
            <a:r>
              <a:rPr lang="en-US" sz="1900" dirty="0">
                <a:latin typeface="Helvetica" pitchFamily="-107" charset="0"/>
                <a:ea typeface="Helvetica" pitchFamily="-107" charset="0"/>
                <a:cs typeface="Helvetica" pitchFamily="-107" charset="0"/>
                <a:sym typeface="Helvetica" pitchFamily="-107" charset="0"/>
              </a:rPr>
              <a:t>D::.</a:t>
            </a:r>
            <a:r>
              <a:rPr lang="en-US" sz="1900" dirty="0">
                <a:latin typeface="Times" pitchFamily="-107" charset="0"/>
                <a:ea typeface="Times" pitchFamily="-107" charset="0"/>
                <a:cs typeface="Times" pitchFamily="-107" charset="0"/>
                <a:sym typeface="Times" pitchFamily="-107" charset="0"/>
              </a:rPr>
              <a:t>.. </a:t>
            </a:r>
            <a:r>
              <a:rPr lang="en-US" sz="1900" dirty="0">
                <a:latin typeface="Helvetica" pitchFamily="-107" charset="0"/>
                <a:ea typeface="Helvetica" pitchFamily="-107" charset="0"/>
                <a:cs typeface="Helvetica" pitchFamily="-107" charset="0"/>
                <a:sym typeface="Helvetica" pitchFamily="-107" charset="0"/>
              </a:rPr>
              <a:t>this kind of rubbery material, </a:t>
            </a:r>
            <a:r>
              <a:rPr lang="en-US" sz="1900" i="1" u="sng" dirty="0">
                <a:latin typeface="Helvetica" pitchFamily="-107" charset="0"/>
                <a:ea typeface="Helvetica" pitchFamily="-107" charset="0"/>
                <a:cs typeface="Helvetica" pitchFamily="-107" charset="0"/>
                <a:sym typeface="Helvetica" pitchFamily="-107" charset="0"/>
              </a:rPr>
              <a:t>it’s</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a</a:t>
            </a:r>
            <a:r>
              <a:rPr lang="en-US" sz="1900" b="1" dirty="0">
                <a:latin typeface="Helvetica" pitchFamily="-107" charset="0"/>
                <a:ea typeface="Helvetica" pitchFamily="-107" charset="0"/>
                <a:cs typeface="Helvetica" pitchFamily="-107" charset="0"/>
                <a:sym typeface="Helvetica" pitchFamily="-107" charset="0"/>
              </a:rPr>
              <a:t> bit more bouncy</a:t>
            </a:r>
            <a:r>
              <a:rPr lang="en-US" sz="1900" dirty="0">
                <a:latin typeface="Helvetica" pitchFamily="-107" charset="0"/>
                <a:ea typeface="Helvetica" pitchFamily="-107" charset="0"/>
                <a:cs typeface="Helvetica" pitchFamily="-107" charset="0"/>
                <a:sym typeface="Helvetica" pitchFamily="-107" charset="0"/>
              </a:rPr>
              <a:t>, like you said they get chucked around a lot. A </a:t>
            </a:r>
            <a:r>
              <a:rPr lang="en-US" sz="1900" b="1" dirty="0">
                <a:latin typeface="Helvetica" pitchFamily="-107" charset="0"/>
                <a:ea typeface="Helvetica" pitchFamily="-107" charset="0"/>
                <a:cs typeface="Helvetica" pitchFamily="-107" charset="0"/>
                <a:sym typeface="Helvetica" pitchFamily="-107" charset="0"/>
              </a:rPr>
              <a:t>bit more durable</a:t>
            </a:r>
            <a:r>
              <a:rPr lang="en-US" sz="1900" dirty="0">
                <a:latin typeface="Helvetica" pitchFamily="-107" charset="0"/>
                <a:ea typeface="Helvetica" pitchFamily="-107" charset="0"/>
                <a:cs typeface="Helvetica" pitchFamily="-107" charset="0"/>
                <a:sym typeface="Helvetica" pitchFamily="-107" charset="0"/>
              </a:rPr>
              <a:t> and </a:t>
            </a:r>
            <a:r>
              <a:rPr lang="en-US" sz="1900" i="1" u="sng" dirty="0">
                <a:latin typeface="Helvetica" pitchFamily="-107" charset="0"/>
                <a:ea typeface="Helvetica" pitchFamily="-107" charset="0"/>
                <a:cs typeface="Helvetica" pitchFamily="-107" charset="0"/>
                <a:sym typeface="Helvetica" pitchFamily="-107" charset="0"/>
              </a:rPr>
              <a:t>that</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can also be </a:t>
            </a:r>
            <a:r>
              <a:rPr lang="en-US" sz="1900" b="1" dirty="0">
                <a:latin typeface="Helvetica" pitchFamily="-107" charset="0"/>
                <a:ea typeface="Helvetica" pitchFamily="-107" charset="0"/>
                <a:cs typeface="Helvetica" pitchFamily="-107" charset="0"/>
                <a:sym typeface="Helvetica" pitchFamily="-107" charset="0"/>
              </a:rPr>
              <a:t>ergonomic</a:t>
            </a:r>
            <a:r>
              <a:rPr lang="en-US" sz="1900" dirty="0">
                <a:latin typeface="Helvetica" pitchFamily="-107" charset="0"/>
                <a:ea typeface="Helvetica" pitchFamily="-107" charset="0"/>
                <a:cs typeface="Helvetica" pitchFamily="-107" charset="0"/>
                <a:sym typeface="Helvetica" pitchFamily="-107" charset="0"/>
              </a:rPr>
              <a:t> and </a:t>
            </a:r>
            <a:r>
              <a:rPr lang="en-US" sz="1900" i="1" u="sng" dirty="0">
                <a:latin typeface="Helvetica" pitchFamily="-107" charset="0"/>
                <a:ea typeface="Helvetica" pitchFamily="-107" charset="0"/>
                <a:cs typeface="Helvetica" pitchFamily="-107" charset="0"/>
                <a:sym typeface="Helvetica" pitchFamily="-107" charset="0"/>
              </a:rPr>
              <a:t>it</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kind of feels </a:t>
            </a:r>
            <a:r>
              <a:rPr lang="en-US" sz="1900" b="1" dirty="0">
                <a:latin typeface="Helvetica" pitchFamily="-107" charset="0"/>
                <a:ea typeface="Helvetica" pitchFamily="-107" charset="0"/>
                <a:cs typeface="Helvetica" pitchFamily="-107" charset="0"/>
                <a:sym typeface="Helvetica" pitchFamily="-107" charset="0"/>
              </a:rPr>
              <a:t>a bit different from all the other remote controls.</a:t>
            </a:r>
          </a:p>
        </p:txBody>
      </p:sp>
      <p:sp>
        <p:nvSpPr>
          <p:cNvPr id="6" name="TextBox 5"/>
          <p:cNvSpPr txBox="1"/>
          <p:nvPr/>
        </p:nvSpPr>
        <p:spPr>
          <a:xfrm>
            <a:off x="580429" y="1371600"/>
            <a:ext cx="780157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Example from the AMI Meeting corpus (Carletta et al., 2005)</a:t>
            </a:r>
          </a:p>
          <a:p>
            <a:pPr lvl="1">
              <a:buFont typeface="Arial"/>
              <a:buChar char="•"/>
            </a:pPr>
            <a:r>
              <a:rPr lang="en-US" dirty="0" smtClean="0"/>
              <a:t>Scenario-based goal oriented meeting, where the participants have to design a new TV remote</a:t>
            </a:r>
            <a:endParaRPr lang="en-US" dirty="0"/>
          </a:p>
        </p:txBody>
      </p:sp>
      <p:sp>
        <p:nvSpPr>
          <p:cNvPr id="7" name="Slide Number Placeholder 6"/>
          <p:cNvSpPr>
            <a:spLocks noGrp="1"/>
          </p:cNvSpPr>
          <p:nvPr>
            <p:ph type="sldNum" sz="quarter" idx="15"/>
          </p:nvPr>
        </p:nvSpPr>
        <p:spPr/>
        <p:txBody>
          <a:bodyPr/>
          <a:lstStyle/>
          <a:p>
            <a:fld id="{001AEB1B-619C-E741-908C-AF8E12DD8BD8}" type="slidenum">
              <a:rPr lang="en-US" smtClean="0"/>
              <a:pPr/>
              <a:t>51</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Motivation: Interdependent Interpretation of Opinions </a:t>
            </a:r>
            <a:endParaRPr lang="en-US" dirty="0"/>
          </a:p>
        </p:txBody>
      </p:sp>
      <p:sp>
        <p:nvSpPr>
          <p:cNvPr id="4" name="Rectangle 1"/>
          <p:cNvSpPr>
            <a:spLocks/>
          </p:cNvSpPr>
          <p:nvPr/>
        </p:nvSpPr>
        <p:spPr bwMode="auto">
          <a:xfrm>
            <a:off x="580429" y="1991320"/>
            <a:ext cx="8182571" cy="3037880"/>
          </a:xfrm>
          <a:prstGeom prst="rect">
            <a:avLst/>
          </a:prstGeom>
          <a:noFill/>
          <a:ln w="12700">
            <a:noFill/>
            <a:miter lim="800000"/>
            <a:headEnd/>
            <a:tailEnd/>
          </a:ln>
        </p:spPr>
        <p:txBody>
          <a:bodyPr lIns="0" tIns="0" rIns="0" bIns="0" anchor="ctr">
            <a:prstTxWarp prst="textNoShape">
              <a:avLst/>
            </a:prstTxWarp>
          </a:bodyPr>
          <a:lstStyle/>
          <a:p>
            <a:pPr>
              <a:lnSpc>
                <a:spcPct val="200000"/>
              </a:lnSpc>
            </a:pPr>
            <a:r>
              <a:rPr lang="en-US" sz="1900" dirty="0">
                <a:solidFill>
                  <a:srgbClr val="000000"/>
                </a:solidFill>
                <a:latin typeface="Helvetica" pitchFamily="-107" charset="0"/>
                <a:ea typeface="Helvetica" pitchFamily="-107" charset="0"/>
                <a:cs typeface="Helvetica" pitchFamily="-107" charset="0"/>
                <a:sym typeface="Helvetica" pitchFamily="-107" charset="0"/>
              </a:rPr>
              <a:t>D::.</a:t>
            </a:r>
            <a:r>
              <a:rPr lang="en-US" sz="1900" dirty="0">
                <a:solidFill>
                  <a:srgbClr val="000000"/>
                </a:solidFill>
                <a:latin typeface="Times" pitchFamily="-107" charset="0"/>
                <a:ea typeface="Times" pitchFamily="-107" charset="0"/>
                <a:cs typeface="Times" pitchFamily="-107" charset="0"/>
                <a:sym typeface="Times"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this kind of rubbery material, </a:t>
            </a:r>
            <a:r>
              <a:rPr lang="en-US" sz="1900" i="1" u="sng" dirty="0">
                <a:solidFill>
                  <a:srgbClr val="000000"/>
                </a:solidFill>
                <a:latin typeface="Helvetica" pitchFamily="-107" charset="0"/>
                <a:ea typeface="Helvetica" pitchFamily="-107" charset="0"/>
                <a:cs typeface="Helvetica" pitchFamily="-107" charset="0"/>
                <a:sym typeface="Helvetica" pitchFamily="-107" charset="0"/>
              </a:rPr>
              <a:t>it’s</a:t>
            </a:r>
            <a:r>
              <a:rPr lang="en-US" sz="1900" i="1" dirty="0">
                <a:solidFill>
                  <a:srgbClr val="000000"/>
                </a:solidFill>
                <a:latin typeface="Helvetica" pitchFamily="-107" charset="0"/>
                <a:ea typeface="Helvetica" pitchFamily="-107" charset="0"/>
                <a:cs typeface="Helvetica" pitchFamily="-107" charset="0"/>
                <a:sym typeface="Helvetica"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a</a:t>
            </a:r>
            <a:r>
              <a:rPr lang="en-US" sz="1900" b="1" dirty="0">
                <a:solidFill>
                  <a:srgbClr val="000000"/>
                </a:solidFill>
                <a:latin typeface="Helvetica" pitchFamily="-107" charset="0"/>
                <a:ea typeface="Helvetica" pitchFamily="-107" charset="0"/>
                <a:cs typeface="Helvetica" pitchFamily="-107" charset="0"/>
                <a:sym typeface="Helvetica" pitchFamily="-107" charset="0"/>
              </a:rPr>
              <a:t> bit more bouncy</a:t>
            </a:r>
            <a:r>
              <a:rPr lang="en-US" sz="1900" dirty="0">
                <a:solidFill>
                  <a:srgbClr val="000000"/>
                </a:solidFill>
                <a:latin typeface="Helvetica" pitchFamily="-107" charset="0"/>
                <a:ea typeface="Helvetica" pitchFamily="-107" charset="0"/>
                <a:cs typeface="Helvetica" pitchFamily="-107" charset="0"/>
                <a:sym typeface="Helvetica" pitchFamily="-107" charset="0"/>
              </a:rPr>
              <a:t>, like you said they get chucked around a lot. A </a:t>
            </a:r>
            <a:r>
              <a:rPr lang="en-US" sz="1900" b="1" dirty="0">
                <a:solidFill>
                  <a:srgbClr val="000000"/>
                </a:solidFill>
                <a:latin typeface="Helvetica" pitchFamily="-107" charset="0"/>
                <a:ea typeface="Helvetica" pitchFamily="-107" charset="0"/>
                <a:cs typeface="Helvetica" pitchFamily="-107" charset="0"/>
                <a:sym typeface="Helvetica" pitchFamily="-107" charset="0"/>
              </a:rPr>
              <a:t>bit more durable</a:t>
            </a:r>
            <a:r>
              <a:rPr lang="en-US" sz="1900" dirty="0">
                <a:solidFill>
                  <a:srgbClr val="000000"/>
                </a:solidFill>
                <a:latin typeface="Helvetica" pitchFamily="-107" charset="0"/>
                <a:ea typeface="Helvetica" pitchFamily="-107" charset="0"/>
                <a:cs typeface="Helvetica" pitchFamily="-107" charset="0"/>
                <a:sym typeface="Helvetica" pitchFamily="-107" charset="0"/>
              </a:rPr>
              <a:t> and </a:t>
            </a:r>
            <a:r>
              <a:rPr lang="en-US" sz="1900" i="1" u="sng" dirty="0">
                <a:solidFill>
                  <a:srgbClr val="000000"/>
                </a:solidFill>
                <a:latin typeface="Helvetica" pitchFamily="-107" charset="0"/>
                <a:ea typeface="Helvetica" pitchFamily="-107" charset="0"/>
                <a:cs typeface="Helvetica" pitchFamily="-107" charset="0"/>
                <a:sym typeface="Helvetica" pitchFamily="-107" charset="0"/>
              </a:rPr>
              <a:t>that</a:t>
            </a:r>
            <a:r>
              <a:rPr lang="en-US" sz="1900" i="1" dirty="0">
                <a:solidFill>
                  <a:srgbClr val="000000"/>
                </a:solidFill>
                <a:latin typeface="Helvetica" pitchFamily="-107" charset="0"/>
                <a:ea typeface="Helvetica" pitchFamily="-107" charset="0"/>
                <a:cs typeface="Helvetica" pitchFamily="-107" charset="0"/>
                <a:sym typeface="Helvetica"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can also be </a:t>
            </a:r>
            <a:r>
              <a:rPr lang="en-US" sz="1900" b="1" dirty="0">
                <a:solidFill>
                  <a:srgbClr val="000000"/>
                </a:solidFill>
                <a:latin typeface="Helvetica" pitchFamily="-107" charset="0"/>
                <a:ea typeface="Helvetica" pitchFamily="-107" charset="0"/>
                <a:cs typeface="Helvetica" pitchFamily="-107" charset="0"/>
                <a:sym typeface="Helvetica" pitchFamily="-107" charset="0"/>
              </a:rPr>
              <a:t>ergonomic</a:t>
            </a:r>
            <a:r>
              <a:rPr lang="en-US" sz="1900" dirty="0">
                <a:solidFill>
                  <a:srgbClr val="000000"/>
                </a:solidFill>
                <a:latin typeface="Helvetica" pitchFamily="-107" charset="0"/>
                <a:ea typeface="Helvetica" pitchFamily="-107" charset="0"/>
                <a:cs typeface="Helvetica" pitchFamily="-107" charset="0"/>
                <a:sym typeface="Helvetica" pitchFamily="-107" charset="0"/>
              </a:rPr>
              <a:t> and </a:t>
            </a:r>
            <a:r>
              <a:rPr lang="en-US" sz="1900" i="1" u="sng" dirty="0">
                <a:solidFill>
                  <a:srgbClr val="000000"/>
                </a:solidFill>
                <a:latin typeface="Helvetica" pitchFamily="-107" charset="0"/>
                <a:ea typeface="Helvetica" pitchFamily="-107" charset="0"/>
                <a:cs typeface="Helvetica" pitchFamily="-107" charset="0"/>
                <a:sym typeface="Helvetica" pitchFamily="-107" charset="0"/>
              </a:rPr>
              <a:t>it</a:t>
            </a:r>
            <a:r>
              <a:rPr lang="en-US" sz="1900" i="1" dirty="0">
                <a:solidFill>
                  <a:srgbClr val="000000"/>
                </a:solidFill>
                <a:latin typeface="Helvetica" pitchFamily="-107" charset="0"/>
                <a:ea typeface="Helvetica" pitchFamily="-107" charset="0"/>
                <a:cs typeface="Helvetica" pitchFamily="-107" charset="0"/>
                <a:sym typeface="Helvetica"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kind of feels </a:t>
            </a:r>
            <a:r>
              <a:rPr lang="en-US" sz="1900" b="1" dirty="0">
                <a:solidFill>
                  <a:srgbClr val="000000"/>
                </a:solidFill>
                <a:latin typeface="Helvetica" pitchFamily="-107" charset="0"/>
                <a:ea typeface="Helvetica" pitchFamily="-107" charset="0"/>
                <a:cs typeface="Helvetica" pitchFamily="-107" charset="0"/>
                <a:sym typeface="Helvetica" pitchFamily="-107" charset="0"/>
              </a:rPr>
              <a:t>a bit different from all the other remote controls.</a:t>
            </a:r>
          </a:p>
        </p:txBody>
      </p:sp>
      <p:sp>
        <p:nvSpPr>
          <p:cNvPr id="5" name="TextBox 4"/>
          <p:cNvSpPr txBox="1"/>
          <p:nvPr/>
        </p:nvSpPr>
        <p:spPr>
          <a:xfrm>
            <a:off x="4350947" y="29718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6" name="TextBox 5"/>
          <p:cNvSpPr txBox="1"/>
          <p:nvPr/>
        </p:nvSpPr>
        <p:spPr>
          <a:xfrm>
            <a:off x="762000" y="35814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7" name="TextBox 6"/>
          <p:cNvSpPr txBox="1"/>
          <p:nvPr/>
        </p:nvSpPr>
        <p:spPr>
          <a:xfrm>
            <a:off x="5272894" y="23622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8" name="TextBox 7"/>
          <p:cNvSpPr txBox="1"/>
          <p:nvPr/>
        </p:nvSpPr>
        <p:spPr>
          <a:xfrm>
            <a:off x="5425294" y="3505200"/>
            <a:ext cx="921947" cy="307777"/>
          </a:xfrm>
          <a:prstGeom prst="rect">
            <a:avLst/>
          </a:prstGeom>
        </p:spPr>
        <p:style>
          <a:lnRef idx="1">
            <a:schemeClr val="accent4"/>
          </a:lnRef>
          <a:fillRef idx="2">
            <a:schemeClr val="accent4"/>
          </a:fillRef>
          <a:effectRef idx="1">
            <a:schemeClr val="accent4"/>
          </a:effectRef>
          <a:fontRef idx="minor">
            <a:schemeClr val="dk1"/>
          </a:fontRef>
        </p:style>
        <p:txBody>
          <a:bodyPr vert="horz" wrap="square" rtlCol="0" anchor="ctr" anchorCtr="0">
            <a:noAutofit/>
          </a:bodyPr>
          <a:lstStyle/>
          <a:p>
            <a:pPr algn="ctr"/>
            <a:r>
              <a:rPr lang="en-US" sz="1600" dirty="0" smtClean="0"/>
              <a:t>? </a:t>
            </a:r>
          </a:p>
        </p:txBody>
      </p:sp>
      <p:sp>
        <p:nvSpPr>
          <p:cNvPr id="9" name="Slide Number Placeholder 8"/>
          <p:cNvSpPr>
            <a:spLocks noGrp="1"/>
          </p:cNvSpPr>
          <p:nvPr>
            <p:ph type="sldNum" sz="quarter" idx="15"/>
          </p:nvPr>
        </p:nvSpPr>
        <p:spPr/>
        <p:txBody>
          <a:bodyPr/>
          <a:lstStyle/>
          <a:p>
            <a:fld id="{001AEB1B-619C-E741-908C-AF8E12DD8BD8}" type="slidenum">
              <a:rPr lang="en-US" smtClean="0"/>
              <a:pPr/>
              <a:t>52</a:t>
            </a:fld>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1"/>
          <p:cNvSpPr>
            <a:spLocks/>
          </p:cNvSpPr>
          <p:nvPr/>
        </p:nvSpPr>
        <p:spPr bwMode="auto">
          <a:xfrm>
            <a:off x="580429" y="1981200"/>
            <a:ext cx="8182571" cy="3037880"/>
          </a:xfrm>
          <a:prstGeom prst="rect">
            <a:avLst/>
          </a:prstGeom>
          <a:noFill/>
          <a:ln w="12700">
            <a:noFill/>
            <a:miter lim="800000"/>
            <a:headEnd/>
            <a:tailEnd/>
          </a:ln>
        </p:spPr>
        <p:txBody>
          <a:bodyPr lIns="0" tIns="0" rIns="0" bIns="0" anchor="ctr">
            <a:prstTxWarp prst="textNoShape">
              <a:avLst/>
            </a:prstTxWarp>
          </a:bodyPr>
          <a:lstStyle/>
          <a:p>
            <a:pPr>
              <a:lnSpc>
                <a:spcPct val="200000"/>
              </a:lnSpc>
            </a:pPr>
            <a:r>
              <a:rPr lang="en-US" sz="1900" dirty="0">
                <a:solidFill>
                  <a:srgbClr val="000000"/>
                </a:solidFill>
                <a:latin typeface="Helvetica" pitchFamily="-107" charset="0"/>
                <a:ea typeface="Helvetica" pitchFamily="-107" charset="0"/>
                <a:cs typeface="Helvetica" pitchFamily="-107" charset="0"/>
                <a:sym typeface="Helvetica" pitchFamily="-107" charset="0"/>
              </a:rPr>
              <a:t>D::.</a:t>
            </a:r>
            <a:r>
              <a:rPr lang="en-US" sz="1900" dirty="0">
                <a:solidFill>
                  <a:srgbClr val="000000"/>
                </a:solidFill>
                <a:latin typeface="Times" pitchFamily="-107" charset="0"/>
                <a:ea typeface="Times" pitchFamily="-107" charset="0"/>
                <a:cs typeface="Times" pitchFamily="-107" charset="0"/>
                <a:sym typeface="Times"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this kind of rubbery material, </a:t>
            </a:r>
            <a:r>
              <a:rPr lang="en-US" sz="1900" i="1" u="sng" dirty="0">
                <a:solidFill>
                  <a:srgbClr val="000000"/>
                </a:solidFill>
                <a:latin typeface="Helvetica" pitchFamily="-107" charset="0"/>
                <a:ea typeface="Helvetica" pitchFamily="-107" charset="0"/>
                <a:cs typeface="Helvetica" pitchFamily="-107" charset="0"/>
                <a:sym typeface="Helvetica" pitchFamily="-107" charset="0"/>
              </a:rPr>
              <a:t>it’s</a:t>
            </a:r>
            <a:r>
              <a:rPr lang="en-US" sz="1900" i="1" dirty="0">
                <a:solidFill>
                  <a:srgbClr val="000000"/>
                </a:solidFill>
                <a:latin typeface="Helvetica" pitchFamily="-107" charset="0"/>
                <a:ea typeface="Helvetica" pitchFamily="-107" charset="0"/>
                <a:cs typeface="Helvetica" pitchFamily="-107" charset="0"/>
                <a:sym typeface="Helvetica"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a</a:t>
            </a:r>
            <a:r>
              <a:rPr lang="en-US" sz="1900" b="1" dirty="0">
                <a:solidFill>
                  <a:srgbClr val="000000"/>
                </a:solidFill>
                <a:latin typeface="Helvetica" pitchFamily="-107" charset="0"/>
                <a:ea typeface="Helvetica" pitchFamily="-107" charset="0"/>
                <a:cs typeface="Helvetica" pitchFamily="-107" charset="0"/>
                <a:sym typeface="Helvetica" pitchFamily="-107" charset="0"/>
              </a:rPr>
              <a:t> bit more bouncy</a:t>
            </a:r>
            <a:r>
              <a:rPr lang="en-US" sz="1900" dirty="0">
                <a:solidFill>
                  <a:srgbClr val="000000"/>
                </a:solidFill>
                <a:latin typeface="Helvetica" pitchFamily="-107" charset="0"/>
                <a:ea typeface="Helvetica" pitchFamily="-107" charset="0"/>
                <a:cs typeface="Helvetica" pitchFamily="-107" charset="0"/>
                <a:sym typeface="Helvetica" pitchFamily="-107" charset="0"/>
              </a:rPr>
              <a:t>, like you said they get chucked around a lot. A </a:t>
            </a:r>
            <a:r>
              <a:rPr lang="en-US" sz="1900" b="1" dirty="0">
                <a:solidFill>
                  <a:srgbClr val="000000"/>
                </a:solidFill>
                <a:latin typeface="Helvetica" pitchFamily="-107" charset="0"/>
                <a:ea typeface="Helvetica" pitchFamily="-107" charset="0"/>
                <a:cs typeface="Helvetica" pitchFamily="-107" charset="0"/>
                <a:sym typeface="Helvetica" pitchFamily="-107" charset="0"/>
              </a:rPr>
              <a:t>bit more durable</a:t>
            </a:r>
            <a:r>
              <a:rPr lang="en-US" sz="1900" dirty="0">
                <a:solidFill>
                  <a:srgbClr val="000000"/>
                </a:solidFill>
                <a:latin typeface="Helvetica" pitchFamily="-107" charset="0"/>
                <a:ea typeface="Helvetica" pitchFamily="-107" charset="0"/>
                <a:cs typeface="Helvetica" pitchFamily="-107" charset="0"/>
                <a:sym typeface="Helvetica" pitchFamily="-107" charset="0"/>
              </a:rPr>
              <a:t> and </a:t>
            </a:r>
            <a:r>
              <a:rPr lang="en-US" sz="1900" i="1" u="sng" dirty="0">
                <a:solidFill>
                  <a:srgbClr val="000000"/>
                </a:solidFill>
                <a:latin typeface="Helvetica" pitchFamily="-107" charset="0"/>
                <a:ea typeface="Helvetica" pitchFamily="-107" charset="0"/>
                <a:cs typeface="Helvetica" pitchFamily="-107" charset="0"/>
                <a:sym typeface="Helvetica" pitchFamily="-107" charset="0"/>
              </a:rPr>
              <a:t>that</a:t>
            </a:r>
            <a:r>
              <a:rPr lang="en-US" sz="1900" i="1" dirty="0">
                <a:solidFill>
                  <a:srgbClr val="000000"/>
                </a:solidFill>
                <a:latin typeface="Helvetica" pitchFamily="-107" charset="0"/>
                <a:ea typeface="Helvetica" pitchFamily="-107" charset="0"/>
                <a:cs typeface="Helvetica" pitchFamily="-107" charset="0"/>
                <a:sym typeface="Helvetica"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can also be </a:t>
            </a:r>
            <a:r>
              <a:rPr lang="en-US" sz="1900" b="1" dirty="0">
                <a:solidFill>
                  <a:srgbClr val="000000"/>
                </a:solidFill>
                <a:latin typeface="Helvetica" pitchFamily="-107" charset="0"/>
                <a:ea typeface="Helvetica" pitchFamily="-107" charset="0"/>
                <a:cs typeface="Helvetica" pitchFamily="-107" charset="0"/>
                <a:sym typeface="Helvetica" pitchFamily="-107" charset="0"/>
              </a:rPr>
              <a:t>ergonomic</a:t>
            </a:r>
            <a:r>
              <a:rPr lang="en-US" sz="1900" dirty="0">
                <a:solidFill>
                  <a:srgbClr val="000000"/>
                </a:solidFill>
                <a:latin typeface="Helvetica" pitchFamily="-107" charset="0"/>
                <a:ea typeface="Helvetica" pitchFamily="-107" charset="0"/>
                <a:cs typeface="Helvetica" pitchFamily="-107" charset="0"/>
                <a:sym typeface="Helvetica" pitchFamily="-107" charset="0"/>
              </a:rPr>
              <a:t> and </a:t>
            </a:r>
            <a:r>
              <a:rPr lang="en-US" sz="1900" i="1" u="sng" dirty="0">
                <a:solidFill>
                  <a:srgbClr val="000000"/>
                </a:solidFill>
                <a:latin typeface="Helvetica" pitchFamily="-107" charset="0"/>
                <a:ea typeface="Helvetica" pitchFamily="-107" charset="0"/>
                <a:cs typeface="Helvetica" pitchFamily="-107" charset="0"/>
                <a:sym typeface="Helvetica" pitchFamily="-107" charset="0"/>
              </a:rPr>
              <a:t>it</a:t>
            </a:r>
            <a:r>
              <a:rPr lang="en-US" sz="1900" i="1" dirty="0">
                <a:solidFill>
                  <a:srgbClr val="000000"/>
                </a:solidFill>
                <a:latin typeface="Helvetica" pitchFamily="-107" charset="0"/>
                <a:ea typeface="Helvetica" pitchFamily="-107" charset="0"/>
                <a:cs typeface="Helvetica" pitchFamily="-107" charset="0"/>
                <a:sym typeface="Helvetica"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kind of feels </a:t>
            </a:r>
            <a:r>
              <a:rPr lang="en-US" sz="1900" b="1" dirty="0">
                <a:solidFill>
                  <a:srgbClr val="000000"/>
                </a:solidFill>
                <a:latin typeface="Helvetica" pitchFamily="-107" charset="0"/>
                <a:ea typeface="Helvetica" pitchFamily="-107" charset="0"/>
                <a:cs typeface="Helvetica" pitchFamily="-107" charset="0"/>
                <a:sym typeface="Helvetica" pitchFamily="-107" charset="0"/>
              </a:rPr>
              <a:t>a bit different from all the other remote controls.</a:t>
            </a:r>
          </a:p>
        </p:txBody>
      </p:sp>
      <p:sp>
        <p:nvSpPr>
          <p:cNvPr id="2" name="Title 1"/>
          <p:cNvSpPr>
            <a:spLocks noGrp="1"/>
          </p:cNvSpPr>
          <p:nvPr>
            <p:ph type="title"/>
          </p:nvPr>
        </p:nvSpPr>
        <p:spPr/>
        <p:txBody>
          <a:bodyPr>
            <a:normAutofit fontScale="90000"/>
          </a:bodyPr>
          <a:lstStyle/>
          <a:p>
            <a:r>
              <a:rPr lang="en-US" dirty="0" smtClean="0"/>
              <a:t>Motivation: Interdependent Interpretation of Opinions </a:t>
            </a:r>
            <a:endParaRPr lang="en-US" dirty="0"/>
          </a:p>
        </p:txBody>
      </p:sp>
      <p:sp>
        <p:nvSpPr>
          <p:cNvPr id="5" name="TextBox 4"/>
          <p:cNvSpPr txBox="1"/>
          <p:nvPr/>
        </p:nvSpPr>
        <p:spPr>
          <a:xfrm>
            <a:off x="4350947" y="29718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6" name="TextBox 5"/>
          <p:cNvSpPr txBox="1"/>
          <p:nvPr/>
        </p:nvSpPr>
        <p:spPr>
          <a:xfrm>
            <a:off x="762000" y="35814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7" name="TextBox 6"/>
          <p:cNvSpPr txBox="1"/>
          <p:nvPr/>
        </p:nvSpPr>
        <p:spPr>
          <a:xfrm>
            <a:off x="5272894" y="23622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8" name="TextBox 7"/>
          <p:cNvSpPr txBox="1"/>
          <p:nvPr/>
        </p:nvSpPr>
        <p:spPr>
          <a:xfrm>
            <a:off x="5425294" y="3505200"/>
            <a:ext cx="921947" cy="307777"/>
          </a:xfrm>
          <a:prstGeom prst="rect">
            <a:avLst/>
          </a:prstGeom>
        </p:spPr>
        <p:style>
          <a:lnRef idx="1">
            <a:schemeClr val="accent4"/>
          </a:lnRef>
          <a:fillRef idx="2">
            <a:schemeClr val="accent4"/>
          </a:fillRef>
          <a:effectRef idx="1">
            <a:schemeClr val="accent4"/>
          </a:effectRef>
          <a:fontRef idx="minor">
            <a:schemeClr val="dk1"/>
          </a:fontRef>
        </p:style>
        <p:txBody>
          <a:bodyPr vert="horz" wrap="square" rtlCol="0" anchor="ctr" anchorCtr="0">
            <a:noAutofit/>
          </a:bodyPr>
          <a:lstStyle/>
          <a:p>
            <a:pPr algn="ctr"/>
            <a:r>
              <a:rPr lang="en-US" sz="1600" dirty="0" smtClean="0"/>
              <a:t>? </a:t>
            </a:r>
          </a:p>
        </p:txBody>
      </p:sp>
      <p:sp>
        <p:nvSpPr>
          <p:cNvPr id="9" name="Rectangle 8"/>
          <p:cNvSpPr/>
          <p:nvPr/>
        </p:nvSpPr>
        <p:spPr>
          <a:xfrm>
            <a:off x="4191000" y="2590800"/>
            <a:ext cx="457200" cy="301823"/>
          </a:xfrm>
          <a:prstGeom prst="rect">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6019800" y="3203377"/>
            <a:ext cx="457200" cy="301823"/>
          </a:xfrm>
          <a:prstGeom prst="rect">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2286000" y="3812977"/>
            <a:ext cx="304800" cy="301823"/>
          </a:xfrm>
          <a:prstGeom prst="rect">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3" name="Shape 12"/>
          <p:cNvCxnSpPr>
            <a:endCxn id="10" idx="0"/>
          </p:cNvCxnSpPr>
          <p:nvPr/>
        </p:nvCxnSpPr>
        <p:spPr>
          <a:xfrm>
            <a:off x="4648202" y="2669979"/>
            <a:ext cx="1600198" cy="533398"/>
          </a:xfrm>
          <a:prstGeom prst="bentConnector2">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7" name="Shape 16"/>
          <p:cNvCxnSpPr>
            <a:stCxn id="10" idx="3"/>
            <a:endCxn id="11" idx="2"/>
          </p:cNvCxnSpPr>
          <p:nvPr/>
        </p:nvCxnSpPr>
        <p:spPr>
          <a:xfrm flipH="1">
            <a:off x="2438400" y="3354289"/>
            <a:ext cx="4038600" cy="760511"/>
          </a:xfrm>
          <a:prstGeom prst="bentConnector4">
            <a:avLst>
              <a:gd name="adj1" fmla="val -48507"/>
              <a:gd name="adj2" fmla="val 130059"/>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700924" y="4876800"/>
            <a:ext cx="4814138" cy="646331"/>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dirty="0" smtClean="0"/>
              <a:t>Observation:</a:t>
            </a:r>
          </a:p>
          <a:p>
            <a:pPr marL="342900" indent="-342900">
              <a:buAutoNum type="arabicPeriod"/>
            </a:pPr>
            <a:r>
              <a:rPr lang="en-US" dirty="0" smtClean="0"/>
              <a:t>Speaker is talking about the same thing</a:t>
            </a:r>
          </a:p>
        </p:txBody>
      </p:sp>
      <p:sp>
        <p:nvSpPr>
          <p:cNvPr id="16" name="Slide Number Placeholder 15"/>
          <p:cNvSpPr>
            <a:spLocks noGrp="1"/>
          </p:cNvSpPr>
          <p:nvPr>
            <p:ph type="sldNum" sz="quarter" idx="15"/>
          </p:nvPr>
        </p:nvSpPr>
        <p:spPr/>
        <p:txBody>
          <a:bodyPr/>
          <a:lstStyle/>
          <a:p>
            <a:fld id="{001AEB1B-619C-E741-908C-AF8E12DD8BD8}" type="slidenum">
              <a:rPr lang="en-US" smtClean="0"/>
              <a:pPr/>
              <a:t>53</a:t>
            </a:fld>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Motivation: Interdependent Interpretation of Opinions </a:t>
            </a:r>
            <a:endParaRPr lang="en-US" dirty="0"/>
          </a:p>
        </p:txBody>
      </p:sp>
      <p:sp>
        <p:nvSpPr>
          <p:cNvPr id="4" name="Rectangle 1"/>
          <p:cNvSpPr>
            <a:spLocks/>
          </p:cNvSpPr>
          <p:nvPr/>
        </p:nvSpPr>
        <p:spPr bwMode="auto">
          <a:xfrm>
            <a:off x="580429" y="1991320"/>
            <a:ext cx="8182571" cy="3037880"/>
          </a:xfrm>
          <a:prstGeom prst="rect">
            <a:avLst/>
          </a:prstGeom>
          <a:noFill/>
          <a:ln w="12700">
            <a:noFill/>
            <a:miter lim="800000"/>
            <a:headEnd/>
            <a:tailEnd/>
          </a:ln>
        </p:spPr>
        <p:txBody>
          <a:bodyPr lIns="0" tIns="0" rIns="0" bIns="0" anchor="ctr">
            <a:prstTxWarp prst="textNoShape">
              <a:avLst/>
            </a:prstTxWarp>
          </a:bodyPr>
          <a:lstStyle/>
          <a:p>
            <a:pPr>
              <a:lnSpc>
                <a:spcPct val="200000"/>
              </a:lnSpc>
            </a:pPr>
            <a:r>
              <a:rPr lang="en-US" sz="1900" dirty="0">
                <a:latin typeface="Helvetica" pitchFamily="-107" charset="0"/>
                <a:ea typeface="Helvetica" pitchFamily="-107" charset="0"/>
                <a:cs typeface="Helvetica" pitchFamily="-107" charset="0"/>
                <a:sym typeface="Helvetica" pitchFamily="-107" charset="0"/>
              </a:rPr>
              <a:t>D::.</a:t>
            </a:r>
            <a:r>
              <a:rPr lang="en-US" sz="1900" dirty="0">
                <a:latin typeface="Times" pitchFamily="-107" charset="0"/>
                <a:ea typeface="Times" pitchFamily="-107" charset="0"/>
                <a:cs typeface="Times" pitchFamily="-107" charset="0"/>
                <a:sym typeface="Times" pitchFamily="-107" charset="0"/>
              </a:rPr>
              <a:t>.. </a:t>
            </a:r>
            <a:r>
              <a:rPr lang="en-US" sz="1900" dirty="0">
                <a:latin typeface="Helvetica" pitchFamily="-107" charset="0"/>
                <a:ea typeface="Helvetica" pitchFamily="-107" charset="0"/>
                <a:cs typeface="Helvetica" pitchFamily="-107" charset="0"/>
                <a:sym typeface="Helvetica" pitchFamily="-107" charset="0"/>
              </a:rPr>
              <a:t>this kind of rubbery material, </a:t>
            </a:r>
            <a:r>
              <a:rPr lang="en-US" sz="1900" i="1" u="sng" dirty="0">
                <a:latin typeface="Helvetica" pitchFamily="-107" charset="0"/>
                <a:ea typeface="Helvetica" pitchFamily="-107" charset="0"/>
                <a:cs typeface="Helvetica" pitchFamily="-107" charset="0"/>
                <a:sym typeface="Helvetica" pitchFamily="-107" charset="0"/>
              </a:rPr>
              <a:t>it’s</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a</a:t>
            </a:r>
            <a:r>
              <a:rPr lang="en-US" sz="1900" b="1" dirty="0">
                <a:latin typeface="Helvetica" pitchFamily="-107" charset="0"/>
                <a:ea typeface="Helvetica" pitchFamily="-107" charset="0"/>
                <a:cs typeface="Helvetica" pitchFamily="-107" charset="0"/>
                <a:sym typeface="Helvetica" pitchFamily="-107" charset="0"/>
              </a:rPr>
              <a:t> bit more bouncy</a:t>
            </a:r>
            <a:r>
              <a:rPr lang="en-US" sz="1900" dirty="0">
                <a:latin typeface="Helvetica" pitchFamily="-107" charset="0"/>
                <a:ea typeface="Helvetica" pitchFamily="-107" charset="0"/>
                <a:cs typeface="Helvetica" pitchFamily="-107" charset="0"/>
                <a:sym typeface="Helvetica" pitchFamily="-107" charset="0"/>
              </a:rPr>
              <a:t>, like you said they get chucked around a lot. A </a:t>
            </a:r>
            <a:r>
              <a:rPr lang="en-US" sz="1900" b="1" dirty="0">
                <a:latin typeface="Helvetica" pitchFamily="-107" charset="0"/>
                <a:ea typeface="Helvetica" pitchFamily="-107" charset="0"/>
                <a:cs typeface="Helvetica" pitchFamily="-107" charset="0"/>
                <a:sym typeface="Helvetica" pitchFamily="-107" charset="0"/>
              </a:rPr>
              <a:t>bit more durable</a:t>
            </a:r>
            <a:r>
              <a:rPr lang="en-US" sz="1900" dirty="0">
                <a:latin typeface="Helvetica" pitchFamily="-107" charset="0"/>
                <a:ea typeface="Helvetica" pitchFamily="-107" charset="0"/>
                <a:cs typeface="Helvetica" pitchFamily="-107" charset="0"/>
                <a:sym typeface="Helvetica" pitchFamily="-107" charset="0"/>
              </a:rPr>
              <a:t> and </a:t>
            </a:r>
            <a:r>
              <a:rPr lang="en-US" sz="1900" i="1" u="sng" dirty="0">
                <a:latin typeface="Helvetica" pitchFamily="-107" charset="0"/>
                <a:ea typeface="Helvetica" pitchFamily="-107" charset="0"/>
                <a:cs typeface="Helvetica" pitchFamily="-107" charset="0"/>
                <a:sym typeface="Helvetica" pitchFamily="-107" charset="0"/>
              </a:rPr>
              <a:t>that</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can also be </a:t>
            </a:r>
            <a:r>
              <a:rPr lang="en-US" sz="1900" b="1" dirty="0">
                <a:latin typeface="Helvetica" pitchFamily="-107" charset="0"/>
                <a:ea typeface="Helvetica" pitchFamily="-107" charset="0"/>
                <a:cs typeface="Helvetica" pitchFamily="-107" charset="0"/>
                <a:sym typeface="Helvetica" pitchFamily="-107" charset="0"/>
              </a:rPr>
              <a:t>ergonomic</a:t>
            </a:r>
            <a:r>
              <a:rPr lang="en-US" sz="1900" dirty="0">
                <a:latin typeface="Helvetica" pitchFamily="-107" charset="0"/>
                <a:ea typeface="Helvetica" pitchFamily="-107" charset="0"/>
                <a:cs typeface="Helvetica" pitchFamily="-107" charset="0"/>
                <a:sym typeface="Helvetica" pitchFamily="-107" charset="0"/>
              </a:rPr>
              <a:t> and </a:t>
            </a:r>
            <a:r>
              <a:rPr lang="en-US" sz="1900" i="1" u="sng" dirty="0">
                <a:latin typeface="Helvetica" pitchFamily="-107" charset="0"/>
                <a:ea typeface="Helvetica" pitchFamily="-107" charset="0"/>
                <a:cs typeface="Helvetica" pitchFamily="-107" charset="0"/>
                <a:sym typeface="Helvetica" pitchFamily="-107" charset="0"/>
              </a:rPr>
              <a:t>it</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kind of feels </a:t>
            </a:r>
            <a:r>
              <a:rPr lang="en-US" sz="1900" b="1" dirty="0">
                <a:latin typeface="Helvetica" pitchFamily="-107" charset="0"/>
                <a:ea typeface="Helvetica" pitchFamily="-107" charset="0"/>
                <a:cs typeface="Helvetica" pitchFamily="-107" charset="0"/>
                <a:sym typeface="Helvetica" pitchFamily="-107" charset="0"/>
              </a:rPr>
              <a:t>a bit different from all the other remote controls.</a:t>
            </a:r>
          </a:p>
        </p:txBody>
      </p:sp>
      <p:sp>
        <p:nvSpPr>
          <p:cNvPr id="5" name="TextBox 4"/>
          <p:cNvSpPr txBox="1"/>
          <p:nvPr/>
        </p:nvSpPr>
        <p:spPr>
          <a:xfrm>
            <a:off x="4350947" y="29718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6" name="TextBox 5"/>
          <p:cNvSpPr txBox="1"/>
          <p:nvPr/>
        </p:nvSpPr>
        <p:spPr>
          <a:xfrm>
            <a:off x="762000" y="35814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7" name="TextBox 6"/>
          <p:cNvSpPr txBox="1"/>
          <p:nvPr/>
        </p:nvSpPr>
        <p:spPr>
          <a:xfrm>
            <a:off x="5272894" y="23622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8" name="TextBox 7"/>
          <p:cNvSpPr txBox="1"/>
          <p:nvPr/>
        </p:nvSpPr>
        <p:spPr>
          <a:xfrm>
            <a:off x="5425294" y="3505200"/>
            <a:ext cx="921947" cy="307777"/>
          </a:xfrm>
          <a:prstGeom prst="rect">
            <a:avLst/>
          </a:prstGeom>
        </p:spPr>
        <p:style>
          <a:lnRef idx="1">
            <a:schemeClr val="accent4"/>
          </a:lnRef>
          <a:fillRef idx="2">
            <a:schemeClr val="accent4"/>
          </a:fillRef>
          <a:effectRef idx="1">
            <a:schemeClr val="accent4"/>
          </a:effectRef>
          <a:fontRef idx="minor">
            <a:schemeClr val="dk1"/>
          </a:fontRef>
        </p:style>
        <p:txBody>
          <a:bodyPr vert="horz" wrap="square" rtlCol="0" anchor="ctr" anchorCtr="0">
            <a:noAutofit/>
          </a:bodyPr>
          <a:lstStyle/>
          <a:p>
            <a:pPr algn="ctr"/>
            <a:r>
              <a:rPr lang="en-US" sz="1600" dirty="0" smtClean="0"/>
              <a:t>? </a:t>
            </a:r>
          </a:p>
        </p:txBody>
      </p:sp>
      <p:sp>
        <p:nvSpPr>
          <p:cNvPr id="9" name="Rectangle 8"/>
          <p:cNvSpPr/>
          <p:nvPr/>
        </p:nvSpPr>
        <p:spPr>
          <a:xfrm>
            <a:off x="4191000" y="2590800"/>
            <a:ext cx="457200" cy="301823"/>
          </a:xfrm>
          <a:prstGeom prst="rect">
            <a:avLst/>
          </a:prstGeom>
          <a:noFill/>
          <a:ln>
            <a:solidFill>
              <a:srgbClr val="E6E6E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6019800" y="3203377"/>
            <a:ext cx="457200" cy="301823"/>
          </a:xfrm>
          <a:prstGeom prst="rect">
            <a:avLst/>
          </a:prstGeom>
          <a:noFill/>
          <a:ln>
            <a:solidFill>
              <a:srgbClr val="E6E6E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2286000" y="3812977"/>
            <a:ext cx="304800" cy="301823"/>
          </a:xfrm>
          <a:prstGeom prst="rect">
            <a:avLst/>
          </a:prstGeom>
          <a:noFill/>
          <a:ln>
            <a:solidFill>
              <a:srgbClr val="E6E6E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extBox 13"/>
          <p:cNvSpPr txBox="1"/>
          <p:nvPr/>
        </p:nvSpPr>
        <p:spPr>
          <a:xfrm>
            <a:off x="700924" y="4876800"/>
            <a:ext cx="6519734" cy="1200329"/>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dirty="0" smtClean="0"/>
              <a:t>Observation:</a:t>
            </a:r>
          </a:p>
          <a:p>
            <a:pPr marL="342900" indent="-342900">
              <a:buAutoNum type="arabicPeriod"/>
            </a:pPr>
            <a:r>
              <a:rPr lang="en-US" dirty="0" smtClean="0"/>
              <a:t>Speaker is talking about the same thing</a:t>
            </a:r>
          </a:p>
          <a:p>
            <a:pPr marL="342900" indent="-342900">
              <a:buAutoNum type="arabicPeriod"/>
            </a:pPr>
            <a:r>
              <a:rPr lang="en-US" dirty="0" smtClean="0"/>
              <a:t>Speaker is reinforcing his stance (pro-rubbery material)</a:t>
            </a:r>
          </a:p>
          <a:p>
            <a:pPr marL="342900" indent="-342900"/>
            <a:endParaRPr lang="en-US" dirty="0" smtClean="0"/>
          </a:p>
        </p:txBody>
      </p:sp>
      <p:sp>
        <p:nvSpPr>
          <p:cNvPr id="15" name="Slide Number Placeholder 14"/>
          <p:cNvSpPr>
            <a:spLocks noGrp="1"/>
          </p:cNvSpPr>
          <p:nvPr>
            <p:ph type="sldNum" sz="quarter" idx="15"/>
          </p:nvPr>
        </p:nvSpPr>
        <p:spPr/>
        <p:txBody>
          <a:bodyPr/>
          <a:lstStyle/>
          <a:p>
            <a:fld id="{001AEB1B-619C-E741-908C-AF8E12DD8BD8}" type="slidenum">
              <a:rPr lang="en-US" smtClean="0"/>
              <a:pPr/>
              <a:t>54</a:t>
            </a:fld>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Motivation: Interdependent Interpretation of Opinions </a:t>
            </a:r>
            <a:endParaRPr lang="en-US" dirty="0"/>
          </a:p>
        </p:txBody>
      </p:sp>
      <p:sp>
        <p:nvSpPr>
          <p:cNvPr id="4" name="Rectangle 1"/>
          <p:cNvSpPr>
            <a:spLocks/>
          </p:cNvSpPr>
          <p:nvPr/>
        </p:nvSpPr>
        <p:spPr bwMode="auto">
          <a:xfrm>
            <a:off x="580429" y="1991320"/>
            <a:ext cx="8182571" cy="3037880"/>
          </a:xfrm>
          <a:prstGeom prst="rect">
            <a:avLst/>
          </a:prstGeom>
          <a:noFill/>
          <a:ln w="12700">
            <a:noFill/>
            <a:miter lim="800000"/>
            <a:headEnd/>
            <a:tailEnd/>
          </a:ln>
        </p:spPr>
        <p:txBody>
          <a:bodyPr lIns="0" tIns="0" rIns="0" bIns="0" anchor="ctr">
            <a:prstTxWarp prst="textNoShape">
              <a:avLst/>
            </a:prstTxWarp>
          </a:bodyPr>
          <a:lstStyle/>
          <a:p>
            <a:pPr>
              <a:lnSpc>
                <a:spcPct val="200000"/>
              </a:lnSpc>
            </a:pPr>
            <a:r>
              <a:rPr lang="en-US" sz="1900" dirty="0">
                <a:latin typeface="Helvetica" pitchFamily="-107" charset="0"/>
                <a:ea typeface="Helvetica" pitchFamily="-107" charset="0"/>
                <a:cs typeface="Helvetica" pitchFamily="-107" charset="0"/>
                <a:sym typeface="Helvetica" pitchFamily="-107" charset="0"/>
              </a:rPr>
              <a:t>D::.</a:t>
            </a:r>
            <a:r>
              <a:rPr lang="en-US" sz="1900" dirty="0">
                <a:latin typeface="Times" pitchFamily="-107" charset="0"/>
                <a:ea typeface="Times" pitchFamily="-107" charset="0"/>
                <a:cs typeface="Times" pitchFamily="-107" charset="0"/>
                <a:sym typeface="Times" pitchFamily="-107" charset="0"/>
              </a:rPr>
              <a:t>.. </a:t>
            </a:r>
            <a:r>
              <a:rPr lang="en-US" sz="1900" dirty="0">
                <a:latin typeface="Helvetica" pitchFamily="-107" charset="0"/>
                <a:ea typeface="Helvetica" pitchFamily="-107" charset="0"/>
                <a:cs typeface="Helvetica" pitchFamily="-107" charset="0"/>
                <a:sym typeface="Helvetica" pitchFamily="-107" charset="0"/>
              </a:rPr>
              <a:t>this kind of rubbery material, </a:t>
            </a:r>
            <a:r>
              <a:rPr lang="en-US" sz="1900" i="1" u="sng" dirty="0">
                <a:latin typeface="Helvetica" pitchFamily="-107" charset="0"/>
                <a:ea typeface="Helvetica" pitchFamily="-107" charset="0"/>
                <a:cs typeface="Helvetica" pitchFamily="-107" charset="0"/>
                <a:sym typeface="Helvetica" pitchFamily="-107" charset="0"/>
              </a:rPr>
              <a:t>it’s</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a</a:t>
            </a:r>
            <a:r>
              <a:rPr lang="en-US" sz="1900" b="1" dirty="0">
                <a:latin typeface="Helvetica" pitchFamily="-107" charset="0"/>
                <a:ea typeface="Helvetica" pitchFamily="-107" charset="0"/>
                <a:cs typeface="Helvetica" pitchFamily="-107" charset="0"/>
                <a:sym typeface="Helvetica" pitchFamily="-107" charset="0"/>
              </a:rPr>
              <a:t> bit more bouncy</a:t>
            </a:r>
            <a:r>
              <a:rPr lang="en-US" sz="1900" dirty="0">
                <a:latin typeface="Helvetica" pitchFamily="-107" charset="0"/>
                <a:ea typeface="Helvetica" pitchFamily="-107" charset="0"/>
                <a:cs typeface="Helvetica" pitchFamily="-107" charset="0"/>
                <a:sym typeface="Helvetica" pitchFamily="-107" charset="0"/>
              </a:rPr>
              <a:t>, like you said they get chucked around a lot. A </a:t>
            </a:r>
            <a:r>
              <a:rPr lang="en-US" sz="1900" b="1" dirty="0">
                <a:latin typeface="Helvetica" pitchFamily="-107" charset="0"/>
                <a:ea typeface="Helvetica" pitchFamily="-107" charset="0"/>
                <a:cs typeface="Helvetica" pitchFamily="-107" charset="0"/>
                <a:sym typeface="Helvetica" pitchFamily="-107" charset="0"/>
              </a:rPr>
              <a:t>bit more durable</a:t>
            </a:r>
            <a:r>
              <a:rPr lang="en-US" sz="1900" dirty="0">
                <a:latin typeface="Helvetica" pitchFamily="-107" charset="0"/>
                <a:ea typeface="Helvetica" pitchFamily="-107" charset="0"/>
                <a:cs typeface="Helvetica" pitchFamily="-107" charset="0"/>
                <a:sym typeface="Helvetica" pitchFamily="-107" charset="0"/>
              </a:rPr>
              <a:t> and </a:t>
            </a:r>
            <a:r>
              <a:rPr lang="en-US" sz="1900" i="1" u="sng" dirty="0">
                <a:latin typeface="Helvetica" pitchFamily="-107" charset="0"/>
                <a:ea typeface="Helvetica" pitchFamily="-107" charset="0"/>
                <a:cs typeface="Helvetica" pitchFamily="-107" charset="0"/>
                <a:sym typeface="Helvetica" pitchFamily="-107" charset="0"/>
              </a:rPr>
              <a:t>that</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can also be </a:t>
            </a:r>
            <a:r>
              <a:rPr lang="en-US" sz="1900" b="1" dirty="0">
                <a:latin typeface="Helvetica" pitchFamily="-107" charset="0"/>
                <a:ea typeface="Helvetica" pitchFamily="-107" charset="0"/>
                <a:cs typeface="Helvetica" pitchFamily="-107" charset="0"/>
                <a:sym typeface="Helvetica" pitchFamily="-107" charset="0"/>
              </a:rPr>
              <a:t>ergonomic</a:t>
            </a:r>
            <a:r>
              <a:rPr lang="en-US" sz="1900" dirty="0">
                <a:latin typeface="Helvetica" pitchFamily="-107" charset="0"/>
                <a:ea typeface="Helvetica" pitchFamily="-107" charset="0"/>
                <a:cs typeface="Helvetica" pitchFamily="-107" charset="0"/>
                <a:sym typeface="Helvetica" pitchFamily="-107" charset="0"/>
              </a:rPr>
              <a:t> and </a:t>
            </a:r>
            <a:r>
              <a:rPr lang="en-US" sz="1900" i="1" u="sng" dirty="0">
                <a:latin typeface="Helvetica" pitchFamily="-107" charset="0"/>
                <a:ea typeface="Helvetica" pitchFamily="-107" charset="0"/>
                <a:cs typeface="Helvetica" pitchFamily="-107" charset="0"/>
                <a:sym typeface="Helvetica" pitchFamily="-107" charset="0"/>
              </a:rPr>
              <a:t>it</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kind of feels </a:t>
            </a:r>
            <a:r>
              <a:rPr lang="en-US" sz="1900" b="1" dirty="0">
                <a:latin typeface="Helvetica" pitchFamily="-107" charset="0"/>
                <a:ea typeface="Helvetica" pitchFamily="-107" charset="0"/>
                <a:cs typeface="Helvetica" pitchFamily="-107" charset="0"/>
                <a:sym typeface="Helvetica" pitchFamily="-107" charset="0"/>
              </a:rPr>
              <a:t>a bit different from all the other remote controls.</a:t>
            </a:r>
          </a:p>
        </p:txBody>
      </p:sp>
      <p:sp>
        <p:nvSpPr>
          <p:cNvPr id="5" name="TextBox 4"/>
          <p:cNvSpPr txBox="1"/>
          <p:nvPr/>
        </p:nvSpPr>
        <p:spPr>
          <a:xfrm>
            <a:off x="4350947" y="29718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6" name="TextBox 5"/>
          <p:cNvSpPr txBox="1"/>
          <p:nvPr/>
        </p:nvSpPr>
        <p:spPr>
          <a:xfrm>
            <a:off x="762000" y="35814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7" name="TextBox 6"/>
          <p:cNvSpPr txBox="1"/>
          <p:nvPr/>
        </p:nvSpPr>
        <p:spPr>
          <a:xfrm>
            <a:off x="5272894" y="23622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9" name="Rectangle 8"/>
          <p:cNvSpPr/>
          <p:nvPr/>
        </p:nvSpPr>
        <p:spPr>
          <a:xfrm>
            <a:off x="4191000" y="2590800"/>
            <a:ext cx="457200" cy="301823"/>
          </a:xfrm>
          <a:prstGeom prst="rect">
            <a:avLst/>
          </a:prstGeom>
          <a:noFill/>
          <a:ln>
            <a:solidFill>
              <a:srgbClr val="E6E6E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6019800" y="3203377"/>
            <a:ext cx="457200" cy="301823"/>
          </a:xfrm>
          <a:prstGeom prst="rect">
            <a:avLst/>
          </a:prstGeom>
          <a:noFill/>
          <a:ln>
            <a:solidFill>
              <a:srgbClr val="E6E6E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2286000" y="3812977"/>
            <a:ext cx="304800" cy="301823"/>
          </a:xfrm>
          <a:prstGeom prst="rect">
            <a:avLst/>
          </a:prstGeom>
          <a:noFill/>
          <a:ln>
            <a:solidFill>
              <a:srgbClr val="E6E6E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p:nvSpPr>
        <p:spPr>
          <a:xfrm>
            <a:off x="700924" y="4876800"/>
            <a:ext cx="6566709" cy="1477328"/>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dirty="0" smtClean="0"/>
              <a:t>Observation:</a:t>
            </a:r>
          </a:p>
          <a:p>
            <a:pPr marL="342900" indent="-342900">
              <a:buAutoNum type="arabicPeriod"/>
            </a:pPr>
            <a:r>
              <a:rPr lang="en-US" dirty="0" smtClean="0"/>
              <a:t>Speaker is talking about the same thing</a:t>
            </a:r>
          </a:p>
          <a:p>
            <a:pPr marL="342900" indent="-342900">
              <a:buAutoNum type="arabicPeriod"/>
            </a:pPr>
            <a:r>
              <a:rPr lang="en-US" dirty="0" smtClean="0"/>
              <a:t>Speaker is reinforcing his stance (pro-rubbery material)</a:t>
            </a:r>
          </a:p>
          <a:p>
            <a:pPr marL="342900" indent="-342900"/>
            <a:r>
              <a:rPr lang="en-US" b="1" dirty="0" smtClean="0">
                <a:solidFill>
                  <a:srgbClr val="004080"/>
                </a:solidFill>
              </a:rPr>
              <a:t> Interpretation coherent with the discourse:</a:t>
            </a:r>
          </a:p>
          <a:p>
            <a:pPr marL="342900" indent="-342900"/>
            <a:r>
              <a:rPr lang="en-US" u="sng" dirty="0" smtClean="0">
                <a:solidFill>
                  <a:srgbClr val="004080"/>
                </a:solidFill>
              </a:rPr>
              <a:t>Being “a bit different from other remote controls” is positive</a:t>
            </a:r>
            <a:endParaRPr lang="en-US" u="sng" dirty="0">
              <a:solidFill>
                <a:srgbClr val="004080"/>
              </a:solidFill>
            </a:endParaRPr>
          </a:p>
        </p:txBody>
      </p:sp>
      <p:sp>
        <p:nvSpPr>
          <p:cNvPr id="13" name="TextBox 12"/>
          <p:cNvSpPr txBox="1"/>
          <p:nvPr/>
        </p:nvSpPr>
        <p:spPr>
          <a:xfrm>
            <a:off x="5174053" y="3502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14" name="TextBox 23"/>
          <p:cNvSpPr txBox="1">
            <a:spLocks noChangeArrowheads="1"/>
          </p:cNvSpPr>
          <p:nvPr/>
        </p:nvSpPr>
        <p:spPr bwMode="auto">
          <a:xfrm>
            <a:off x="2415394" y="1524000"/>
            <a:ext cx="5715000" cy="803584"/>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lIns="64291" tIns="32146" rIns="64291" bIns="32146">
            <a:prstTxWarp prst="textNoShape">
              <a:avLst/>
            </a:prstTxWarp>
            <a:spAutoFit/>
          </a:bodyPr>
          <a:lstStyle/>
          <a:p>
            <a:pPr algn="ctr"/>
            <a:r>
              <a:rPr lang="en-US" sz="2400" dirty="0" smtClean="0"/>
              <a:t>Discourse-level relations can help disambiguation of difficult cases</a:t>
            </a:r>
            <a:endParaRPr lang="en-US" sz="2400" dirty="0"/>
          </a:p>
        </p:txBody>
      </p:sp>
      <p:sp>
        <p:nvSpPr>
          <p:cNvPr id="15" name="Slide Number Placeholder 14"/>
          <p:cNvSpPr>
            <a:spLocks noGrp="1"/>
          </p:cNvSpPr>
          <p:nvPr>
            <p:ph type="sldNum" sz="quarter" idx="15"/>
          </p:nvPr>
        </p:nvSpPr>
        <p:spPr/>
        <p:txBody>
          <a:bodyPr/>
          <a:lstStyle/>
          <a:p>
            <a:fld id="{001AEB1B-619C-E741-908C-AF8E12DD8BD8}" type="slidenum">
              <a:rPr lang="en-US" smtClean="0"/>
              <a:pPr/>
              <a:t>55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p:cNvSpPr>
          <p:nvPr/>
        </p:nvSpPr>
        <p:spPr bwMode="auto">
          <a:xfrm>
            <a:off x="767953" y="2089547"/>
            <a:ext cx="7706320" cy="3372074"/>
          </a:xfrm>
          <a:prstGeom prst="rect">
            <a:avLst/>
          </a:prstGeom>
          <a:noFill/>
          <a:ln w="12700">
            <a:noFill/>
            <a:miter lim="800000"/>
            <a:headEnd/>
            <a:tailEnd/>
          </a:ln>
        </p:spPr>
        <p:txBody>
          <a:bodyPr lIns="0" tIns="0" rIns="0" bIns="0" anchor="ctr">
            <a:prstTxWarp prst="textNoShape">
              <a:avLst/>
            </a:prstTxWarp>
          </a:bodyPr>
          <a:lstStyle/>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Shapes </a:t>
            </a:r>
            <a:r>
              <a:rPr lang="en-US" sz="2000" b="1" dirty="0">
                <a:latin typeface="Helvetica" charset="0"/>
                <a:ea typeface="Helvetica" charset="0"/>
                <a:cs typeface="Helvetica" charset="0"/>
                <a:sym typeface="Helvetica" charset="0"/>
              </a:rPr>
              <a:t>should be </a:t>
            </a:r>
            <a:r>
              <a:rPr lang="en-US" sz="2000" i="1" u="sng" dirty="0">
                <a:latin typeface="Helvetica" charset="0"/>
                <a:ea typeface="Helvetica" charset="0"/>
                <a:cs typeface="Helvetica" charset="0"/>
                <a:sym typeface="Helvetica" charset="0"/>
              </a:rPr>
              <a:t>curved</a:t>
            </a:r>
            <a:r>
              <a:rPr lang="en-US" sz="2000" dirty="0">
                <a:latin typeface="Helvetica" charset="0"/>
                <a:ea typeface="Helvetica" charset="0"/>
                <a:cs typeface="Helvetica" charset="0"/>
                <a:sym typeface="Helvetica" charset="0"/>
              </a:rPr>
              <a:t>, so round shapes</a:t>
            </a:r>
            <a:r>
              <a:rPr lang="en-US" sz="2000" b="1" dirty="0">
                <a:latin typeface="Helvetica" charset="0"/>
                <a:ea typeface="Helvetica" charset="0"/>
                <a:cs typeface="Helvetica" charset="0"/>
                <a:sym typeface="Helvetica" charset="0"/>
              </a:rPr>
              <a:t> Nothing </a:t>
            </a:r>
            <a:r>
              <a:rPr lang="en-US" sz="2000" i="1" u="sng" dirty="0">
                <a:latin typeface="Helvetica" charset="0"/>
                <a:ea typeface="Helvetica" charset="0"/>
                <a:cs typeface="Helvetica" charset="0"/>
                <a:sym typeface="Helvetica" charset="0"/>
              </a:rPr>
              <a:t>square-like</a:t>
            </a:r>
            <a:r>
              <a:rPr lang="en-US" sz="2000" dirty="0">
                <a:latin typeface="Helvetica" charset="0"/>
                <a:ea typeface="Helvetica" charset="0"/>
                <a:cs typeface="Helvetica" charset="0"/>
                <a:sym typeface="Helvetica" charset="0"/>
              </a:rPr>
              <a:t>.</a:t>
            </a:r>
          </a:p>
          <a:p>
            <a:pPr>
              <a:lnSpc>
                <a:spcPct val="140000"/>
              </a:lnSpc>
              <a:spcAft>
                <a:spcPts val="2109"/>
              </a:spcAft>
            </a:pPr>
            <a:endParaRPr lang="en-US" sz="2000" dirty="0">
              <a:latin typeface="Helvetica" charset="0"/>
              <a:ea typeface="Helvetica" charset="0"/>
              <a:cs typeface="Helvetica" charset="0"/>
              <a:sym typeface="Helvetica" charset="0"/>
            </a:endParaRPr>
          </a:p>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a:t>
            </a:r>
            <a:r>
              <a:rPr lang="en-US" sz="2000" dirty="0">
                <a:latin typeface="Times" charset="0"/>
                <a:ea typeface="Times" charset="0"/>
                <a:cs typeface="Times" charset="0"/>
                <a:sym typeface="Times" charset="0"/>
              </a:rPr>
              <a:t>.. </a:t>
            </a:r>
            <a:r>
              <a:rPr lang="en-US" sz="2000" dirty="0">
                <a:latin typeface="Helvetica" charset="0"/>
                <a:ea typeface="Helvetica" charset="0"/>
                <a:cs typeface="Helvetica" charset="0"/>
                <a:sym typeface="Helvetica" charset="0"/>
              </a:rPr>
              <a:t>So we </a:t>
            </a:r>
            <a:r>
              <a:rPr lang="en-US" sz="2000" b="1" dirty="0">
                <a:latin typeface="Helvetica" charset="0"/>
                <a:ea typeface="Helvetica" charset="0"/>
                <a:cs typeface="Helvetica" charset="0"/>
                <a:sym typeface="Helvetica" charset="0"/>
              </a:rPr>
              <a:t>shouldn’t have too </a:t>
            </a:r>
            <a:r>
              <a:rPr lang="en-US" sz="2000" i="1" u="sng" dirty="0">
                <a:latin typeface="Helvetica" charset="0"/>
                <a:ea typeface="Helvetica" charset="0"/>
                <a:cs typeface="Helvetica" charset="0"/>
                <a:sym typeface="Helvetica" charset="0"/>
              </a:rPr>
              <a:t>square corners</a:t>
            </a:r>
            <a:r>
              <a:rPr lang="en-US" sz="2000" i="1" dirty="0">
                <a:latin typeface="Helvetica" charset="0"/>
                <a:ea typeface="Helvetica" charset="0"/>
                <a:cs typeface="Helvetica" charset="0"/>
                <a:sym typeface="Helvetica" charset="0"/>
              </a:rPr>
              <a:t> </a:t>
            </a:r>
            <a:r>
              <a:rPr lang="en-US" sz="2000" dirty="0">
                <a:latin typeface="Helvetica" charset="0"/>
                <a:ea typeface="Helvetica" charset="0"/>
                <a:cs typeface="Helvetica" charset="0"/>
                <a:sym typeface="Helvetica" charset="0"/>
              </a:rPr>
              <a:t>and that kind of thing.</a:t>
            </a:r>
          </a:p>
        </p:txBody>
      </p:sp>
      <p:sp>
        <p:nvSpPr>
          <p:cNvPr id="26628" name="Rectangle 6"/>
          <p:cNvSpPr>
            <a:spLocks/>
          </p:cNvSpPr>
          <p:nvPr/>
        </p:nvSpPr>
        <p:spPr bwMode="auto">
          <a:xfrm>
            <a:off x="1839516" y="2411016"/>
            <a:ext cx="1091654" cy="321469"/>
          </a:xfrm>
          <a:prstGeom prst="rect">
            <a:avLst/>
          </a:prstGeom>
          <a:solidFill>
            <a:schemeClr val="accent2">
              <a:alpha val="51764"/>
            </a:schemeClr>
          </a:solidFill>
          <a:ln w="12700">
            <a:noFill/>
            <a:miter lim="800000"/>
            <a:headEnd/>
            <a:tailEnd/>
          </a:ln>
        </p:spPr>
        <p:txBody>
          <a:bodyPr lIns="0" tIns="0" rIns="0" bIns="0" anchor="ctr">
            <a:prstTxWarp prst="textNoShape">
              <a:avLst/>
            </a:prstTxWarp>
          </a:bodyPr>
          <a:lstStyle/>
          <a:p>
            <a:pPr algn="ctr"/>
            <a:r>
              <a:rPr lang="en-US" sz="1700" dirty="0" smtClean="0"/>
              <a:t>positive</a:t>
            </a:r>
            <a:endParaRPr lang="en-US" sz="1700" dirty="0"/>
          </a:p>
        </p:txBody>
      </p:sp>
      <p:sp>
        <p:nvSpPr>
          <p:cNvPr id="22" name="Title 13"/>
          <p:cNvSpPr>
            <a:spLocks noGrp="1"/>
          </p:cNvSpPr>
          <p:nvPr>
            <p:ph type="title"/>
          </p:nvPr>
        </p:nvSpPr>
        <p:spPr>
          <a:xfrm>
            <a:off x="457199" y="274638"/>
            <a:ext cx="8017073" cy="868362"/>
          </a:xfrm>
        </p:spPr>
        <p:txBody>
          <a:bodyPr>
            <a:normAutofit fontScale="90000"/>
          </a:bodyPr>
          <a:lstStyle/>
          <a:p>
            <a:r>
              <a:rPr lang="en-US" dirty="0" smtClean="0"/>
              <a:t>Motivation: </a:t>
            </a:r>
            <a:br>
              <a:rPr lang="en-US" dirty="0" smtClean="0"/>
            </a:br>
            <a:r>
              <a:rPr lang="en-US" dirty="0" smtClean="0"/>
              <a:t>More information about the opinion stance</a:t>
            </a:r>
            <a:endParaRPr lang="en-US" dirty="0"/>
          </a:p>
        </p:txBody>
      </p:sp>
      <p:sp>
        <p:nvSpPr>
          <p:cNvPr id="24" name="Rectangle 6"/>
          <p:cNvSpPr>
            <a:spLocks/>
          </p:cNvSpPr>
          <p:nvPr/>
        </p:nvSpPr>
        <p:spPr bwMode="auto">
          <a:xfrm>
            <a:off x="6018609" y="2411016"/>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28" name="Rectangle 6"/>
          <p:cNvSpPr>
            <a:spLocks/>
          </p:cNvSpPr>
          <p:nvPr/>
        </p:nvSpPr>
        <p:spPr bwMode="auto">
          <a:xfrm>
            <a:off x="2565946" y="3793331"/>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9" name="Slide Number Placeholder 8"/>
          <p:cNvSpPr>
            <a:spLocks noGrp="1"/>
          </p:cNvSpPr>
          <p:nvPr>
            <p:ph type="sldNum" sz="quarter" idx="15"/>
          </p:nvPr>
        </p:nvSpPr>
        <p:spPr/>
        <p:txBody>
          <a:bodyPr/>
          <a:lstStyle/>
          <a:p>
            <a:fld id="{001AEB1B-619C-E741-908C-AF8E12DD8BD8}" type="slidenum">
              <a:rPr lang="en-US" smtClean="0"/>
              <a:pPr/>
              <a:t>56</a:t>
            </a:fld>
            <a:endParaRPr lang="en-US"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p:cNvSpPr>
          <p:nvPr/>
        </p:nvSpPr>
        <p:spPr bwMode="auto">
          <a:xfrm>
            <a:off x="767953" y="2089547"/>
            <a:ext cx="7706320" cy="3372074"/>
          </a:xfrm>
          <a:prstGeom prst="rect">
            <a:avLst/>
          </a:prstGeom>
          <a:noFill/>
          <a:ln w="12700">
            <a:noFill/>
            <a:miter lim="800000"/>
            <a:headEnd/>
            <a:tailEnd/>
          </a:ln>
        </p:spPr>
        <p:txBody>
          <a:bodyPr lIns="0" tIns="0" rIns="0" bIns="0" anchor="ctr">
            <a:prstTxWarp prst="textNoShape">
              <a:avLst/>
            </a:prstTxWarp>
          </a:bodyPr>
          <a:lstStyle/>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Shapes </a:t>
            </a:r>
            <a:r>
              <a:rPr lang="en-US" sz="2000" b="1" dirty="0">
                <a:latin typeface="Helvetica" charset="0"/>
                <a:ea typeface="Helvetica" charset="0"/>
                <a:cs typeface="Helvetica" charset="0"/>
                <a:sym typeface="Helvetica" charset="0"/>
              </a:rPr>
              <a:t>should be </a:t>
            </a:r>
            <a:r>
              <a:rPr lang="en-US" sz="2000" i="1" u="sng" dirty="0">
                <a:latin typeface="Helvetica" charset="0"/>
                <a:ea typeface="Helvetica" charset="0"/>
                <a:cs typeface="Helvetica" charset="0"/>
                <a:sym typeface="Helvetica" charset="0"/>
              </a:rPr>
              <a:t>curved</a:t>
            </a:r>
            <a:r>
              <a:rPr lang="en-US" sz="2000" dirty="0">
                <a:latin typeface="Helvetica" charset="0"/>
                <a:ea typeface="Helvetica" charset="0"/>
                <a:cs typeface="Helvetica" charset="0"/>
                <a:sym typeface="Helvetica" charset="0"/>
              </a:rPr>
              <a:t>, so round shapes</a:t>
            </a:r>
            <a:r>
              <a:rPr lang="en-US" sz="2000" b="1" dirty="0">
                <a:latin typeface="Helvetica" charset="0"/>
                <a:ea typeface="Helvetica" charset="0"/>
                <a:cs typeface="Helvetica" charset="0"/>
                <a:sym typeface="Helvetica" charset="0"/>
              </a:rPr>
              <a:t> Nothing </a:t>
            </a:r>
            <a:r>
              <a:rPr lang="en-US" sz="2000" i="1" u="sng" dirty="0">
                <a:latin typeface="Helvetica" charset="0"/>
                <a:ea typeface="Helvetica" charset="0"/>
                <a:cs typeface="Helvetica" charset="0"/>
                <a:sym typeface="Helvetica" charset="0"/>
              </a:rPr>
              <a:t>square-like</a:t>
            </a:r>
            <a:r>
              <a:rPr lang="en-US" sz="2000" dirty="0">
                <a:latin typeface="Helvetica" charset="0"/>
                <a:ea typeface="Helvetica" charset="0"/>
                <a:cs typeface="Helvetica" charset="0"/>
                <a:sym typeface="Helvetica" charset="0"/>
              </a:rPr>
              <a:t>.</a:t>
            </a:r>
          </a:p>
          <a:p>
            <a:pPr>
              <a:lnSpc>
                <a:spcPct val="140000"/>
              </a:lnSpc>
              <a:spcAft>
                <a:spcPts val="2109"/>
              </a:spcAft>
            </a:pPr>
            <a:endParaRPr lang="en-US" sz="2000" dirty="0">
              <a:latin typeface="Helvetica" charset="0"/>
              <a:ea typeface="Helvetica" charset="0"/>
              <a:cs typeface="Helvetica" charset="0"/>
              <a:sym typeface="Helvetica" charset="0"/>
            </a:endParaRPr>
          </a:p>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a:t>
            </a:r>
            <a:r>
              <a:rPr lang="en-US" sz="2000" dirty="0">
                <a:latin typeface="Times" charset="0"/>
                <a:ea typeface="Times" charset="0"/>
                <a:cs typeface="Times" charset="0"/>
                <a:sym typeface="Times" charset="0"/>
              </a:rPr>
              <a:t>.. </a:t>
            </a:r>
            <a:r>
              <a:rPr lang="en-US" sz="2000" dirty="0">
                <a:latin typeface="Helvetica" charset="0"/>
                <a:ea typeface="Helvetica" charset="0"/>
                <a:cs typeface="Helvetica" charset="0"/>
                <a:sym typeface="Helvetica" charset="0"/>
              </a:rPr>
              <a:t>So we </a:t>
            </a:r>
            <a:r>
              <a:rPr lang="en-US" sz="2000" b="1" dirty="0">
                <a:latin typeface="Helvetica" charset="0"/>
                <a:ea typeface="Helvetica" charset="0"/>
                <a:cs typeface="Helvetica" charset="0"/>
                <a:sym typeface="Helvetica" charset="0"/>
              </a:rPr>
              <a:t>shouldn’t have too </a:t>
            </a:r>
            <a:r>
              <a:rPr lang="en-US" sz="2000" i="1" u="sng" dirty="0">
                <a:latin typeface="Helvetica" charset="0"/>
                <a:ea typeface="Helvetica" charset="0"/>
                <a:cs typeface="Helvetica" charset="0"/>
                <a:sym typeface="Helvetica" charset="0"/>
              </a:rPr>
              <a:t>square corners</a:t>
            </a:r>
            <a:r>
              <a:rPr lang="en-US" sz="2000" i="1" dirty="0">
                <a:latin typeface="Helvetica" charset="0"/>
                <a:ea typeface="Helvetica" charset="0"/>
                <a:cs typeface="Helvetica" charset="0"/>
                <a:sym typeface="Helvetica" charset="0"/>
              </a:rPr>
              <a:t> </a:t>
            </a:r>
            <a:r>
              <a:rPr lang="en-US" sz="2000" dirty="0">
                <a:latin typeface="Helvetica" charset="0"/>
                <a:ea typeface="Helvetica" charset="0"/>
                <a:cs typeface="Helvetica" charset="0"/>
                <a:sym typeface="Helvetica" charset="0"/>
              </a:rPr>
              <a:t>and that kind of thing.</a:t>
            </a:r>
          </a:p>
        </p:txBody>
      </p:sp>
      <p:sp>
        <p:nvSpPr>
          <p:cNvPr id="26628" name="Rectangle 6"/>
          <p:cNvSpPr>
            <a:spLocks/>
          </p:cNvSpPr>
          <p:nvPr/>
        </p:nvSpPr>
        <p:spPr bwMode="auto">
          <a:xfrm>
            <a:off x="1839516" y="2411016"/>
            <a:ext cx="1091654" cy="321469"/>
          </a:xfrm>
          <a:prstGeom prst="rect">
            <a:avLst/>
          </a:prstGeom>
          <a:solidFill>
            <a:schemeClr val="accent2">
              <a:alpha val="51764"/>
            </a:schemeClr>
          </a:solidFill>
          <a:ln w="12700">
            <a:noFill/>
            <a:miter lim="800000"/>
            <a:headEnd/>
            <a:tailEnd/>
          </a:ln>
        </p:spPr>
        <p:txBody>
          <a:bodyPr lIns="0" tIns="0" rIns="0" bIns="0" anchor="ctr">
            <a:prstTxWarp prst="textNoShape">
              <a:avLst/>
            </a:prstTxWarp>
          </a:bodyPr>
          <a:lstStyle/>
          <a:p>
            <a:pPr algn="ctr"/>
            <a:r>
              <a:rPr lang="en-US" sz="1700" dirty="0" smtClean="0"/>
              <a:t>positive</a:t>
            </a:r>
            <a:endParaRPr lang="en-US" sz="1700" dirty="0"/>
          </a:p>
        </p:txBody>
      </p:sp>
      <p:sp>
        <p:nvSpPr>
          <p:cNvPr id="22" name="Title 13"/>
          <p:cNvSpPr>
            <a:spLocks noGrp="1"/>
          </p:cNvSpPr>
          <p:nvPr>
            <p:ph type="title"/>
          </p:nvPr>
        </p:nvSpPr>
        <p:spPr>
          <a:xfrm>
            <a:off x="457199" y="274638"/>
            <a:ext cx="8017073" cy="868362"/>
          </a:xfrm>
        </p:spPr>
        <p:txBody>
          <a:bodyPr>
            <a:normAutofit fontScale="90000"/>
          </a:bodyPr>
          <a:lstStyle/>
          <a:p>
            <a:r>
              <a:rPr lang="en-US" dirty="0" smtClean="0"/>
              <a:t>Motivation:</a:t>
            </a:r>
            <a:br>
              <a:rPr lang="en-US" dirty="0" smtClean="0"/>
            </a:br>
            <a:r>
              <a:rPr lang="en-US" dirty="0" smtClean="0"/>
              <a:t>More information about the opinion stance</a:t>
            </a:r>
            <a:endParaRPr lang="en-US" dirty="0"/>
          </a:p>
        </p:txBody>
      </p:sp>
      <p:sp>
        <p:nvSpPr>
          <p:cNvPr id="24" name="Rectangle 6"/>
          <p:cNvSpPr>
            <a:spLocks/>
          </p:cNvSpPr>
          <p:nvPr/>
        </p:nvSpPr>
        <p:spPr bwMode="auto">
          <a:xfrm>
            <a:off x="6018609" y="2411016"/>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28" name="Rectangle 6"/>
          <p:cNvSpPr>
            <a:spLocks/>
          </p:cNvSpPr>
          <p:nvPr/>
        </p:nvSpPr>
        <p:spPr bwMode="auto">
          <a:xfrm>
            <a:off x="2565946" y="3793331"/>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31" name="TextBox 30"/>
          <p:cNvSpPr txBox="1"/>
          <p:nvPr/>
        </p:nvSpPr>
        <p:spPr>
          <a:xfrm>
            <a:off x="1040423" y="4955350"/>
            <a:ext cx="5696375" cy="1296026"/>
          </a:xfrm>
          <a:prstGeom prst="rect">
            <a:avLst/>
          </a:prstGeom>
          <a:solidFill>
            <a:schemeClr val="bg1">
              <a:lumMod val="85000"/>
            </a:schemeClr>
          </a:solidFill>
        </p:spPr>
        <p:txBody>
          <a:bodyPr wrap="none" lIns="64291" tIns="32146" rIns="64291" bIns="32146">
            <a:prstTxWarp prst="textNoShape">
              <a:avLst/>
            </a:prstTxWarp>
            <a:spAutoFit/>
          </a:bodyPr>
          <a:lstStyle/>
          <a:p>
            <a:r>
              <a:rPr lang="en-US" sz="2000" i="1" dirty="0" smtClean="0"/>
              <a:t>Prediction: Stance regarding the curved shape</a:t>
            </a:r>
          </a:p>
          <a:p>
            <a:endParaRPr lang="en-US" sz="2000" i="1" dirty="0" smtClean="0"/>
          </a:p>
          <a:p>
            <a:r>
              <a:rPr lang="en-US" sz="2000" i="1" dirty="0" smtClean="0"/>
              <a:t>QA System: Will </a:t>
            </a:r>
            <a:r>
              <a:rPr lang="en-US" sz="2000" i="1" dirty="0"/>
              <a:t>the curved shape be accepted?</a:t>
            </a:r>
          </a:p>
          <a:p>
            <a:r>
              <a:rPr lang="en-US" sz="2000" i="1" dirty="0"/>
              <a:t> </a:t>
            </a:r>
          </a:p>
        </p:txBody>
      </p:sp>
      <p:sp>
        <p:nvSpPr>
          <p:cNvPr id="10" name="Slide Number Placeholder 9"/>
          <p:cNvSpPr>
            <a:spLocks noGrp="1"/>
          </p:cNvSpPr>
          <p:nvPr>
            <p:ph type="sldNum" sz="quarter" idx="15"/>
          </p:nvPr>
        </p:nvSpPr>
        <p:spPr/>
        <p:txBody>
          <a:bodyPr/>
          <a:lstStyle/>
          <a:p>
            <a:fld id="{001AEB1B-619C-E741-908C-AF8E12DD8BD8}" type="slidenum">
              <a:rPr lang="en-US" smtClean="0"/>
              <a:pPr/>
              <a:t>57</a:t>
            </a:fld>
            <a:endParaRPr lang="en-US" dirty="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p:cNvSpPr>
          <p:nvPr/>
        </p:nvSpPr>
        <p:spPr bwMode="auto">
          <a:xfrm>
            <a:off x="767953" y="2089547"/>
            <a:ext cx="7706320" cy="3372074"/>
          </a:xfrm>
          <a:prstGeom prst="rect">
            <a:avLst/>
          </a:prstGeom>
          <a:noFill/>
          <a:ln w="12700">
            <a:noFill/>
            <a:miter lim="800000"/>
            <a:headEnd/>
            <a:tailEnd/>
          </a:ln>
        </p:spPr>
        <p:txBody>
          <a:bodyPr lIns="0" tIns="0" rIns="0" bIns="0" anchor="ctr">
            <a:prstTxWarp prst="textNoShape">
              <a:avLst/>
            </a:prstTxWarp>
          </a:bodyPr>
          <a:lstStyle/>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Shapes </a:t>
            </a:r>
            <a:r>
              <a:rPr lang="en-US" sz="2000" b="1" dirty="0">
                <a:latin typeface="Helvetica" charset="0"/>
                <a:ea typeface="Helvetica" charset="0"/>
                <a:cs typeface="Helvetica" charset="0"/>
                <a:sym typeface="Helvetica" charset="0"/>
              </a:rPr>
              <a:t>should be </a:t>
            </a:r>
            <a:r>
              <a:rPr lang="en-US" sz="2000" i="1" u="sng" dirty="0">
                <a:latin typeface="Helvetica" charset="0"/>
                <a:ea typeface="Helvetica" charset="0"/>
                <a:cs typeface="Helvetica" charset="0"/>
                <a:sym typeface="Helvetica" charset="0"/>
              </a:rPr>
              <a:t>curved</a:t>
            </a:r>
            <a:r>
              <a:rPr lang="en-US" sz="2000" dirty="0">
                <a:latin typeface="Helvetica" charset="0"/>
                <a:ea typeface="Helvetica" charset="0"/>
                <a:cs typeface="Helvetica" charset="0"/>
                <a:sym typeface="Helvetica" charset="0"/>
              </a:rPr>
              <a:t>, so round shapes</a:t>
            </a:r>
            <a:r>
              <a:rPr lang="en-US" sz="2000" b="1" dirty="0">
                <a:latin typeface="Helvetica" charset="0"/>
                <a:ea typeface="Helvetica" charset="0"/>
                <a:cs typeface="Helvetica" charset="0"/>
                <a:sym typeface="Helvetica" charset="0"/>
              </a:rPr>
              <a:t> Nothing </a:t>
            </a:r>
            <a:r>
              <a:rPr lang="en-US" sz="2000" i="1" u="sng" dirty="0">
                <a:latin typeface="Helvetica" charset="0"/>
                <a:ea typeface="Helvetica" charset="0"/>
                <a:cs typeface="Helvetica" charset="0"/>
                <a:sym typeface="Helvetica" charset="0"/>
              </a:rPr>
              <a:t>square-like</a:t>
            </a:r>
            <a:r>
              <a:rPr lang="en-US" sz="2000" dirty="0">
                <a:latin typeface="Helvetica" charset="0"/>
                <a:ea typeface="Helvetica" charset="0"/>
                <a:cs typeface="Helvetica" charset="0"/>
                <a:sym typeface="Helvetica" charset="0"/>
              </a:rPr>
              <a:t>.</a:t>
            </a:r>
          </a:p>
          <a:p>
            <a:pPr>
              <a:lnSpc>
                <a:spcPct val="140000"/>
              </a:lnSpc>
              <a:spcAft>
                <a:spcPts val="2109"/>
              </a:spcAft>
            </a:pPr>
            <a:endParaRPr lang="en-US" sz="2000" dirty="0">
              <a:latin typeface="Helvetica" charset="0"/>
              <a:ea typeface="Helvetica" charset="0"/>
              <a:cs typeface="Helvetica" charset="0"/>
              <a:sym typeface="Helvetica" charset="0"/>
            </a:endParaRPr>
          </a:p>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a:t>
            </a:r>
            <a:r>
              <a:rPr lang="en-US" sz="2000" dirty="0">
                <a:latin typeface="Times" charset="0"/>
                <a:ea typeface="Times" charset="0"/>
                <a:cs typeface="Times" charset="0"/>
                <a:sym typeface="Times" charset="0"/>
              </a:rPr>
              <a:t>.. </a:t>
            </a:r>
            <a:r>
              <a:rPr lang="en-US" sz="2000" dirty="0">
                <a:latin typeface="Helvetica" charset="0"/>
                <a:ea typeface="Helvetica" charset="0"/>
                <a:cs typeface="Helvetica" charset="0"/>
                <a:sym typeface="Helvetica" charset="0"/>
              </a:rPr>
              <a:t>So we </a:t>
            </a:r>
            <a:r>
              <a:rPr lang="en-US" sz="2000" b="1" dirty="0">
                <a:latin typeface="Helvetica" charset="0"/>
                <a:ea typeface="Helvetica" charset="0"/>
                <a:cs typeface="Helvetica" charset="0"/>
                <a:sym typeface="Helvetica" charset="0"/>
              </a:rPr>
              <a:t>shouldn’t have too </a:t>
            </a:r>
            <a:r>
              <a:rPr lang="en-US" sz="2000" i="1" u="sng" dirty="0">
                <a:latin typeface="Helvetica" charset="0"/>
                <a:ea typeface="Helvetica" charset="0"/>
                <a:cs typeface="Helvetica" charset="0"/>
                <a:sym typeface="Helvetica" charset="0"/>
              </a:rPr>
              <a:t>square corners</a:t>
            </a:r>
            <a:r>
              <a:rPr lang="en-US" sz="2000" i="1" dirty="0">
                <a:latin typeface="Helvetica" charset="0"/>
                <a:ea typeface="Helvetica" charset="0"/>
                <a:cs typeface="Helvetica" charset="0"/>
                <a:sym typeface="Helvetica" charset="0"/>
              </a:rPr>
              <a:t> </a:t>
            </a:r>
            <a:r>
              <a:rPr lang="en-US" sz="2000" dirty="0">
                <a:latin typeface="Helvetica" charset="0"/>
                <a:ea typeface="Helvetica" charset="0"/>
                <a:cs typeface="Helvetica" charset="0"/>
                <a:sym typeface="Helvetica" charset="0"/>
              </a:rPr>
              <a:t>and that kind of thing.</a:t>
            </a:r>
          </a:p>
        </p:txBody>
      </p:sp>
      <p:sp>
        <p:nvSpPr>
          <p:cNvPr id="26628" name="Rectangle 6"/>
          <p:cNvSpPr>
            <a:spLocks/>
          </p:cNvSpPr>
          <p:nvPr/>
        </p:nvSpPr>
        <p:spPr bwMode="auto">
          <a:xfrm>
            <a:off x="1839516" y="2411016"/>
            <a:ext cx="1091654" cy="321469"/>
          </a:xfrm>
          <a:prstGeom prst="rect">
            <a:avLst/>
          </a:prstGeom>
          <a:solidFill>
            <a:schemeClr val="accent2">
              <a:alpha val="51764"/>
            </a:schemeClr>
          </a:solidFill>
          <a:ln w="12700">
            <a:noFill/>
            <a:miter lim="800000"/>
            <a:headEnd/>
            <a:tailEnd/>
          </a:ln>
        </p:spPr>
        <p:txBody>
          <a:bodyPr lIns="0" tIns="0" rIns="0" bIns="0" anchor="ctr">
            <a:prstTxWarp prst="textNoShape">
              <a:avLst/>
            </a:prstTxWarp>
          </a:bodyPr>
          <a:lstStyle/>
          <a:p>
            <a:pPr algn="ctr"/>
            <a:r>
              <a:rPr lang="en-US" sz="1700" dirty="0" smtClean="0"/>
              <a:t>positive</a:t>
            </a:r>
            <a:endParaRPr lang="en-US" sz="1700" dirty="0"/>
          </a:p>
        </p:txBody>
      </p:sp>
      <p:sp>
        <p:nvSpPr>
          <p:cNvPr id="13" name="Oval 12"/>
          <p:cNvSpPr/>
          <p:nvPr/>
        </p:nvSpPr>
        <p:spPr>
          <a:xfrm>
            <a:off x="1571625" y="2089547"/>
            <a:ext cx="2357438" cy="14466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6" name="TextBox 13"/>
          <p:cNvSpPr txBox="1">
            <a:spLocks noChangeArrowheads="1"/>
          </p:cNvSpPr>
          <p:nvPr/>
        </p:nvSpPr>
        <p:spPr bwMode="auto">
          <a:xfrm>
            <a:off x="1600647" y="1688827"/>
            <a:ext cx="1984337" cy="403474"/>
          </a:xfrm>
          <a:prstGeom prst="rect">
            <a:avLst/>
          </a:prstGeom>
          <a:noFill/>
          <a:ln w="9525">
            <a:noFill/>
            <a:miter lim="800000"/>
            <a:headEnd/>
            <a:tailEnd/>
          </a:ln>
        </p:spPr>
        <p:txBody>
          <a:bodyPr wrap="none" lIns="64291" tIns="32146" rIns="64291" bIns="32146">
            <a:prstTxWarp prst="textNoShape">
              <a:avLst/>
            </a:prstTxWarp>
            <a:spAutoFit/>
          </a:bodyPr>
          <a:lstStyle/>
          <a:p>
            <a:pPr algn="ctr"/>
            <a:r>
              <a:rPr lang="en-US" sz="2200" dirty="0">
                <a:solidFill>
                  <a:srgbClr val="0070C0"/>
                </a:solidFill>
              </a:rPr>
              <a:t>Direct opinion</a:t>
            </a:r>
          </a:p>
        </p:txBody>
      </p:sp>
      <p:sp>
        <p:nvSpPr>
          <p:cNvPr id="22" name="Title 13"/>
          <p:cNvSpPr>
            <a:spLocks noGrp="1"/>
          </p:cNvSpPr>
          <p:nvPr>
            <p:ph type="title"/>
          </p:nvPr>
        </p:nvSpPr>
        <p:spPr>
          <a:xfrm>
            <a:off x="457199" y="274638"/>
            <a:ext cx="8017073" cy="868362"/>
          </a:xfrm>
        </p:spPr>
        <p:txBody>
          <a:bodyPr>
            <a:normAutofit fontScale="90000"/>
          </a:bodyPr>
          <a:lstStyle/>
          <a:p>
            <a:r>
              <a:rPr lang="en-US" dirty="0" smtClean="0"/>
              <a:t>Motivation:</a:t>
            </a:r>
            <a:br>
              <a:rPr lang="en-US" dirty="0" smtClean="0"/>
            </a:br>
            <a:r>
              <a:rPr lang="en-US" dirty="0" smtClean="0"/>
              <a:t>More information about the opinion stance</a:t>
            </a:r>
            <a:endParaRPr lang="en-US" dirty="0"/>
          </a:p>
        </p:txBody>
      </p:sp>
      <p:sp>
        <p:nvSpPr>
          <p:cNvPr id="24" name="Rectangle 6"/>
          <p:cNvSpPr>
            <a:spLocks/>
          </p:cNvSpPr>
          <p:nvPr/>
        </p:nvSpPr>
        <p:spPr bwMode="auto">
          <a:xfrm>
            <a:off x="6018609" y="2411016"/>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28" name="Rectangle 6"/>
          <p:cNvSpPr>
            <a:spLocks/>
          </p:cNvSpPr>
          <p:nvPr/>
        </p:nvSpPr>
        <p:spPr bwMode="auto">
          <a:xfrm>
            <a:off x="2565946" y="3793331"/>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11" name="Slide Number Placeholder 10"/>
          <p:cNvSpPr>
            <a:spLocks noGrp="1"/>
          </p:cNvSpPr>
          <p:nvPr>
            <p:ph type="sldNum" sz="quarter" idx="15"/>
          </p:nvPr>
        </p:nvSpPr>
        <p:spPr/>
        <p:txBody>
          <a:bodyPr/>
          <a:lstStyle/>
          <a:p>
            <a:fld id="{001AEB1B-619C-E741-908C-AF8E12DD8BD8}" type="slidenum">
              <a:rPr lang="en-US" smtClean="0"/>
              <a:pPr/>
              <a:t>58</a:t>
            </a:fld>
            <a:endParaRPr lang="en-US" dirty="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p:cNvSpPr>
          <p:nvPr/>
        </p:nvSpPr>
        <p:spPr bwMode="auto">
          <a:xfrm>
            <a:off x="767953" y="2089547"/>
            <a:ext cx="7706320" cy="3372074"/>
          </a:xfrm>
          <a:prstGeom prst="rect">
            <a:avLst/>
          </a:prstGeom>
          <a:noFill/>
          <a:ln w="12700">
            <a:noFill/>
            <a:miter lim="800000"/>
            <a:headEnd/>
            <a:tailEnd/>
          </a:ln>
        </p:spPr>
        <p:txBody>
          <a:bodyPr lIns="0" tIns="0" rIns="0" bIns="0" anchor="ctr">
            <a:prstTxWarp prst="textNoShape">
              <a:avLst/>
            </a:prstTxWarp>
          </a:bodyPr>
          <a:lstStyle/>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Shapes </a:t>
            </a:r>
            <a:r>
              <a:rPr lang="en-US" sz="2000" b="1" dirty="0">
                <a:latin typeface="Helvetica" charset="0"/>
                <a:ea typeface="Helvetica" charset="0"/>
                <a:cs typeface="Helvetica" charset="0"/>
                <a:sym typeface="Helvetica" charset="0"/>
              </a:rPr>
              <a:t>should be </a:t>
            </a:r>
            <a:r>
              <a:rPr lang="en-US" sz="2000" i="1" u="sng" dirty="0">
                <a:latin typeface="Helvetica" charset="0"/>
                <a:ea typeface="Helvetica" charset="0"/>
                <a:cs typeface="Helvetica" charset="0"/>
                <a:sym typeface="Helvetica" charset="0"/>
              </a:rPr>
              <a:t>curved</a:t>
            </a:r>
            <a:r>
              <a:rPr lang="en-US" sz="2000" dirty="0">
                <a:latin typeface="Helvetica" charset="0"/>
                <a:ea typeface="Helvetica" charset="0"/>
                <a:cs typeface="Helvetica" charset="0"/>
                <a:sym typeface="Helvetica" charset="0"/>
              </a:rPr>
              <a:t>, so round shapes</a:t>
            </a:r>
            <a:r>
              <a:rPr lang="en-US" sz="2000" b="1" dirty="0">
                <a:latin typeface="Helvetica" charset="0"/>
                <a:ea typeface="Helvetica" charset="0"/>
                <a:cs typeface="Helvetica" charset="0"/>
                <a:sym typeface="Helvetica" charset="0"/>
              </a:rPr>
              <a:t> Nothing </a:t>
            </a:r>
            <a:r>
              <a:rPr lang="en-US" sz="2000" i="1" u="sng" dirty="0">
                <a:latin typeface="Helvetica" charset="0"/>
                <a:ea typeface="Helvetica" charset="0"/>
                <a:cs typeface="Helvetica" charset="0"/>
                <a:sym typeface="Helvetica" charset="0"/>
              </a:rPr>
              <a:t>square-like</a:t>
            </a:r>
            <a:r>
              <a:rPr lang="en-US" sz="2000" dirty="0">
                <a:latin typeface="Helvetica" charset="0"/>
                <a:ea typeface="Helvetica" charset="0"/>
                <a:cs typeface="Helvetica" charset="0"/>
                <a:sym typeface="Helvetica" charset="0"/>
              </a:rPr>
              <a:t>.</a:t>
            </a:r>
          </a:p>
          <a:p>
            <a:pPr>
              <a:lnSpc>
                <a:spcPct val="140000"/>
              </a:lnSpc>
              <a:spcAft>
                <a:spcPts val="2109"/>
              </a:spcAft>
            </a:pPr>
            <a:endParaRPr lang="en-US" sz="2000" dirty="0">
              <a:latin typeface="Helvetica" charset="0"/>
              <a:ea typeface="Helvetica" charset="0"/>
              <a:cs typeface="Helvetica" charset="0"/>
              <a:sym typeface="Helvetica" charset="0"/>
            </a:endParaRPr>
          </a:p>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a:t>
            </a:r>
            <a:r>
              <a:rPr lang="en-US" sz="2000" dirty="0">
                <a:latin typeface="Times" charset="0"/>
                <a:ea typeface="Times" charset="0"/>
                <a:cs typeface="Times" charset="0"/>
                <a:sym typeface="Times" charset="0"/>
              </a:rPr>
              <a:t>.. </a:t>
            </a:r>
            <a:r>
              <a:rPr lang="en-US" sz="2000" dirty="0">
                <a:latin typeface="Helvetica" charset="0"/>
                <a:ea typeface="Helvetica" charset="0"/>
                <a:cs typeface="Helvetica" charset="0"/>
                <a:sym typeface="Helvetica" charset="0"/>
              </a:rPr>
              <a:t>So we </a:t>
            </a:r>
            <a:r>
              <a:rPr lang="en-US" sz="2000" b="1" dirty="0">
                <a:latin typeface="Helvetica" charset="0"/>
                <a:ea typeface="Helvetica" charset="0"/>
                <a:cs typeface="Helvetica" charset="0"/>
                <a:sym typeface="Helvetica" charset="0"/>
              </a:rPr>
              <a:t>shouldn’t have too </a:t>
            </a:r>
            <a:r>
              <a:rPr lang="en-US" sz="2000" i="1" u="sng" dirty="0">
                <a:latin typeface="Helvetica" charset="0"/>
                <a:ea typeface="Helvetica" charset="0"/>
                <a:cs typeface="Helvetica" charset="0"/>
                <a:sym typeface="Helvetica" charset="0"/>
              </a:rPr>
              <a:t>square corners</a:t>
            </a:r>
            <a:r>
              <a:rPr lang="en-US" sz="2000" i="1" dirty="0">
                <a:latin typeface="Helvetica" charset="0"/>
                <a:ea typeface="Helvetica" charset="0"/>
                <a:cs typeface="Helvetica" charset="0"/>
                <a:sym typeface="Helvetica" charset="0"/>
              </a:rPr>
              <a:t> </a:t>
            </a:r>
            <a:r>
              <a:rPr lang="en-US" sz="2000" dirty="0">
                <a:latin typeface="Helvetica" charset="0"/>
                <a:ea typeface="Helvetica" charset="0"/>
                <a:cs typeface="Helvetica" charset="0"/>
                <a:sym typeface="Helvetica" charset="0"/>
              </a:rPr>
              <a:t>and that kind of thing.</a:t>
            </a:r>
          </a:p>
        </p:txBody>
      </p:sp>
      <p:sp>
        <p:nvSpPr>
          <p:cNvPr id="26628" name="Rectangle 6"/>
          <p:cNvSpPr>
            <a:spLocks/>
          </p:cNvSpPr>
          <p:nvPr/>
        </p:nvSpPr>
        <p:spPr bwMode="auto">
          <a:xfrm>
            <a:off x="1839516" y="2411016"/>
            <a:ext cx="1091654" cy="321469"/>
          </a:xfrm>
          <a:prstGeom prst="rect">
            <a:avLst/>
          </a:prstGeom>
          <a:solidFill>
            <a:schemeClr val="accent2">
              <a:alpha val="51764"/>
            </a:schemeClr>
          </a:solidFill>
          <a:ln w="12700">
            <a:noFill/>
            <a:miter lim="800000"/>
            <a:headEnd/>
            <a:tailEnd/>
          </a:ln>
        </p:spPr>
        <p:txBody>
          <a:bodyPr lIns="0" tIns="0" rIns="0" bIns="0" anchor="ctr">
            <a:prstTxWarp prst="textNoShape">
              <a:avLst/>
            </a:prstTxWarp>
          </a:bodyPr>
          <a:lstStyle/>
          <a:p>
            <a:pPr algn="ctr"/>
            <a:r>
              <a:rPr lang="en-US" sz="1700" dirty="0" smtClean="0"/>
              <a:t>positive</a:t>
            </a:r>
            <a:endParaRPr lang="en-US" sz="1700" dirty="0"/>
          </a:p>
        </p:txBody>
      </p:sp>
      <p:sp>
        <p:nvSpPr>
          <p:cNvPr id="13" name="Oval 12"/>
          <p:cNvSpPr/>
          <p:nvPr/>
        </p:nvSpPr>
        <p:spPr>
          <a:xfrm>
            <a:off x="1571625" y="2089547"/>
            <a:ext cx="2357438" cy="14466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6" name="TextBox 13"/>
          <p:cNvSpPr txBox="1">
            <a:spLocks noChangeArrowheads="1"/>
          </p:cNvSpPr>
          <p:nvPr/>
        </p:nvSpPr>
        <p:spPr bwMode="auto">
          <a:xfrm>
            <a:off x="1600647" y="1688827"/>
            <a:ext cx="1984337" cy="403474"/>
          </a:xfrm>
          <a:prstGeom prst="rect">
            <a:avLst/>
          </a:prstGeom>
          <a:noFill/>
          <a:ln w="9525">
            <a:noFill/>
            <a:miter lim="800000"/>
            <a:headEnd/>
            <a:tailEnd/>
          </a:ln>
        </p:spPr>
        <p:txBody>
          <a:bodyPr wrap="none" lIns="64291" tIns="32146" rIns="64291" bIns="32146">
            <a:prstTxWarp prst="textNoShape">
              <a:avLst/>
            </a:prstTxWarp>
            <a:spAutoFit/>
          </a:bodyPr>
          <a:lstStyle/>
          <a:p>
            <a:pPr algn="ctr"/>
            <a:r>
              <a:rPr lang="en-US" sz="2200" dirty="0">
                <a:solidFill>
                  <a:srgbClr val="0070C0"/>
                </a:solidFill>
              </a:rPr>
              <a:t>Direct opinion</a:t>
            </a:r>
          </a:p>
        </p:txBody>
      </p:sp>
      <p:sp>
        <p:nvSpPr>
          <p:cNvPr id="15" name="Oval 14"/>
          <p:cNvSpPr/>
          <p:nvPr/>
        </p:nvSpPr>
        <p:spPr>
          <a:xfrm>
            <a:off x="5750719" y="1928812"/>
            <a:ext cx="2518172" cy="16073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16" name="Oval 15"/>
          <p:cNvSpPr/>
          <p:nvPr/>
        </p:nvSpPr>
        <p:spPr>
          <a:xfrm>
            <a:off x="1678781" y="3482578"/>
            <a:ext cx="4339828" cy="16609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9" name="TextBox 17"/>
          <p:cNvSpPr txBox="1">
            <a:spLocks noChangeArrowheads="1"/>
          </p:cNvSpPr>
          <p:nvPr/>
        </p:nvSpPr>
        <p:spPr bwMode="auto">
          <a:xfrm>
            <a:off x="4732734" y="1446610"/>
            <a:ext cx="3857625" cy="1080582"/>
          </a:xfrm>
          <a:prstGeom prst="rect">
            <a:avLst/>
          </a:prstGeom>
          <a:solidFill>
            <a:schemeClr val="bg1"/>
          </a:solidFill>
          <a:ln w="9525">
            <a:noFill/>
            <a:miter lim="800000"/>
            <a:headEnd/>
            <a:tailEnd/>
          </a:ln>
        </p:spPr>
        <p:txBody>
          <a:bodyPr lIns="64291" tIns="32146" rIns="64291" bIns="32146">
            <a:prstTxWarp prst="textNoShape">
              <a:avLst/>
            </a:prstTxWarp>
            <a:spAutoFit/>
          </a:bodyPr>
          <a:lstStyle/>
          <a:p>
            <a:pPr algn="ctr"/>
            <a:r>
              <a:rPr lang="en-US" sz="2200" dirty="0">
                <a:solidFill>
                  <a:srgbClr val="0070C0"/>
                </a:solidFill>
              </a:rPr>
              <a:t>Opinions towards mutually exclusive option (alternative) </a:t>
            </a:r>
          </a:p>
        </p:txBody>
      </p:sp>
      <p:sp>
        <p:nvSpPr>
          <p:cNvPr id="22" name="Title 13"/>
          <p:cNvSpPr>
            <a:spLocks noGrp="1"/>
          </p:cNvSpPr>
          <p:nvPr>
            <p:ph type="title"/>
          </p:nvPr>
        </p:nvSpPr>
        <p:spPr>
          <a:xfrm>
            <a:off x="457199" y="274638"/>
            <a:ext cx="8017073" cy="868362"/>
          </a:xfrm>
        </p:spPr>
        <p:txBody>
          <a:bodyPr>
            <a:normAutofit fontScale="90000"/>
          </a:bodyPr>
          <a:lstStyle/>
          <a:p>
            <a:r>
              <a:rPr lang="en-US" dirty="0" smtClean="0"/>
              <a:t>Motivation:</a:t>
            </a:r>
            <a:br>
              <a:rPr lang="en-US" dirty="0" smtClean="0"/>
            </a:br>
            <a:r>
              <a:rPr lang="en-US" dirty="0" smtClean="0"/>
              <a:t>More information about the opinion stance</a:t>
            </a:r>
            <a:endParaRPr lang="en-US" dirty="0"/>
          </a:p>
        </p:txBody>
      </p:sp>
      <p:sp>
        <p:nvSpPr>
          <p:cNvPr id="24" name="Rectangle 6"/>
          <p:cNvSpPr>
            <a:spLocks/>
          </p:cNvSpPr>
          <p:nvPr/>
        </p:nvSpPr>
        <p:spPr bwMode="auto">
          <a:xfrm>
            <a:off x="6018609" y="2411016"/>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28" name="Rectangle 6"/>
          <p:cNvSpPr>
            <a:spLocks/>
          </p:cNvSpPr>
          <p:nvPr/>
        </p:nvSpPr>
        <p:spPr bwMode="auto">
          <a:xfrm>
            <a:off x="2565946" y="3793331"/>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17" name="Slide Number Placeholder 16"/>
          <p:cNvSpPr>
            <a:spLocks noGrp="1"/>
          </p:cNvSpPr>
          <p:nvPr>
            <p:ph type="sldNum" sz="quarter" idx="15"/>
          </p:nvPr>
        </p:nvSpPr>
        <p:spPr/>
        <p:txBody>
          <a:bodyPr/>
          <a:lstStyle/>
          <a:p>
            <a:fld id="{001AEB1B-619C-E741-908C-AF8E12DD8BD8}" type="slidenum">
              <a:rPr lang="en-US" smtClean="0"/>
              <a:pPr/>
              <a:t>59</a:t>
            </a:fld>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Focus</a:t>
            </a:r>
          </a:p>
        </p:txBody>
      </p:sp>
      <p:sp>
        <p:nvSpPr>
          <p:cNvPr id="39939" name="Rectangle 3"/>
          <p:cNvSpPr>
            <a:spLocks noGrp="1" noChangeArrowheads="1"/>
          </p:cNvSpPr>
          <p:nvPr>
            <p:ph type="body" idx="1"/>
          </p:nvPr>
        </p:nvSpPr>
        <p:spPr/>
        <p:txBody>
          <a:bodyPr/>
          <a:lstStyle/>
          <a:p>
            <a:r>
              <a:rPr lang="en-US"/>
              <a:t>Our focus is linguistic disambiguation; how should language be </a:t>
            </a:r>
            <a:r>
              <a:rPr lang="en-US" u="sng"/>
              <a:t>interpreted</a:t>
            </a:r>
            <a:r>
              <a:rPr lang="en-US"/>
              <a:t>?</a:t>
            </a:r>
            <a:r>
              <a:rPr lang="en-US" i="1">
                <a:solidFill>
                  <a:srgbClr val="0066FF"/>
                </a:solidFill>
              </a:rPr>
              <a:t> </a:t>
            </a:r>
          </a:p>
          <a:p>
            <a:pPr lvl="1"/>
            <a:r>
              <a:rPr lang="en-US" i="1">
                <a:solidFill>
                  <a:srgbClr val="0066FF"/>
                </a:solidFill>
              </a:rPr>
              <a:t>Is it subjective in the first place?  If so, is it positive or negative?  What is it about? Etc.</a:t>
            </a:r>
          </a:p>
          <a:p>
            <a:r>
              <a:rPr lang="en-US" i="1">
                <a:solidFill>
                  <a:schemeClr val="tx1"/>
                </a:solidFill>
              </a:rPr>
              <a:t>Subjective language is highly ambiguous</a:t>
            </a:r>
          </a:p>
          <a:p>
            <a:pPr>
              <a:buFont typeface="Monotype Sorts" charset="2"/>
              <a:buNone/>
            </a:pPr>
            <a:endParaRPr lang="en-US" i="1">
              <a:solidFill>
                <a:srgbClr val="0066FF"/>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p:cNvSpPr>
          <p:nvPr/>
        </p:nvSpPr>
        <p:spPr bwMode="auto">
          <a:xfrm>
            <a:off x="767953" y="2089547"/>
            <a:ext cx="7706320" cy="3372074"/>
          </a:xfrm>
          <a:prstGeom prst="rect">
            <a:avLst/>
          </a:prstGeom>
          <a:noFill/>
          <a:ln w="12700">
            <a:noFill/>
            <a:miter lim="800000"/>
            <a:headEnd/>
            <a:tailEnd/>
          </a:ln>
        </p:spPr>
        <p:txBody>
          <a:bodyPr lIns="0" tIns="0" rIns="0" bIns="0" anchor="ctr">
            <a:prstTxWarp prst="textNoShape">
              <a:avLst/>
            </a:prstTxWarp>
          </a:bodyPr>
          <a:lstStyle/>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Shapes </a:t>
            </a:r>
            <a:r>
              <a:rPr lang="en-US" sz="2000" b="1" dirty="0">
                <a:latin typeface="Helvetica" charset="0"/>
                <a:ea typeface="Helvetica" charset="0"/>
                <a:cs typeface="Helvetica" charset="0"/>
                <a:sym typeface="Helvetica" charset="0"/>
              </a:rPr>
              <a:t>should be </a:t>
            </a:r>
            <a:r>
              <a:rPr lang="en-US" sz="2000" i="1" u="sng" dirty="0">
                <a:latin typeface="Helvetica" charset="0"/>
                <a:ea typeface="Helvetica" charset="0"/>
                <a:cs typeface="Helvetica" charset="0"/>
                <a:sym typeface="Helvetica" charset="0"/>
              </a:rPr>
              <a:t>curved</a:t>
            </a:r>
            <a:r>
              <a:rPr lang="en-US" sz="2000" dirty="0">
                <a:latin typeface="Helvetica" charset="0"/>
                <a:ea typeface="Helvetica" charset="0"/>
                <a:cs typeface="Helvetica" charset="0"/>
                <a:sym typeface="Helvetica" charset="0"/>
              </a:rPr>
              <a:t>, so round shapes</a:t>
            </a:r>
            <a:r>
              <a:rPr lang="en-US" sz="2000" b="1" dirty="0">
                <a:latin typeface="Helvetica" charset="0"/>
                <a:ea typeface="Helvetica" charset="0"/>
                <a:cs typeface="Helvetica" charset="0"/>
                <a:sym typeface="Helvetica" charset="0"/>
              </a:rPr>
              <a:t> Nothing </a:t>
            </a:r>
            <a:r>
              <a:rPr lang="en-US" sz="2000" i="1" u="sng" dirty="0">
                <a:latin typeface="Helvetica" charset="0"/>
                <a:ea typeface="Helvetica" charset="0"/>
                <a:cs typeface="Helvetica" charset="0"/>
                <a:sym typeface="Helvetica" charset="0"/>
              </a:rPr>
              <a:t>square-like</a:t>
            </a:r>
            <a:r>
              <a:rPr lang="en-US" sz="2000" dirty="0">
                <a:latin typeface="Helvetica" charset="0"/>
                <a:ea typeface="Helvetica" charset="0"/>
                <a:cs typeface="Helvetica" charset="0"/>
                <a:sym typeface="Helvetica" charset="0"/>
              </a:rPr>
              <a:t>.</a:t>
            </a:r>
          </a:p>
          <a:p>
            <a:pPr>
              <a:lnSpc>
                <a:spcPct val="140000"/>
              </a:lnSpc>
              <a:spcAft>
                <a:spcPts val="2109"/>
              </a:spcAft>
            </a:pPr>
            <a:endParaRPr lang="en-US" sz="2000" dirty="0">
              <a:latin typeface="Helvetica" charset="0"/>
              <a:ea typeface="Helvetica" charset="0"/>
              <a:cs typeface="Helvetica" charset="0"/>
              <a:sym typeface="Helvetica" charset="0"/>
            </a:endParaRPr>
          </a:p>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a:t>
            </a:r>
            <a:r>
              <a:rPr lang="en-US" sz="2000" dirty="0">
                <a:latin typeface="Times" charset="0"/>
                <a:ea typeface="Times" charset="0"/>
                <a:cs typeface="Times" charset="0"/>
                <a:sym typeface="Times" charset="0"/>
              </a:rPr>
              <a:t>.. </a:t>
            </a:r>
            <a:r>
              <a:rPr lang="en-US" sz="2000" dirty="0">
                <a:latin typeface="Helvetica" charset="0"/>
                <a:ea typeface="Helvetica" charset="0"/>
                <a:cs typeface="Helvetica" charset="0"/>
                <a:sym typeface="Helvetica" charset="0"/>
              </a:rPr>
              <a:t>So we </a:t>
            </a:r>
            <a:r>
              <a:rPr lang="en-US" sz="2000" b="1" dirty="0">
                <a:latin typeface="Helvetica" charset="0"/>
                <a:ea typeface="Helvetica" charset="0"/>
                <a:cs typeface="Helvetica" charset="0"/>
                <a:sym typeface="Helvetica" charset="0"/>
              </a:rPr>
              <a:t>shouldn’t have too </a:t>
            </a:r>
            <a:r>
              <a:rPr lang="en-US" sz="2000" i="1" u="sng" dirty="0">
                <a:latin typeface="Helvetica" charset="0"/>
                <a:ea typeface="Helvetica" charset="0"/>
                <a:cs typeface="Helvetica" charset="0"/>
                <a:sym typeface="Helvetica" charset="0"/>
              </a:rPr>
              <a:t>square corners</a:t>
            </a:r>
            <a:r>
              <a:rPr lang="en-US" sz="2000" i="1" dirty="0">
                <a:latin typeface="Helvetica" charset="0"/>
                <a:ea typeface="Helvetica" charset="0"/>
                <a:cs typeface="Helvetica" charset="0"/>
                <a:sym typeface="Helvetica" charset="0"/>
              </a:rPr>
              <a:t> </a:t>
            </a:r>
            <a:r>
              <a:rPr lang="en-US" sz="2000" dirty="0">
                <a:latin typeface="Helvetica" charset="0"/>
                <a:ea typeface="Helvetica" charset="0"/>
                <a:cs typeface="Helvetica" charset="0"/>
                <a:sym typeface="Helvetica" charset="0"/>
              </a:rPr>
              <a:t>and that kind of thing.</a:t>
            </a:r>
          </a:p>
        </p:txBody>
      </p:sp>
      <p:sp>
        <p:nvSpPr>
          <p:cNvPr id="26628" name="Rectangle 6"/>
          <p:cNvSpPr>
            <a:spLocks/>
          </p:cNvSpPr>
          <p:nvPr/>
        </p:nvSpPr>
        <p:spPr bwMode="auto">
          <a:xfrm>
            <a:off x="1839516" y="2411016"/>
            <a:ext cx="1091654" cy="321469"/>
          </a:xfrm>
          <a:prstGeom prst="rect">
            <a:avLst/>
          </a:prstGeom>
          <a:solidFill>
            <a:schemeClr val="accent2">
              <a:alpha val="51764"/>
            </a:schemeClr>
          </a:solidFill>
          <a:ln w="12700">
            <a:noFill/>
            <a:miter lim="800000"/>
            <a:headEnd/>
            <a:tailEnd/>
          </a:ln>
        </p:spPr>
        <p:txBody>
          <a:bodyPr lIns="0" tIns="0" rIns="0" bIns="0" anchor="ctr">
            <a:prstTxWarp prst="textNoShape">
              <a:avLst/>
            </a:prstTxWarp>
          </a:bodyPr>
          <a:lstStyle/>
          <a:p>
            <a:pPr algn="ctr"/>
            <a:r>
              <a:rPr lang="en-US" sz="1700" dirty="0" smtClean="0"/>
              <a:t>positive</a:t>
            </a:r>
            <a:endParaRPr lang="en-US" sz="1700" dirty="0"/>
          </a:p>
        </p:txBody>
      </p:sp>
      <p:sp>
        <p:nvSpPr>
          <p:cNvPr id="13" name="Oval 12"/>
          <p:cNvSpPr/>
          <p:nvPr/>
        </p:nvSpPr>
        <p:spPr>
          <a:xfrm>
            <a:off x="1571625" y="2089547"/>
            <a:ext cx="2357438" cy="14466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6" name="TextBox 13"/>
          <p:cNvSpPr txBox="1">
            <a:spLocks noChangeArrowheads="1"/>
          </p:cNvSpPr>
          <p:nvPr/>
        </p:nvSpPr>
        <p:spPr bwMode="auto">
          <a:xfrm>
            <a:off x="1600647" y="1688827"/>
            <a:ext cx="1984337" cy="403474"/>
          </a:xfrm>
          <a:prstGeom prst="rect">
            <a:avLst/>
          </a:prstGeom>
          <a:noFill/>
          <a:ln w="9525">
            <a:noFill/>
            <a:miter lim="800000"/>
            <a:headEnd/>
            <a:tailEnd/>
          </a:ln>
        </p:spPr>
        <p:txBody>
          <a:bodyPr wrap="none" lIns="64291" tIns="32146" rIns="64291" bIns="32146">
            <a:prstTxWarp prst="textNoShape">
              <a:avLst/>
            </a:prstTxWarp>
            <a:spAutoFit/>
          </a:bodyPr>
          <a:lstStyle/>
          <a:p>
            <a:pPr algn="ctr"/>
            <a:r>
              <a:rPr lang="en-US" sz="2200" dirty="0">
                <a:solidFill>
                  <a:srgbClr val="0070C0"/>
                </a:solidFill>
              </a:rPr>
              <a:t>Direct opinion</a:t>
            </a:r>
          </a:p>
        </p:txBody>
      </p:sp>
      <p:sp>
        <p:nvSpPr>
          <p:cNvPr id="15" name="Oval 14"/>
          <p:cNvSpPr/>
          <p:nvPr/>
        </p:nvSpPr>
        <p:spPr>
          <a:xfrm>
            <a:off x="5750719" y="1928812"/>
            <a:ext cx="2518172" cy="16073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16" name="Oval 15"/>
          <p:cNvSpPr/>
          <p:nvPr/>
        </p:nvSpPr>
        <p:spPr>
          <a:xfrm>
            <a:off x="1678781" y="3482578"/>
            <a:ext cx="4339828" cy="16609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9" name="TextBox 17"/>
          <p:cNvSpPr txBox="1">
            <a:spLocks noChangeArrowheads="1"/>
          </p:cNvSpPr>
          <p:nvPr/>
        </p:nvSpPr>
        <p:spPr bwMode="auto">
          <a:xfrm>
            <a:off x="4732734" y="1446610"/>
            <a:ext cx="3857625" cy="1080582"/>
          </a:xfrm>
          <a:prstGeom prst="rect">
            <a:avLst/>
          </a:prstGeom>
          <a:solidFill>
            <a:schemeClr val="bg1"/>
          </a:solidFill>
          <a:ln w="9525">
            <a:noFill/>
            <a:miter lim="800000"/>
            <a:headEnd/>
            <a:tailEnd/>
          </a:ln>
        </p:spPr>
        <p:txBody>
          <a:bodyPr lIns="64291" tIns="32146" rIns="64291" bIns="32146">
            <a:prstTxWarp prst="textNoShape">
              <a:avLst/>
            </a:prstTxWarp>
            <a:spAutoFit/>
          </a:bodyPr>
          <a:lstStyle/>
          <a:p>
            <a:pPr algn="ctr"/>
            <a:r>
              <a:rPr lang="en-US" sz="2200" dirty="0">
                <a:solidFill>
                  <a:srgbClr val="0070C0"/>
                </a:solidFill>
              </a:rPr>
              <a:t>Opinions towards mutually exclusive option (alternative) </a:t>
            </a:r>
          </a:p>
        </p:txBody>
      </p:sp>
      <p:sp>
        <p:nvSpPr>
          <p:cNvPr id="29" name="Right Arrow 28"/>
          <p:cNvSpPr/>
          <p:nvPr/>
        </p:nvSpPr>
        <p:spPr>
          <a:xfrm rot="10800000">
            <a:off x="3929063" y="2732485"/>
            <a:ext cx="1821656" cy="1071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30" name="Right Arrow 29"/>
          <p:cNvSpPr/>
          <p:nvPr/>
        </p:nvSpPr>
        <p:spPr>
          <a:xfrm rot="11880000">
            <a:off x="3504903" y="3298404"/>
            <a:ext cx="783580" cy="1194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2" name="Title 13"/>
          <p:cNvSpPr>
            <a:spLocks noGrp="1"/>
          </p:cNvSpPr>
          <p:nvPr>
            <p:ph type="title"/>
          </p:nvPr>
        </p:nvSpPr>
        <p:spPr>
          <a:xfrm>
            <a:off x="457199" y="274638"/>
            <a:ext cx="8017073" cy="868362"/>
          </a:xfrm>
        </p:spPr>
        <p:txBody>
          <a:bodyPr>
            <a:normAutofit fontScale="90000"/>
          </a:bodyPr>
          <a:lstStyle/>
          <a:p>
            <a:r>
              <a:rPr lang="en-US" dirty="0" smtClean="0"/>
              <a:t>Motivation:</a:t>
            </a:r>
            <a:br>
              <a:rPr lang="en-US" dirty="0" smtClean="0"/>
            </a:br>
            <a:r>
              <a:rPr lang="en-US" dirty="0" smtClean="0"/>
              <a:t>More information about the opinion stance</a:t>
            </a:r>
            <a:endParaRPr lang="en-US" dirty="0"/>
          </a:p>
        </p:txBody>
      </p:sp>
      <p:sp>
        <p:nvSpPr>
          <p:cNvPr id="24" name="Rectangle 6"/>
          <p:cNvSpPr>
            <a:spLocks/>
          </p:cNvSpPr>
          <p:nvPr/>
        </p:nvSpPr>
        <p:spPr bwMode="auto">
          <a:xfrm>
            <a:off x="6018609" y="2411016"/>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28" name="Rectangle 6"/>
          <p:cNvSpPr>
            <a:spLocks/>
          </p:cNvSpPr>
          <p:nvPr/>
        </p:nvSpPr>
        <p:spPr bwMode="auto">
          <a:xfrm>
            <a:off x="2565946" y="3793331"/>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18" name="Slide Number Placeholder 17"/>
          <p:cNvSpPr>
            <a:spLocks noGrp="1"/>
          </p:cNvSpPr>
          <p:nvPr>
            <p:ph type="sldNum" sz="quarter" idx="15"/>
          </p:nvPr>
        </p:nvSpPr>
        <p:spPr/>
        <p:txBody>
          <a:bodyPr/>
          <a:lstStyle/>
          <a:p>
            <a:fld id="{001AEB1B-619C-E741-908C-AF8E12DD8BD8}" type="slidenum">
              <a:rPr lang="en-US" smtClean="0"/>
              <a:pPr/>
              <a:t>60</a:t>
            </a:fld>
            <a:endParaRPr lang="en-US" dirty="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p:cNvSpPr>
          <p:nvPr/>
        </p:nvSpPr>
        <p:spPr bwMode="auto">
          <a:xfrm>
            <a:off x="767953" y="2089547"/>
            <a:ext cx="7706320" cy="3372074"/>
          </a:xfrm>
          <a:prstGeom prst="rect">
            <a:avLst/>
          </a:prstGeom>
          <a:noFill/>
          <a:ln w="12700">
            <a:noFill/>
            <a:miter lim="800000"/>
            <a:headEnd/>
            <a:tailEnd/>
          </a:ln>
        </p:spPr>
        <p:txBody>
          <a:bodyPr lIns="0" tIns="0" rIns="0" bIns="0" anchor="ctr">
            <a:prstTxWarp prst="textNoShape">
              <a:avLst/>
            </a:prstTxWarp>
          </a:bodyPr>
          <a:lstStyle/>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Shapes </a:t>
            </a:r>
            <a:r>
              <a:rPr lang="en-US" sz="2000" b="1" dirty="0">
                <a:latin typeface="Helvetica" charset="0"/>
                <a:ea typeface="Helvetica" charset="0"/>
                <a:cs typeface="Helvetica" charset="0"/>
                <a:sym typeface="Helvetica" charset="0"/>
              </a:rPr>
              <a:t>should be </a:t>
            </a:r>
            <a:r>
              <a:rPr lang="en-US" sz="2000" i="1" u="sng" dirty="0">
                <a:latin typeface="Helvetica" charset="0"/>
                <a:ea typeface="Helvetica" charset="0"/>
                <a:cs typeface="Helvetica" charset="0"/>
                <a:sym typeface="Helvetica" charset="0"/>
              </a:rPr>
              <a:t>curved</a:t>
            </a:r>
            <a:r>
              <a:rPr lang="en-US" sz="2000" dirty="0">
                <a:latin typeface="Helvetica" charset="0"/>
                <a:ea typeface="Helvetica" charset="0"/>
                <a:cs typeface="Helvetica" charset="0"/>
                <a:sym typeface="Helvetica" charset="0"/>
              </a:rPr>
              <a:t>, so round shapes</a:t>
            </a:r>
            <a:r>
              <a:rPr lang="en-US" sz="2000" b="1" dirty="0">
                <a:latin typeface="Helvetica" charset="0"/>
                <a:ea typeface="Helvetica" charset="0"/>
                <a:cs typeface="Helvetica" charset="0"/>
                <a:sym typeface="Helvetica" charset="0"/>
              </a:rPr>
              <a:t> Nothing </a:t>
            </a:r>
            <a:r>
              <a:rPr lang="en-US" sz="2000" i="1" u="sng" dirty="0">
                <a:latin typeface="Helvetica" charset="0"/>
                <a:ea typeface="Helvetica" charset="0"/>
                <a:cs typeface="Helvetica" charset="0"/>
                <a:sym typeface="Helvetica" charset="0"/>
              </a:rPr>
              <a:t>square-like</a:t>
            </a:r>
            <a:r>
              <a:rPr lang="en-US" sz="2000" dirty="0">
                <a:latin typeface="Helvetica" charset="0"/>
                <a:ea typeface="Helvetica" charset="0"/>
                <a:cs typeface="Helvetica" charset="0"/>
                <a:sym typeface="Helvetica" charset="0"/>
              </a:rPr>
              <a:t>.</a:t>
            </a:r>
          </a:p>
          <a:p>
            <a:pPr>
              <a:lnSpc>
                <a:spcPct val="140000"/>
              </a:lnSpc>
              <a:spcAft>
                <a:spcPts val="2109"/>
              </a:spcAft>
            </a:pPr>
            <a:endParaRPr lang="en-US" sz="2000" dirty="0">
              <a:latin typeface="Helvetica" charset="0"/>
              <a:ea typeface="Helvetica" charset="0"/>
              <a:cs typeface="Helvetica" charset="0"/>
              <a:sym typeface="Helvetica" charset="0"/>
            </a:endParaRPr>
          </a:p>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a:t>
            </a:r>
            <a:r>
              <a:rPr lang="en-US" sz="2000" dirty="0">
                <a:latin typeface="Times" charset="0"/>
                <a:ea typeface="Times" charset="0"/>
                <a:cs typeface="Times" charset="0"/>
                <a:sym typeface="Times" charset="0"/>
              </a:rPr>
              <a:t>.. </a:t>
            </a:r>
            <a:r>
              <a:rPr lang="en-US" sz="2000" dirty="0">
                <a:latin typeface="Helvetica" charset="0"/>
                <a:ea typeface="Helvetica" charset="0"/>
                <a:cs typeface="Helvetica" charset="0"/>
                <a:sym typeface="Helvetica" charset="0"/>
              </a:rPr>
              <a:t>So we </a:t>
            </a:r>
            <a:r>
              <a:rPr lang="en-US" sz="2000" b="1" dirty="0">
                <a:latin typeface="Helvetica" charset="0"/>
                <a:ea typeface="Helvetica" charset="0"/>
                <a:cs typeface="Helvetica" charset="0"/>
                <a:sym typeface="Helvetica" charset="0"/>
              </a:rPr>
              <a:t>shouldn’t have too </a:t>
            </a:r>
            <a:r>
              <a:rPr lang="en-US" sz="2000" i="1" u="sng" dirty="0">
                <a:latin typeface="Helvetica" charset="0"/>
                <a:ea typeface="Helvetica" charset="0"/>
                <a:cs typeface="Helvetica" charset="0"/>
                <a:sym typeface="Helvetica" charset="0"/>
              </a:rPr>
              <a:t>square corners</a:t>
            </a:r>
            <a:r>
              <a:rPr lang="en-US" sz="2000" i="1" dirty="0">
                <a:latin typeface="Helvetica" charset="0"/>
                <a:ea typeface="Helvetica" charset="0"/>
                <a:cs typeface="Helvetica" charset="0"/>
                <a:sym typeface="Helvetica" charset="0"/>
              </a:rPr>
              <a:t> </a:t>
            </a:r>
            <a:r>
              <a:rPr lang="en-US" sz="2000" dirty="0">
                <a:latin typeface="Helvetica" charset="0"/>
                <a:ea typeface="Helvetica" charset="0"/>
                <a:cs typeface="Helvetica" charset="0"/>
                <a:sym typeface="Helvetica" charset="0"/>
              </a:rPr>
              <a:t>and that kind of thing.</a:t>
            </a:r>
          </a:p>
        </p:txBody>
      </p:sp>
      <p:sp>
        <p:nvSpPr>
          <p:cNvPr id="26628" name="Rectangle 6"/>
          <p:cNvSpPr>
            <a:spLocks/>
          </p:cNvSpPr>
          <p:nvPr/>
        </p:nvSpPr>
        <p:spPr bwMode="auto">
          <a:xfrm>
            <a:off x="1839516" y="2411016"/>
            <a:ext cx="1091654" cy="321469"/>
          </a:xfrm>
          <a:prstGeom prst="rect">
            <a:avLst/>
          </a:prstGeom>
          <a:solidFill>
            <a:schemeClr val="accent2">
              <a:alpha val="51764"/>
            </a:schemeClr>
          </a:solidFill>
          <a:ln w="12700">
            <a:noFill/>
            <a:miter lim="800000"/>
            <a:headEnd/>
            <a:tailEnd/>
          </a:ln>
        </p:spPr>
        <p:txBody>
          <a:bodyPr lIns="0" tIns="0" rIns="0" bIns="0" anchor="ctr">
            <a:prstTxWarp prst="textNoShape">
              <a:avLst/>
            </a:prstTxWarp>
          </a:bodyPr>
          <a:lstStyle/>
          <a:p>
            <a:pPr algn="ctr"/>
            <a:r>
              <a:rPr lang="en-US" sz="1700" dirty="0" smtClean="0"/>
              <a:t>positive</a:t>
            </a:r>
            <a:endParaRPr lang="en-US" sz="1700" dirty="0"/>
          </a:p>
        </p:txBody>
      </p:sp>
      <p:sp>
        <p:nvSpPr>
          <p:cNvPr id="13" name="Oval 12"/>
          <p:cNvSpPr/>
          <p:nvPr/>
        </p:nvSpPr>
        <p:spPr>
          <a:xfrm>
            <a:off x="1571625" y="2089547"/>
            <a:ext cx="2357438" cy="14466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6" name="TextBox 13"/>
          <p:cNvSpPr txBox="1">
            <a:spLocks noChangeArrowheads="1"/>
          </p:cNvSpPr>
          <p:nvPr/>
        </p:nvSpPr>
        <p:spPr bwMode="auto">
          <a:xfrm>
            <a:off x="1600647" y="1688827"/>
            <a:ext cx="1984337" cy="403474"/>
          </a:xfrm>
          <a:prstGeom prst="rect">
            <a:avLst/>
          </a:prstGeom>
          <a:noFill/>
          <a:ln w="9525">
            <a:noFill/>
            <a:miter lim="800000"/>
            <a:headEnd/>
            <a:tailEnd/>
          </a:ln>
        </p:spPr>
        <p:txBody>
          <a:bodyPr wrap="none" lIns="64291" tIns="32146" rIns="64291" bIns="32146">
            <a:prstTxWarp prst="textNoShape">
              <a:avLst/>
            </a:prstTxWarp>
            <a:spAutoFit/>
          </a:bodyPr>
          <a:lstStyle/>
          <a:p>
            <a:pPr algn="ctr"/>
            <a:r>
              <a:rPr lang="en-US" sz="2200" dirty="0">
                <a:solidFill>
                  <a:srgbClr val="0070C0"/>
                </a:solidFill>
              </a:rPr>
              <a:t>Direct opinion</a:t>
            </a:r>
          </a:p>
        </p:txBody>
      </p:sp>
      <p:sp>
        <p:nvSpPr>
          <p:cNvPr id="15" name="Oval 14"/>
          <p:cNvSpPr/>
          <p:nvPr/>
        </p:nvSpPr>
        <p:spPr>
          <a:xfrm>
            <a:off x="5750719" y="1928812"/>
            <a:ext cx="2518172" cy="16073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16" name="Oval 15"/>
          <p:cNvSpPr/>
          <p:nvPr/>
        </p:nvSpPr>
        <p:spPr>
          <a:xfrm>
            <a:off x="1678781" y="3482578"/>
            <a:ext cx="4339828" cy="16609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9" name="TextBox 17"/>
          <p:cNvSpPr txBox="1">
            <a:spLocks noChangeArrowheads="1"/>
          </p:cNvSpPr>
          <p:nvPr/>
        </p:nvSpPr>
        <p:spPr bwMode="auto">
          <a:xfrm>
            <a:off x="4732734" y="1446610"/>
            <a:ext cx="3857625" cy="1080582"/>
          </a:xfrm>
          <a:prstGeom prst="rect">
            <a:avLst/>
          </a:prstGeom>
          <a:solidFill>
            <a:schemeClr val="bg1"/>
          </a:solidFill>
          <a:ln w="9525">
            <a:noFill/>
            <a:miter lim="800000"/>
            <a:headEnd/>
            <a:tailEnd/>
          </a:ln>
        </p:spPr>
        <p:txBody>
          <a:bodyPr lIns="64291" tIns="32146" rIns="64291" bIns="32146">
            <a:prstTxWarp prst="textNoShape">
              <a:avLst/>
            </a:prstTxWarp>
            <a:spAutoFit/>
          </a:bodyPr>
          <a:lstStyle/>
          <a:p>
            <a:pPr algn="ctr"/>
            <a:r>
              <a:rPr lang="en-US" sz="2200" dirty="0">
                <a:solidFill>
                  <a:srgbClr val="0070C0"/>
                </a:solidFill>
              </a:rPr>
              <a:t>Opinions towards mutually exclusive option (alternative) </a:t>
            </a:r>
          </a:p>
        </p:txBody>
      </p:sp>
      <p:sp>
        <p:nvSpPr>
          <p:cNvPr id="29" name="Right Arrow 28"/>
          <p:cNvSpPr/>
          <p:nvPr/>
        </p:nvSpPr>
        <p:spPr>
          <a:xfrm rot="10800000">
            <a:off x="3929063" y="2732485"/>
            <a:ext cx="1821656" cy="1071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30" name="Right Arrow 29"/>
          <p:cNvSpPr/>
          <p:nvPr/>
        </p:nvSpPr>
        <p:spPr>
          <a:xfrm rot="11880000">
            <a:off x="3504903" y="3298404"/>
            <a:ext cx="783580" cy="1194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42" name="TextBox 23"/>
          <p:cNvSpPr txBox="1">
            <a:spLocks noChangeArrowheads="1"/>
          </p:cNvSpPr>
          <p:nvPr/>
        </p:nvSpPr>
        <p:spPr bwMode="auto">
          <a:xfrm>
            <a:off x="1142999" y="5357813"/>
            <a:ext cx="7125891" cy="803584"/>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lIns="64291" tIns="32146" rIns="64291" bIns="32146">
            <a:prstTxWarp prst="textNoShape">
              <a:avLst/>
            </a:prstTxWarp>
            <a:spAutoFit/>
          </a:bodyPr>
          <a:lstStyle/>
          <a:p>
            <a:pPr algn="ctr"/>
            <a:r>
              <a:rPr lang="en-US" sz="2400" dirty="0" smtClean="0"/>
              <a:t>Discourse-level relations can provide</a:t>
            </a:r>
          </a:p>
          <a:p>
            <a:pPr algn="ctr"/>
            <a:r>
              <a:rPr lang="en-US" sz="2400" dirty="0" smtClean="0"/>
              <a:t> More </a:t>
            </a:r>
            <a:r>
              <a:rPr lang="en-US" sz="2400" dirty="0"/>
              <a:t>opinion </a:t>
            </a:r>
            <a:r>
              <a:rPr lang="en-US" sz="2400" dirty="0" smtClean="0"/>
              <a:t>information regarding the stance </a:t>
            </a:r>
            <a:endParaRPr lang="en-US" sz="2400" dirty="0"/>
          </a:p>
        </p:txBody>
      </p:sp>
      <p:sp>
        <p:nvSpPr>
          <p:cNvPr id="22" name="Title 13"/>
          <p:cNvSpPr>
            <a:spLocks noGrp="1"/>
          </p:cNvSpPr>
          <p:nvPr>
            <p:ph type="title"/>
          </p:nvPr>
        </p:nvSpPr>
        <p:spPr>
          <a:xfrm>
            <a:off x="457199" y="274638"/>
            <a:ext cx="8017073" cy="868362"/>
          </a:xfrm>
        </p:spPr>
        <p:txBody>
          <a:bodyPr>
            <a:normAutofit fontScale="90000"/>
          </a:bodyPr>
          <a:lstStyle/>
          <a:p>
            <a:r>
              <a:rPr lang="en-US" dirty="0" smtClean="0"/>
              <a:t>Motivation:</a:t>
            </a:r>
            <a:br>
              <a:rPr lang="en-US" dirty="0" smtClean="0"/>
            </a:br>
            <a:r>
              <a:rPr lang="en-US" dirty="0" smtClean="0"/>
              <a:t>More information about the opinion stance</a:t>
            </a:r>
            <a:endParaRPr lang="en-US" dirty="0"/>
          </a:p>
        </p:txBody>
      </p:sp>
      <p:sp>
        <p:nvSpPr>
          <p:cNvPr id="24" name="Rectangle 6"/>
          <p:cNvSpPr>
            <a:spLocks/>
          </p:cNvSpPr>
          <p:nvPr/>
        </p:nvSpPr>
        <p:spPr bwMode="auto">
          <a:xfrm>
            <a:off x="6018609" y="2411016"/>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28" name="Rectangle 6"/>
          <p:cNvSpPr>
            <a:spLocks/>
          </p:cNvSpPr>
          <p:nvPr/>
        </p:nvSpPr>
        <p:spPr bwMode="auto">
          <a:xfrm>
            <a:off x="2565946" y="3793331"/>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17" name="Slide Number Placeholder 16"/>
          <p:cNvSpPr>
            <a:spLocks noGrp="1"/>
          </p:cNvSpPr>
          <p:nvPr>
            <p:ph type="sldNum" sz="quarter" idx="15"/>
          </p:nvPr>
        </p:nvSpPr>
        <p:spPr/>
        <p:txBody>
          <a:bodyPr/>
          <a:lstStyle/>
          <a:p>
            <a:fld id="{001AEB1B-619C-E741-908C-AF8E12DD8BD8}" type="slidenum">
              <a:rPr lang="en-US" smtClean="0"/>
              <a:pPr/>
              <a:t>61</a:t>
            </a:fld>
            <a:endParaRPr lang="en-US" dirty="0"/>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work</a:t>
            </a:r>
            <a:endParaRPr lang="en-US" dirty="0"/>
          </a:p>
        </p:txBody>
      </p:sp>
      <p:sp>
        <p:nvSpPr>
          <p:cNvPr id="6" name="TextBox 5"/>
          <p:cNvSpPr txBox="1"/>
          <p:nvPr/>
        </p:nvSpPr>
        <p:spPr>
          <a:xfrm>
            <a:off x="303689" y="2971800"/>
            <a:ext cx="3689532" cy="461665"/>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2400" dirty="0" smtClean="0"/>
              <a:t>Discourse-level relations</a:t>
            </a:r>
            <a:endParaRPr lang="en-US" sz="2400" dirty="0"/>
          </a:p>
        </p:txBody>
      </p:sp>
      <p:grpSp>
        <p:nvGrpSpPr>
          <p:cNvPr id="14" name="Group 13"/>
          <p:cNvGrpSpPr/>
          <p:nvPr/>
        </p:nvGrpSpPr>
        <p:grpSpPr>
          <a:xfrm>
            <a:off x="448122" y="1295400"/>
            <a:ext cx="3514278" cy="1676400"/>
            <a:chOff x="448122" y="1295400"/>
            <a:chExt cx="3514278" cy="1676400"/>
          </a:xfrm>
        </p:grpSpPr>
        <p:sp>
          <p:nvSpPr>
            <p:cNvPr id="7" name="TextBox 6"/>
            <p:cNvSpPr txBox="1"/>
            <p:nvPr/>
          </p:nvSpPr>
          <p:spPr>
            <a:xfrm>
              <a:off x="448122" y="1295400"/>
              <a:ext cx="3514278"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Overall stance classification</a:t>
              </a:r>
              <a:endParaRPr lang="en-US" sz="2000" dirty="0"/>
            </a:p>
          </p:txBody>
        </p:sp>
        <p:sp>
          <p:nvSpPr>
            <p:cNvPr id="9" name="Up Arrow 8"/>
            <p:cNvSpPr/>
            <p:nvPr/>
          </p:nvSpPr>
          <p:spPr>
            <a:xfrm>
              <a:off x="1981200" y="1695510"/>
              <a:ext cx="152400" cy="1276290"/>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381000" y="3433465"/>
            <a:ext cx="3827114" cy="2433935"/>
            <a:chOff x="381000" y="3433465"/>
            <a:chExt cx="3827114" cy="2433935"/>
          </a:xfrm>
        </p:grpSpPr>
        <p:sp>
          <p:nvSpPr>
            <p:cNvPr id="8" name="TextBox 7"/>
            <p:cNvSpPr txBox="1"/>
            <p:nvPr/>
          </p:nvSpPr>
          <p:spPr>
            <a:xfrm>
              <a:off x="381000" y="5159514"/>
              <a:ext cx="3827114" cy="707886"/>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Expression-level (fine-grained)</a:t>
              </a:r>
            </a:p>
            <a:p>
              <a:r>
                <a:rPr lang="en-US" sz="2000" dirty="0" smtClean="0"/>
                <a:t> Opinion polarity classification</a:t>
              </a:r>
              <a:endParaRPr lang="en-US" sz="2000" dirty="0"/>
            </a:p>
          </p:txBody>
        </p:sp>
        <p:sp>
          <p:nvSpPr>
            <p:cNvPr id="10" name="Down Arrow 9"/>
            <p:cNvSpPr/>
            <p:nvPr/>
          </p:nvSpPr>
          <p:spPr>
            <a:xfrm>
              <a:off x="1981200" y="3433465"/>
              <a:ext cx="152400" cy="172604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1" name="Slide Number Placeholder 10"/>
          <p:cNvSpPr>
            <a:spLocks noGrp="1"/>
          </p:cNvSpPr>
          <p:nvPr>
            <p:ph type="sldNum" sz="quarter" idx="15"/>
          </p:nvPr>
        </p:nvSpPr>
        <p:spPr/>
        <p:txBody>
          <a:bodyPr/>
          <a:lstStyle/>
          <a:p>
            <a:fld id="{001AEB1B-619C-E741-908C-AF8E12DD8BD8}" type="slidenum">
              <a:rPr lang="en-US" smtClean="0"/>
              <a:pPr/>
              <a:t>62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work</a:t>
            </a:r>
            <a:endParaRPr lang="en-US" dirty="0"/>
          </a:p>
        </p:txBody>
      </p:sp>
      <p:sp>
        <p:nvSpPr>
          <p:cNvPr id="6" name="TextBox 5"/>
          <p:cNvSpPr txBox="1"/>
          <p:nvPr/>
        </p:nvSpPr>
        <p:spPr>
          <a:xfrm>
            <a:off x="303689" y="2971800"/>
            <a:ext cx="3689532" cy="461665"/>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2400" dirty="0" smtClean="0"/>
              <a:t>Discourse-level relations</a:t>
            </a:r>
            <a:endParaRPr lang="en-US" sz="2400" dirty="0"/>
          </a:p>
        </p:txBody>
      </p:sp>
      <p:sp>
        <p:nvSpPr>
          <p:cNvPr id="7" name="TextBox 6"/>
          <p:cNvSpPr txBox="1"/>
          <p:nvPr/>
        </p:nvSpPr>
        <p:spPr>
          <a:xfrm>
            <a:off x="448122" y="1295400"/>
            <a:ext cx="3514278"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Overall stance classification</a:t>
            </a:r>
            <a:endParaRPr lang="en-US" sz="2000" dirty="0"/>
          </a:p>
        </p:txBody>
      </p:sp>
      <p:sp>
        <p:nvSpPr>
          <p:cNvPr id="8" name="TextBox 7"/>
          <p:cNvSpPr txBox="1"/>
          <p:nvPr/>
        </p:nvSpPr>
        <p:spPr>
          <a:xfrm>
            <a:off x="381000" y="5159514"/>
            <a:ext cx="3827114" cy="707886"/>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Expression-level (fine-grained)</a:t>
            </a:r>
          </a:p>
          <a:p>
            <a:r>
              <a:rPr lang="en-US" sz="2000" dirty="0" smtClean="0"/>
              <a:t> Opinion polarity classification</a:t>
            </a:r>
            <a:endParaRPr lang="en-US" sz="2000" dirty="0"/>
          </a:p>
        </p:txBody>
      </p:sp>
      <p:sp>
        <p:nvSpPr>
          <p:cNvPr id="9" name="Up Arrow 8"/>
          <p:cNvSpPr/>
          <p:nvPr/>
        </p:nvSpPr>
        <p:spPr>
          <a:xfrm>
            <a:off x="1981200" y="1695510"/>
            <a:ext cx="152400" cy="1276290"/>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Down Arrow 9"/>
          <p:cNvSpPr/>
          <p:nvPr/>
        </p:nvSpPr>
        <p:spPr>
          <a:xfrm>
            <a:off x="1981200" y="3433465"/>
            <a:ext cx="152400" cy="172604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3423344" y="3581400"/>
            <a:ext cx="5187256" cy="230832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i="1" dirty="0" smtClean="0"/>
              <a:t>Improve recognition of expression polarity </a:t>
            </a:r>
          </a:p>
          <a:p>
            <a:r>
              <a:rPr lang="en-US" u="sng" dirty="0" smtClean="0"/>
              <a:t>Meeting data</a:t>
            </a:r>
          </a:p>
          <a:p>
            <a:r>
              <a:rPr lang="en-US" dirty="0" smtClean="0"/>
              <a:t>Linguistic Scheme</a:t>
            </a:r>
          </a:p>
          <a:p>
            <a:r>
              <a:rPr lang="en-US" dirty="0" smtClean="0"/>
              <a:t>Data Annotation </a:t>
            </a:r>
          </a:p>
          <a:p>
            <a:r>
              <a:rPr lang="en-US" dirty="0" smtClean="0"/>
              <a:t>Classifiers to recognize individual components</a:t>
            </a:r>
          </a:p>
          <a:p>
            <a:r>
              <a:rPr lang="en-US" dirty="0" smtClean="0"/>
              <a:t>Global inference to model interdependent interpretation of opinions in the discourse </a:t>
            </a:r>
          </a:p>
          <a:p>
            <a:endParaRPr lang="en-US" dirty="0"/>
          </a:p>
        </p:txBody>
      </p:sp>
      <p:sp>
        <p:nvSpPr>
          <p:cNvPr id="12" name="TextBox 11"/>
          <p:cNvSpPr txBox="1"/>
          <p:nvPr/>
        </p:nvSpPr>
        <p:spPr>
          <a:xfrm>
            <a:off x="3423344" y="1295400"/>
            <a:ext cx="5448358" cy="175432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i="1" dirty="0" smtClean="0"/>
              <a:t>Improve recognition of person’s overall stance</a:t>
            </a:r>
          </a:p>
          <a:p>
            <a:r>
              <a:rPr lang="en-US" u="sng" dirty="0" smtClean="0"/>
              <a:t>Online debates and Web data</a:t>
            </a:r>
          </a:p>
          <a:p>
            <a:r>
              <a:rPr lang="en-US" dirty="0" smtClean="0"/>
              <a:t>Unsupervised learning of relevant opinion relations</a:t>
            </a:r>
          </a:p>
          <a:p>
            <a:r>
              <a:rPr lang="en-US" dirty="0" smtClean="0"/>
              <a:t>Concession handling to address specific discourse relations</a:t>
            </a:r>
          </a:p>
          <a:p>
            <a:endParaRPr lang="en-US" dirty="0"/>
          </a:p>
        </p:txBody>
      </p:sp>
      <p:sp>
        <p:nvSpPr>
          <p:cNvPr id="13" name="Slide Number Placeholder 12"/>
          <p:cNvSpPr>
            <a:spLocks noGrp="1"/>
          </p:cNvSpPr>
          <p:nvPr>
            <p:ph type="sldNum" sz="quarter" idx="15"/>
          </p:nvPr>
        </p:nvSpPr>
        <p:spPr/>
        <p:txBody>
          <a:bodyPr/>
          <a:lstStyle/>
          <a:p>
            <a:fld id="{001AEB1B-619C-E741-908C-AF8E12DD8BD8}" type="slidenum">
              <a:rPr lang="en-US" smtClean="0"/>
              <a:pPr/>
              <a:t>63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Discourse-level relations </a:t>
            </a:r>
            <a:endParaRPr lang="en-US" dirty="0"/>
          </a:p>
        </p:txBody>
      </p:sp>
      <p:sp>
        <p:nvSpPr>
          <p:cNvPr id="3" name="Content Placeholder 2"/>
          <p:cNvSpPr>
            <a:spLocks noGrp="1"/>
          </p:cNvSpPr>
          <p:nvPr>
            <p:ph sz="quarter" idx="1"/>
          </p:nvPr>
        </p:nvSpPr>
        <p:spPr/>
        <p:txBody>
          <a:bodyPr>
            <a:normAutofit/>
          </a:bodyPr>
          <a:lstStyle/>
          <a:p>
            <a:pPr>
              <a:buNone/>
            </a:pPr>
            <a:endParaRPr lang="en-US" i="1" dirty="0" smtClean="0"/>
          </a:p>
          <a:p>
            <a:pPr>
              <a:buNone/>
            </a:pPr>
            <a:r>
              <a:rPr lang="en-US" i="1" dirty="0" smtClean="0">
                <a:solidFill>
                  <a:schemeClr val="bg2">
                    <a:lumMod val="25000"/>
                  </a:schemeClr>
                </a:solidFill>
              </a:rPr>
              <a:t>Opinion expressions  are related in the discourse via </a:t>
            </a:r>
          </a:p>
          <a:p>
            <a:pPr>
              <a:buNone/>
            </a:pPr>
            <a:endParaRPr lang="en-US" i="1" dirty="0" smtClean="0">
              <a:solidFill>
                <a:schemeClr val="bg2">
                  <a:lumMod val="25000"/>
                </a:schemeClr>
              </a:solidFill>
            </a:endParaRPr>
          </a:p>
          <a:p>
            <a:pPr lvl="1">
              <a:buNone/>
            </a:pPr>
            <a:r>
              <a:rPr lang="en-US" dirty="0" smtClean="0">
                <a:solidFill>
                  <a:schemeClr val="bg2">
                    <a:lumMod val="25000"/>
                  </a:schemeClr>
                </a:solidFill>
              </a:rPr>
              <a:t>the relation between  their </a:t>
            </a:r>
            <a:r>
              <a:rPr lang="en-US" dirty="0" smtClean="0">
                <a:solidFill>
                  <a:srgbClr val="FF0000"/>
                </a:solidFill>
              </a:rPr>
              <a:t>targets </a:t>
            </a:r>
            <a:r>
              <a:rPr lang="en-US" dirty="0" smtClean="0">
                <a:solidFill>
                  <a:schemeClr val="bg2">
                    <a:lumMod val="25000"/>
                  </a:schemeClr>
                </a:solidFill>
              </a:rPr>
              <a:t>[what the opinion is about] and whether / how the opinions </a:t>
            </a:r>
            <a:r>
              <a:rPr lang="en-US" dirty="0" smtClean="0">
                <a:solidFill>
                  <a:srgbClr val="FF0000"/>
                </a:solidFill>
              </a:rPr>
              <a:t>contribute to an overall stance</a:t>
            </a:r>
          </a:p>
          <a:p>
            <a:pPr lvl="1">
              <a:buNone/>
            </a:pPr>
            <a:endParaRPr lang="en-US" i="1" dirty="0" smtClean="0">
              <a:solidFill>
                <a:schemeClr val="bg2">
                  <a:lumMod val="25000"/>
                </a:schemeClr>
              </a:solidFill>
            </a:endParaRPr>
          </a:p>
          <a:p>
            <a:pPr lvl="1">
              <a:buNone/>
            </a:pPr>
            <a:endParaRPr lang="en-US" i="1" dirty="0" smtClean="0">
              <a:solidFill>
                <a:schemeClr val="bg2">
                  <a:lumMod val="25000"/>
                </a:schemeClr>
              </a:solidFill>
            </a:endParaRPr>
          </a:p>
        </p:txBody>
      </p:sp>
      <p:sp>
        <p:nvSpPr>
          <p:cNvPr id="6" name="Slide Number Placeholder 5"/>
          <p:cNvSpPr>
            <a:spLocks noGrp="1"/>
          </p:cNvSpPr>
          <p:nvPr>
            <p:ph type="sldNum" sz="quarter" idx="15"/>
          </p:nvPr>
        </p:nvSpPr>
        <p:spPr/>
        <p:txBody>
          <a:bodyPr/>
          <a:lstStyle/>
          <a:p>
            <a:fld id="{001AEB1B-619C-E741-908C-AF8E12DD8BD8}" type="slidenum">
              <a:rPr lang="en-US" smtClean="0"/>
              <a:pPr/>
              <a:t>64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normAutofit/>
          </a:bodyPr>
          <a:lstStyle/>
          <a:p>
            <a:r>
              <a:rPr lang="en-US" dirty="0" smtClean="0"/>
              <a:t>Target relations</a:t>
            </a:r>
            <a:endParaRPr lang="en-US" sz="1800" dirty="0"/>
          </a:p>
        </p:txBody>
      </p:sp>
      <p:sp>
        <p:nvSpPr>
          <p:cNvPr id="18" name="Rectangle 2"/>
          <p:cNvSpPr>
            <a:spLocks noGrp="1" noChangeArrowheads="1"/>
          </p:cNvSpPr>
          <p:nvPr>
            <p:ph sz="quarter" idx="1"/>
          </p:nvPr>
        </p:nvSpPr>
        <p:spPr>
          <a:xfrm>
            <a:off x="533400" y="1232297"/>
            <a:ext cx="7358063" cy="4018359"/>
          </a:xfrm>
        </p:spPr>
        <p:txBody>
          <a:bodyPr lIns="64291" tIns="32146" rIns="64291" bIns="32146">
            <a:normAutofit lnSpcReduction="10000"/>
          </a:bodyPr>
          <a:lstStyle/>
          <a:p>
            <a:pPr eaLnBrk="1" hangingPunct="1">
              <a:lnSpc>
                <a:spcPct val="150000"/>
              </a:lnSpc>
            </a:pPr>
            <a:r>
              <a:rPr lang="en-US" sz="2200" dirty="0">
                <a:solidFill>
                  <a:srgbClr val="000000"/>
                </a:solidFill>
              </a:rPr>
              <a:t>This </a:t>
            </a:r>
            <a:r>
              <a:rPr lang="en-US" sz="2200" i="1" u="sng" dirty="0">
                <a:solidFill>
                  <a:srgbClr val="000000"/>
                </a:solidFill>
              </a:rPr>
              <a:t>blue remote</a:t>
            </a:r>
            <a:r>
              <a:rPr lang="en-US" sz="2200" dirty="0">
                <a:solidFill>
                  <a:srgbClr val="000000"/>
                </a:solidFill>
              </a:rPr>
              <a:t> is </a:t>
            </a:r>
            <a:r>
              <a:rPr lang="en-US" sz="2200" b="1" dirty="0">
                <a:solidFill>
                  <a:srgbClr val="000000"/>
                </a:solidFill>
              </a:rPr>
              <a:t>cool</a:t>
            </a:r>
            <a:r>
              <a:rPr lang="en-US" sz="2200" dirty="0">
                <a:solidFill>
                  <a:srgbClr val="000000"/>
                </a:solidFill>
              </a:rPr>
              <a:t>. </a:t>
            </a:r>
          </a:p>
          <a:p>
            <a:pPr eaLnBrk="1" hangingPunct="1">
              <a:lnSpc>
                <a:spcPct val="150000"/>
              </a:lnSpc>
            </a:pPr>
            <a:r>
              <a:rPr lang="en-US" sz="2200" dirty="0">
                <a:solidFill>
                  <a:srgbClr val="000000"/>
                </a:solidFill>
              </a:rPr>
              <a:t>What’s more, the </a:t>
            </a:r>
            <a:r>
              <a:rPr lang="en-US" sz="2200" i="1" u="sng" dirty="0">
                <a:solidFill>
                  <a:srgbClr val="000000"/>
                </a:solidFill>
              </a:rPr>
              <a:t>rubbery material</a:t>
            </a:r>
            <a:r>
              <a:rPr lang="en-US" sz="2200" dirty="0">
                <a:solidFill>
                  <a:srgbClr val="000000"/>
                </a:solidFill>
              </a:rPr>
              <a:t> is </a:t>
            </a:r>
            <a:r>
              <a:rPr lang="en-US" sz="2200" b="1" dirty="0">
                <a:solidFill>
                  <a:srgbClr val="000000"/>
                </a:solidFill>
              </a:rPr>
              <a:t>ergonomic</a:t>
            </a:r>
            <a:r>
              <a:rPr lang="en-US" sz="2200" dirty="0">
                <a:solidFill>
                  <a:srgbClr val="000000"/>
                </a:solidFill>
              </a:rPr>
              <a:t>. </a:t>
            </a:r>
            <a:endParaRPr lang="en-US" sz="2200" dirty="0" smtClean="0">
              <a:solidFill>
                <a:srgbClr val="000000"/>
              </a:solidFill>
            </a:endParaRPr>
          </a:p>
          <a:p>
            <a:pPr eaLnBrk="1" hangingPunct="1">
              <a:lnSpc>
                <a:spcPct val="150000"/>
              </a:lnSpc>
            </a:pPr>
            <a:endParaRPr lang="en-US" sz="2200" dirty="0" smtClean="0">
              <a:solidFill>
                <a:srgbClr val="000000"/>
              </a:solidFill>
            </a:endParaRPr>
          </a:p>
          <a:p>
            <a:pPr eaLnBrk="1" hangingPunct="1">
              <a:lnSpc>
                <a:spcPct val="150000"/>
              </a:lnSpc>
            </a:pPr>
            <a:endParaRPr lang="en-US" sz="2200" dirty="0" smtClean="0">
              <a:solidFill>
                <a:srgbClr val="000000"/>
              </a:solidFill>
            </a:endParaRPr>
          </a:p>
          <a:p>
            <a:pPr eaLnBrk="1" hangingPunct="1">
              <a:lnSpc>
                <a:spcPct val="150000"/>
              </a:lnSpc>
              <a:buFont typeface="Arial" pitchFamily="-107" charset="0"/>
              <a:buNone/>
            </a:pPr>
            <a:endParaRPr lang="en-US" sz="2200" dirty="0">
              <a:solidFill>
                <a:srgbClr val="000000"/>
              </a:solidFill>
            </a:endParaRPr>
          </a:p>
          <a:p>
            <a:pPr eaLnBrk="1" hangingPunct="1">
              <a:lnSpc>
                <a:spcPct val="150000"/>
              </a:lnSpc>
            </a:pPr>
            <a:r>
              <a:rPr lang="en-US" sz="2200" dirty="0">
                <a:solidFill>
                  <a:srgbClr val="000000"/>
                </a:solidFill>
              </a:rPr>
              <a:t>I feel </a:t>
            </a:r>
            <a:r>
              <a:rPr lang="en-US" sz="2200" i="1" u="sng" dirty="0">
                <a:solidFill>
                  <a:srgbClr val="000000"/>
                </a:solidFill>
              </a:rPr>
              <a:t>the red remote</a:t>
            </a:r>
            <a:r>
              <a:rPr lang="en-US" sz="2200" dirty="0">
                <a:solidFill>
                  <a:srgbClr val="000000"/>
                </a:solidFill>
              </a:rPr>
              <a:t> is</a:t>
            </a:r>
            <a:r>
              <a:rPr lang="en-US" sz="2200" b="1" dirty="0">
                <a:solidFill>
                  <a:srgbClr val="000000"/>
                </a:solidFill>
              </a:rPr>
              <a:t>  a better choice</a:t>
            </a:r>
            <a:r>
              <a:rPr lang="en-US" sz="2200" dirty="0">
                <a:solidFill>
                  <a:srgbClr val="000000"/>
                </a:solidFill>
              </a:rPr>
              <a:t>. </a:t>
            </a:r>
          </a:p>
          <a:p>
            <a:pPr eaLnBrk="1" hangingPunct="1">
              <a:lnSpc>
                <a:spcPct val="150000"/>
              </a:lnSpc>
            </a:pPr>
            <a:r>
              <a:rPr lang="en-US" sz="2200" i="1" u="sng" dirty="0">
                <a:solidFill>
                  <a:srgbClr val="000000"/>
                </a:solidFill>
              </a:rPr>
              <a:t>The blue remote</a:t>
            </a:r>
            <a:r>
              <a:rPr lang="en-US" sz="2200" dirty="0">
                <a:solidFill>
                  <a:srgbClr val="000000"/>
                </a:solidFill>
              </a:rPr>
              <a:t> will be </a:t>
            </a:r>
            <a:r>
              <a:rPr lang="en-US" sz="2200" b="1" dirty="0">
                <a:solidFill>
                  <a:srgbClr val="000000"/>
                </a:solidFill>
              </a:rPr>
              <a:t>too expensive</a:t>
            </a:r>
            <a:r>
              <a:rPr lang="en-US" sz="2200" dirty="0">
                <a:solidFill>
                  <a:srgbClr val="000000"/>
                </a:solidFill>
              </a:rPr>
              <a:t>.</a:t>
            </a: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9" name="Slide Number Placeholder 8"/>
          <p:cNvSpPr>
            <a:spLocks noGrp="1"/>
          </p:cNvSpPr>
          <p:nvPr>
            <p:ph type="sldNum" sz="quarter" idx="15"/>
          </p:nvPr>
        </p:nvSpPr>
        <p:spPr/>
        <p:txBody>
          <a:bodyPr/>
          <a:lstStyle/>
          <a:p>
            <a:fld id="{001AEB1B-619C-E741-908C-AF8E12DD8BD8}" type="slidenum">
              <a:rPr lang="en-US" smtClean="0"/>
              <a:pPr/>
              <a:t>65</a:t>
            </a:fld>
            <a:endParaRPr lang="en-US" dirty="0"/>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14" name="Title 1"/>
          <p:cNvSpPr>
            <a:spLocks noGrp="1"/>
          </p:cNvSpPr>
          <p:nvPr>
            <p:ph type="title"/>
          </p:nvPr>
        </p:nvSpPr>
        <p:spPr/>
        <p:txBody>
          <a:bodyPr>
            <a:normAutofit/>
          </a:bodyPr>
          <a:lstStyle/>
          <a:p>
            <a:r>
              <a:rPr lang="en-US" dirty="0" smtClean="0"/>
              <a:t>Target relations</a:t>
            </a:r>
            <a:endParaRPr lang="en-US" sz="1800" dirty="0"/>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sp>
        <p:nvSpPr>
          <p:cNvPr id="11" name="Slide Number Placeholder 10"/>
          <p:cNvSpPr>
            <a:spLocks noGrp="1"/>
          </p:cNvSpPr>
          <p:nvPr>
            <p:ph type="sldNum" sz="quarter" idx="15"/>
          </p:nvPr>
        </p:nvSpPr>
        <p:spPr/>
        <p:txBody>
          <a:bodyPr/>
          <a:lstStyle/>
          <a:p>
            <a:fld id="{001AEB1B-619C-E741-908C-AF8E12DD8BD8}" type="slidenum">
              <a:rPr lang="en-US" smtClean="0"/>
              <a:pPr/>
              <a:t>66</a:t>
            </a:fld>
            <a:endParaRPr lang="en-US" dirty="0"/>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1" name="Title 1"/>
          <p:cNvSpPr>
            <a:spLocks noGrp="1"/>
          </p:cNvSpPr>
          <p:nvPr>
            <p:ph type="title"/>
          </p:nvPr>
        </p:nvSpPr>
        <p:spPr/>
        <p:txBody>
          <a:bodyPr>
            <a:normAutofit/>
          </a:bodyPr>
          <a:lstStyle/>
          <a:p>
            <a:r>
              <a:rPr lang="en-US" dirty="0" smtClean="0"/>
              <a:t>Target relations</a:t>
            </a:r>
            <a:endParaRPr lang="en-US" sz="1800" dirty="0"/>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11" name="Line 15"/>
          <p:cNvSpPr>
            <a:spLocks noChangeShapeType="1"/>
          </p:cNvSpPr>
          <p:nvPr/>
        </p:nvSpPr>
        <p:spPr bwMode="auto">
          <a:xfrm>
            <a:off x="2705695" y="4482703"/>
            <a:ext cx="0" cy="339328"/>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2" name="Rectangle 16"/>
          <p:cNvSpPr>
            <a:spLocks/>
          </p:cNvSpPr>
          <p:nvPr/>
        </p:nvSpPr>
        <p:spPr bwMode="auto">
          <a:xfrm>
            <a:off x="2786064" y="4568398"/>
            <a:ext cx="852284" cy="200055"/>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sp>
        <p:nvSpPr>
          <p:cNvPr id="14" name="Slide Number Placeholder 13"/>
          <p:cNvSpPr>
            <a:spLocks noGrp="1"/>
          </p:cNvSpPr>
          <p:nvPr>
            <p:ph type="sldNum" sz="quarter" idx="15"/>
          </p:nvPr>
        </p:nvSpPr>
        <p:spPr/>
        <p:txBody>
          <a:bodyPr/>
          <a:lstStyle/>
          <a:p>
            <a:fld id="{001AEB1B-619C-E741-908C-AF8E12DD8BD8}" type="slidenum">
              <a:rPr lang="en-US" smtClean="0"/>
              <a:pPr/>
              <a:t>67</a:t>
            </a:fld>
            <a:endParaRPr lang="en-US" dirty="0"/>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8" name="Title 1"/>
          <p:cNvSpPr>
            <a:spLocks noGrp="1"/>
          </p:cNvSpPr>
          <p:nvPr>
            <p:ph type="title"/>
          </p:nvPr>
        </p:nvSpPr>
        <p:spPr>
          <a:xfrm>
            <a:off x="457200" y="76200"/>
            <a:ext cx="7467600" cy="914400"/>
          </a:xfrm>
        </p:spPr>
        <p:txBody>
          <a:bodyPr/>
          <a:lstStyle/>
          <a:p>
            <a:r>
              <a:rPr lang="en-US" dirty="0" smtClean="0"/>
              <a:t>Discourse-level relations </a:t>
            </a: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grpSp>
        <p:nvGrpSpPr>
          <p:cNvPr id="2" name="Group 22"/>
          <p:cNvGrpSpPr>
            <a:grpSpLocks/>
          </p:cNvGrpSpPr>
          <p:nvPr/>
        </p:nvGrpSpPr>
        <p:grpSpPr bwMode="auto">
          <a:xfrm>
            <a:off x="2625328" y="1714500"/>
            <a:ext cx="1678781" cy="3107531"/>
            <a:chOff x="3733800" y="2438400"/>
            <a:chExt cx="2387600" cy="4419600"/>
          </a:xfrm>
        </p:grpSpPr>
        <p:sp>
          <p:nvSpPr>
            <p:cNvPr id="11" name="Line 15"/>
            <p:cNvSpPr>
              <a:spLocks noChangeShapeType="1"/>
            </p:cNvSpPr>
            <p:nvPr/>
          </p:nvSpPr>
          <p:spPr bwMode="auto">
            <a:xfrm>
              <a:off x="3848100" y="6375400"/>
              <a:ext cx="0" cy="482600"/>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2" name="Rectangle 16"/>
            <p:cNvSpPr>
              <a:spLocks/>
            </p:cNvSpPr>
            <p:nvPr/>
          </p:nvSpPr>
          <p:spPr bwMode="auto">
            <a:xfrm>
              <a:off x="3962402" y="6497277"/>
              <a:ext cx="1212137" cy="284523"/>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3" name="Line 6"/>
            <p:cNvSpPr>
              <a:spLocks noChangeShapeType="1"/>
            </p:cNvSpPr>
            <p:nvPr/>
          </p:nvSpPr>
          <p:spPr bwMode="auto">
            <a:xfrm>
              <a:off x="3733800" y="2438400"/>
              <a:ext cx="2387600" cy="430212"/>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5435600" y="2438400"/>
              <a:ext cx="581356" cy="284523"/>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grpSp>
      <p:sp>
        <p:nvSpPr>
          <p:cNvPr id="17" name="Rectangle 16"/>
          <p:cNvSpPr/>
          <p:nvPr/>
        </p:nvSpPr>
        <p:spPr>
          <a:xfrm>
            <a:off x="533400" y="1066800"/>
            <a:ext cx="8205216" cy="16764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Slide Number Placeholder 14"/>
          <p:cNvSpPr>
            <a:spLocks noGrp="1"/>
          </p:cNvSpPr>
          <p:nvPr>
            <p:ph type="sldNum" sz="quarter" idx="15"/>
          </p:nvPr>
        </p:nvSpPr>
        <p:spPr/>
        <p:txBody>
          <a:bodyPr/>
          <a:lstStyle/>
          <a:p>
            <a:fld id="{001AEB1B-619C-E741-908C-AF8E12DD8BD8}" type="slidenum">
              <a:rPr lang="en-US" smtClean="0"/>
              <a:pPr/>
              <a:t>68</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8" name="Title 1"/>
          <p:cNvSpPr>
            <a:spLocks noGrp="1"/>
          </p:cNvSpPr>
          <p:nvPr>
            <p:ph type="title"/>
          </p:nvPr>
        </p:nvSpPr>
        <p:spPr>
          <a:xfrm>
            <a:off x="457200" y="76200"/>
            <a:ext cx="7467600" cy="914400"/>
          </a:xfrm>
        </p:spPr>
        <p:txBody>
          <a:bodyPr/>
          <a:lstStyle/>
          <a:p>
            <a:r>
              <a:rPr lang="en-US" dirty="0" smtClean="0"/>
              <a:t>Discourse-level relations </a:t>
            </a: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grpSp>
        <p:nvGrpSpPr>
          <p:cNvPr id="2" name="Group 22"/>
          <p:cNvGrpSpPr>
            <a:grpSpLocks/>
          </p:cNvGrpSpPr>
          <p:nvPr/>
        </p:nvGrpSpPr>
        <p:grpSpPr bwMode="auto">
          <a:xfrm>
            <a:off x="2625328" y="1714500"/>
            <a:ext cx="1678781" cy="3107531"/>
            <a:chOff x="3733800" y="2438400"/>
            <a:chExt cx="2387600" cy="4419600"/>
          </a:xfrm>
        </p:grpSpPr>
        <p:sp>
          <p:nvSpPr>
            <p:cNvPr id="11" name="Line 15"/>
            <p:cNvSpPr>
              <a:spLocks noChangeShapeType="1"/>
            </p:cNvSpPr>
            <p:nvPr/>
          </p:nvSpPr>
          <p:spPr bwMode="auto">
            <a:xfrm>
              <a:off x="3848100" y="6375400"/>
              <a:ext cx="0" cy="482600"/>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2" name="Rectangle 16"/>
            <p:cNvSpPr>
              <a:spLocks/>
            </p:cNvSpPr>
            <p:nvPr/>
          </p:nvSpPr>
          <p:spPr bwMode="auto">
            <a:xfrm>
              <a:off x="3962402" y="6497277"/>
              <a:ext cx="1212137" cy="284523"/>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3" name="Line 6"/>
            <p:cNvSpPr>
              <a:spLocks noChangeShapeType="1"/>
            </p:cNvSpPr>
            <p:nvPr/>
          </p:nvSpPr>
          <p:spPr bwMode="auto">
            <a:xfrm>
              <a:off x="3733800" y="2438400"/>
              <a:ext cx="2387600" cy="430212"/>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5435600" y="2438400"/>
              <a:ext cx="581356" cy="284523"/>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grpSp>
      <p:sp>
        <p:nvSpPr>
          <p:cNvPr id="17" name="Rectangle 16"/>
          <p:cNvSpPr/>
          <p:nvPr/>
        </p:nvSpPr>
        <p:spPr>
          <a:xfrm>
            <a:off x="533400" y="1066800"/>
            <a:ext cx="8205216" cy="16764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6324600" y="1525489"/>
            <a:ext cx="1596427" cy="452734"/>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TextBox 17"/>
          <p:cNvSpPr txBox="1"/>
          <p:nvPr/>
        </p:nvSpPr>
        <p:spPr>
          <a:xfrm>
            <a:off x="7086600" y="1371600"/>
            <a:ext cx="1351652" cy="369332"/>
          </a:xfrm>
          <a:prstGeom prst="rect">
            <a:avLst/>
          </a:prstGeom>
          <a:ln>
            <a:solidFill>
              <a:schemeClr val="accent6">
                <a:lumMod val="10000"/>
              </a:schemeClr>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 </a:t>
            </a:r>
            <a:endParaRPr lang="en-US" dirty="0"/>
          </a:p>
        </p:txBody>
      </p:sp>
      <p:sp>
        <p:nvSpPr>
          <p:cNvPr id="19" name="Slide Number Placeholder 18"/>
          <p:cNvSpPr>
            <a:spLocks noGrp="1"/>
          </p:cNvSpPr>
          <p:nvPr>
            <p:ph type="sldNum" sz="quarter" idx="15"/>
          </p:nvPr>
        </p:nvSpPr>
        <p:spPr/>
        <p:txBody>
          <a:bodyPr/>
          <a:lstStyle/>
          <a:p>
            <a:fld id="{001AEB1B-619C-E741-908C-AF8E12DD8BD8}" type="slidenum">
              <a:rPr lang="en-US" smtClean="0"/>
              <a:pPr/>
              <a:t>69</a:t>
            </a:fld>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Interpretation</a:t>
            </a:r>
          </a:p>
        </p:txBody>
      </p:sp>
      <p:sp>
        <p:nvSpPr>
          <p:cNvPr id="41987" name="Text Box 3"/>
          <p:cNvSpPr txBox="1">
            <a:spLocks noChangeArrowheads="1"/>
          </p:cNvSpPr>
          <p:nvPr/>
        </p:nvSpPr>
        <p:spPr bwMode="auto">
          <a:xfrm>
            <a:off x="228600" y="1879600"/>
            <a:ext cx="2012950" cy="118745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Lexicon of</a:t>
            </a:r>
          </a:p>
          <a:p>
            <a:pPr eaLnBrk="1" hangingPunct="1"/>
            <a:r>
              <a:rPr lang="en-US" i="0">
                <a:solidFill>
                  <a:srgbClr val="0066FF"/>
                </a:solidFill>
                <a:latin typeface="Arial" charset="0"/>
              </a:rPr>
              <a:t>keywords </a:t>
            </a:r>
          </a:p>
          <a:p>
            <a:pPr eaLnBrk="1" hangingPunct="1"/>
            <a:r>
              <a:rPr lang="en-US" i="0">
                <a:solidFill>
                  <a:srgbClr val="0066FF"/>
                </a:solidFill>
                <a:latin typeface="Arial" charset="0"/>
              </a:rPr>
              <a:t>out of context</a:t>
            </a:r>
          </a:p>
        </p:txBody>
      </p:sp>
      <p:sp>
        <p:nvSpPr>
          <p:cNvPr id="41988" name="Text Box 4"/>
          <p:cNvSpPr txBox="1">
            <a:spLocks noChangeArrowheads="1"/>
          </p:cNvSpPr>
          <p:nvPr/>
        </p:nvSpPr>
        <p:spPr bwMode="auto">
          <a:xfrm>
            <a:off x="6248400" y="2032000"/>
            <a:ext cx="2317750" cy="1552575"/>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Full contextual</a:t>
            </a:r>
          </a:p>
          <a:p>
            <a:pPr eaLnBrk="1" hangingPunct="1"/>
            <a:r>
              <a:rPr lang="en-US" i="0">
                <a:solidFill>
                  <a:srgbClr val="0066FF"/>
                </a:solidFill>
                <a:latin typeface="Arial" charset="0"/>
              </a:rPr>
              <a:t>Interpretation</a:t>
            </a:r>
          </a:p>
          <a:p>
            <a:pPr eaLnBrk="1" hangingPunct="1"/>
            <a:r>
              <a:rPr lang="en-US" i="0">
                <a:solidFill>
                  <a:srgbClr val="0066FF"/>
                </a:solidFill>
                <a:latin typeface="Arial" charset="0"/>
              </a:rPr>
              <a:t>of words in text </a:t>
            </a:r>
          </a:p>
          <a:p>
            <a:pPr eaLnBrk="1" hangingPunct="1"/>
            <a:r>
              <a:rPr lang="en-US" i="0">
                <a:solidFill>
                  <a:srgbClr val="0066FF"/>
                </a:solidFill>
                <a:latin typeface="Arial" charset="0"/>
              </a:rPr>
              <a:t>or dialogue</a:t>
            </a:r>
          </a:p>
        </p:txBody>
      </p:sp>
      <p:grpSp>
        <p:nvGrpSpPr>
          <p:cNvPr id="2" name="Group 7"/>
          <p:cNvGrpSpPr>
            <a:grpSpLocks/>
          </p:cNvGrpSpPr>
          <p:nvPr/>
        </p:nvGrpSpPr>
        <p:grpSpPr bwMode="auto">
          <a:xfrm>
            <a:off x="2209800" y="1905000"/>
            <a:ext cx="3962400" cy="696913"/>
            <a:chOff x="1344" y="1385"/>
            <a:chExt cx="2496" cy="439"/>
          </a:xfrm>
        </p:grpSpPr>
        <p:sp>
          <p:nvSpPr>
            <p:cNvPr id="41997" name="Text Box 8"/>
            <p:cNvSpPr txBox="1">
              <a:spLocks noChangeArrowheads="1"/>
            </p:cNvSpPr>
            <p:nvPr/>
          </p:nvSpPr>
          <p:spPr bwMode="auto">
            <a:xfrm>
              <a:off x="2112" y="1385"/>
              <a:ext cx="1003" cy="288"/>
            </a:xfrm>
            <a:prstGeom prst="rect">
              <a:avLst/>
            </a:prstGeom>
            <a:noFill/>
            <a:ln w="9525">
              <a:noFill/>
              <a:miter lim="800000"/>
              <a:headEnd/>
              <a:tailEnd/>
            </a:ln>
          </p:spPr>
          <p:txBody>
            <a:bodyPr wrap="none">
              <a:prstTxWarp prst="textNoShape">
                <a:avLst/>
              </a:prstTxWarp>
              <a:spAutoFit/>
            </a:bodyPr>
            <a:lstStyle/>
            <a:p>
              <a:pPr eaLnBrk="1" hangingPunct="1"/>
              <a:r>
                <a:rPr lang="en-US" i="0">
                  <a:solidFill>
                    <a:schemeClr val="tx1"/>
                  </a:solidFill>
                  <a:latin typeface="Arial" charset="0"/>
                </a:rPr>
                <a:t>continuum</a:t>
              </a:r>
            </a:p>
          </p:txBody>
        </p:sp>
        <p:sp>
          <p:nvSpPr>
            <p:cNvPr id="41998" name="Line 9"/>
            <p:cNvSpPr>
              <a:spLocks noChangeShapeType="1"/>
            </p:cNvSpPr>
            <p:nvPr/>
          </p:nvSpPr>
          <p:spPr bwMode="auto">
            <a:xfrm>
              <a:off x="1344" y="1824"/>
              <a:ext cx="2496"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939021" name="Text Box 13"/>
          <p:cNvSpPr txBox="1">
            <a:spLocks noChangeArrowheads="1"/>
          </p:cNvSpPr>
          <p:nvPr/>
        </p:nvSpPr>
        <p:spPr bwMode="auto">
          <a:xfrm>
            <a:off x="6400800" y="3657600"/>
            <a:ext cx="1862138" cy="45720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990099"/>
                </a:solidFill>
                <a:latin typeface="Arial" charset="0"/>
              </a:rPr>
              <a:t>“The dream”</a:t>
            </a:r>
          </a:p>
        </p:txBody>
      </p:sp>
      <p:grpSp>
        <p:nvGrpSpPr>
          <p:cNvPr id="3" name="Group 14"/>
          <p:cNvGrpSpPr>
            <a:grpSpLocks/>
          </p:cNvGrpSpPr>
          <p:nvPr/>
        </p:nvGrpSpPr>
        <p:grpSpPr bwMode="auto">
          <a:xfrm>
            <a:off x="533400" y="3155950"/>
            <a:ext cx="3733800" cy="1720850"/>
            <a:chOff x="672" y="2448"/>
            <a:chExt cx="2352" cy="1084"/>
          </a:xfrm>
        </p:grpSpPr>
        <p:sp>
          <p:nvSpPr>
            <p:cNvPr id="41995" name="AutoShape 15"/>
            <p:cNvSpPr>
              <a:spLocks/>
            </p:cNvSpPr>
            <p:nvPr/>
          </p:nvSpPr>
          <p:spPr bwMode="auto">
            <a:xfrm rot="-5400000">
              <a:off x="1680" y="1440"/>
              <a:ext cx="336" cy="2352"/>
            </a:xfrm>
            <a:prstGeom prst="leftBrace">
              <a:avLst>
                <a:gd name="adj1" fmla="val 58333"/>
                <a:gd name="adj2" fmla="val 50000"/>
              </a:avLst>
            </a:prstGeom>
            <a:noFill/>
            <a:ln w="25400">
              <a:solidFill>
                <a:srgbClr val="990099"/>
              </a:solidFill>
              <a:round/>
              <a:headEnd/>
              <a:tailEnd/>
            </a:ln>
          </p:spPr>
          <p:txBody>
            <a:bodyPr wrap="none" anchor="ctr">
              <a:prstTxWarp prst="textNoShape">
                <a:avLst/>
              </a:prstTxWarp>
            </a:bodyPr>
            <a:lstStyle/>
            <a:p>
              <a:endParaRPr lang="en-US"/>
            </a:p>
          </p:txBody>
        </p:sp>
        <p:sp>
          <p:nvSpPr>
            <p:cNvPr id="41996" name="Text Box 16"/>
            <p:cNvSpPr txBox="1">
              <a:spLocks noChangeArrowheads="1"/>
            </p:cNvSpPr>
            <p:nvPr/>
          </p:nvSpPr>
          <p:spPr bwMode="auto">
            <a:xfrm>
              <a:off x="789" y="2784"/>
              <a:ext cx="2177" cy="748"/>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990099"/>
                  </a:solidFill>
                  <a:latin typeface="Arial" charset="0"/>
                </a:rPr>
                <a:t>NLP methods/resources</a:t>
              </a:r>
            </a:p>
            <a:p>
              <a:pPr eaLnBrk="1" hangingPunct="1"/>
              <a:r>
                <a:rPr lang="en-US" i="0">
                  <a:solidFill>
                    <a:srgbClr val="990099"/>
                  </a:solidFill>
                  <a:latin typeface="Arial" charset="0"/>
                </a:rPr>
                <a:t>building toward full</a:t>
              </a:r>
            </a:p>
            <a:p>
              <a:pPr eaLnBrk="1" hangingPunct="1"/>
              <a:r>
                <a:rPr lang="en-US" i="0">
                  <a:solidFill>
                    <a:srgbClr val="990099"/>
                  </a:solidFill>
                  <a:latin typeface="Arial" charset="0"/>
                </a:rPr>
                <a:t>interpretations</a:t>
              </a:r>
            </a:p>
          </p:txBody>
        </p:sp>
      </p:grpSp>
      <p:grpSp>
        <p:nvGrpSpPr>
          <p:cNvPr id="4" name="Group 19"/>
          <p:cNvGrpSpPr>
            <a:grpSpLocks/>
          </p:cNvGrpSpPr>
          <p:nvPr/>
        </p:nvGrpSpPr>
        <p:grpSpPr bwMode="auto">
          <a:xfrm>
            <a:off x="1828800" y="5486400"/>
            <a:ext cx="5689600" cy="762000"/>
            <a:chOff x="0" y="3360"/>
            <a:chExt cx="3584" cy="480"/>
          </a:xfrm>
        </p:grpSpPr>
        <p:sp>
          <p:nvSpPr>
            <p:cNvPr id="41993" name="AutoShape 18"/>
            <p:cNvSpPr>
              <a:spLocks noChangeArrowheads="1"/>
            </p:cNvSpPr>
            <p:nvPr/>
          </p:nvSpPr>
          <p:spPr bwMode="auto">
            <a:xfrm>
              <a:off x="0" y="3360"/>
              <a:ext cx="3552" cy="480"/>
            </a:xfrm>
            <a:prstGeom prst="roundRect">
              <a:avLst>
                <a:gd name="adj" fmla="val 16667"/>
              </a:avLst>
            </a:prstGeom>
            <a:solidFill>
              <a:srgbClr val="FFFF99"/>
            </a:solidFill>
            <a:ln w="9525">
              <a:noFill/>
              <a:round/>
              <a:headEnd/>
              <a:tailEnd/>
            </a:ln>
          </p:spPr>
          <p:txBody>
            <a:bodyPr wrap="none" anchor="ctr">
              <a:prstTxWarp prst="textNoShape">
                <a:avLst/>
              </a:prstTxWarp>
            </a:bodyPr>
            <a:lstStyle/>
            <a:p>
              <a:endParaRPr lang="en-US"/>
            </a:p>
          </p:txBody>
        </p:sp>
        <p:sp>
          <p:nvSpPr>
            <p:cNvPr id="41994" name="Text Box 17"/>
            <p:cNvSpPr txBox="1">
              <a:spLocks noChangeArrowheads="1"/>
            </p:cNvSpPr>
            <p:nvPr/>
          </p:nvSpPr>
          <p:spPr bwMode="auto">
            <a:xfrm>
              <a:off x="230" y="3408"/>
              <a:ext cx="3354" cy="288"/>
            </a:xfrm>
            <a:prstGeom prst="rect">
              <a:avLst/>
            </a:prstGeom>
            <a:noFill/>
            <a:ln w="9525">
              <a:noFill/>
              <a:miter lim="800000"/>
              <a:headEnd/>
              <a:tailEnd/>
            </a:ln>
          </p:spPr>
          <p:txBody>
            <a:bodyPr wrap="none">
              <a:prstTxWarp prst="textNoShape">
                <a:avLst/>
              </a:prstTxWarp>
              <a:spAutoFit/>
            </a:bodyPr>
            <a:lstStyle/>
            <a:p>
              <a:r>
                <a:rPr lang="en-US" i="0"/>
                <a:t>Today: several tasks along the continuum</a:t>
              </a:r>
              <a:r>
                <a:rPr lang="en-US"/>
                <a:t>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390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9021" grpId="0"/>
    </p:bld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9" name="Title 1"/>
          <p:cNvSpPr>
            <a:spLocks noGrp="1"/>
          </p:cNvSpPr>
          <p:nvPr>
            <p:ph type="title"/>
          </p:nvPr>
        </p:nvSpPr>
        <p:spPr>
          <a:xfrm>
            <a:off x="457200" y="76200"/>
            <a:ext cx="7467600" cy="914400"/>
          </a:xfrm>
        </p:spPr>
        <p:txBody>
          <a:bodyPr/>
          <a:lstStyle/>
          <a:p>
            <a:r>
              <a:rPr lang="en-US" dirty="0" smtClean="0"/>
              <a:t>Discourse-level relations </a:t>
            </a: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11" name="Line 15"/>
          <p:cNvSpPr>
            <a:spLocks noChangeShapeType="1"/>
          </p:cNvSpPr>
          <p:nvPr/>
        </p:nvSpPr>
        <p:spPr bwMode="auto">
          <a:xfrm>
            <a:off x="2705695" y="4482703"/>
            <a:ext cx="0" cy="339328"/>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2" name="Rectangle 16"/>
          <p:cNvSpPr>
            <a:spLocks/>
          </p:cNvSpPr>
          <p:nvPr/>
        </p:nvSpPr>
        <p:spPr bwMode="auto">
          <a:xfrm>
            <a:off x="2786064" y="4568398"/>
            <a:ext cx="852284" cy="200055"/>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sp>
        <p:nvSpPr>
          <p:cNvPr id="17" name="Rectangle 16"/>
          <p:cNvSpPr/>
          <p:nvPr/>
        </p:nvSpPr>
        <p:spPr>
          <a:xfrm>
            <a:off x="533400" y="1066800"/>
            <a:ext cx="8205216" cy="16764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6324600" y="1528466"/>
            <a:ext cx="1596427" cy="452734"/>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TextBox 17"/>
          <p:cNvSpPr txBox="1"/>
          <p:nvPr/>
        </p:nvSpPr>
        <p:spPr>
          <a:xfrm>
            <a:off x="7086600" y="1371600"/>
            <a:ext cx="1351652" cy="369332"/>
          </a:xfrm>
          <a:prstGeom prst="rect">
            <a:avLst/>
          </a:prstGeom>
          <a:ln>
            <a:solidFill>
              <a:schemeClr val="accent6">
                <a:lumMod val="10000"/>
              </a:schemeClr>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sp>
        <p:nvSpPr>
          <p:cNvPr id="20" name="Rectangle 19"/>
          <p:cNvSpPr/>
          <p:nvPr/>
        </p:nvSpPr>
        <p:spPr>
          <a:xfrm>
            <a:off x="533400" y="3733800"/>
            <a:ext cx="8205216" cy="21336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Slide Number Placeholder 18"/>
          <p:cNvSpPr>
            <a:spLocks noGrp="1"/>
          </p:cNvSpPr>
          <p:nvPr>
            <p:ph type="sldNum" sz="quarter" idx="15"/>
          </p:nvPr>
        </p:nvSpPr>
        <p:spPr/>
        <p:txBody>
          <a:bodyPr/>
          <a:lstStyle/>
          <a:p>
            <a:fld id="{001AEB1B-619C-E741-908C-AF8E12DD8BD8}" type="slidenum">
              <a:rPr lang="en-US" smtClean="0"/>
              <a:pPr/>
              <a:t>70</a:t>
            </a:fld>
            <a:endParaRPr lang="en-US" dirty="0"/>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9" name="Title 1"/>
          <p:cNvSpPr>
            <a:spLocks noGrp="1"/>
          </p:cNvSpPr>
          <p:nvPr>
            <p:ph type="title"/>
          </p:nvPr>
        </p:nvSpPr>
        <p:spPr>
          <a:xfrm>
            <a:off x="457200" y="76200"/>
            <a:ext cx="7467600" cy="914400"/>
          </a:xfrm>
        </p:spPr>
        <p:txBody>
          <a:bodyPr/>
          <a:lstStyle/>
          <a:p>
            <a:r>
              <a:rPr lang="en-US" dirty="0" smtClean="0"/>
              <a:t>Discourse-level relations </a:t>
            </a: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11" name="Line 15"/>
          <p:cNvSpPr>
            <a:spLocks noChangeShapeType="1"/>
          </p:cNvSpPr>
          <p:nvPr/>
        </p:nvSpPr>
        <p:spPr bwMode="auto">
          <a:xfrm>
            <a:off x="2705695" y="4482703"/>
            <a:ext cx="0" cy="339328"/>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2" name="Rectangle 16"/>
          <p:cNvSpPr>
            <a:spLocks/>
          </p:cNvSpPr>
          <p:nvPr/>
        </p:nvSpPr>
        <p:spPr bwMode="auto">
          <a:xfrm>
            <a:off x="2786064" y="4568398"/>
            <a:ext cx="852284" cy="200055"/>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sp>
        <p:nvSpPr>
          <p:cNvPr id="17" name="Rectangle 16"/>
          <p:cNvSpPr/>
          <p:nvPr/>
        </p:nvSpPr>
        <p:spPr>
          <a:xfrm>
            <a:off x="533400" y="1066800"/>
            <a:ext cx="8205216" cy="16764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6324600" y="1528466"/>
            <a:ext cx="1596427" cy="452734"/>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TextBox 17"/>
          <p:cNvSpPr txBox="1"/>
          <p:nvPr/>
        </p:nvSpPr>
        <p:spPr>
          <a:xfrm>
            <a:off x="7086600" y="1371600"/>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sp>
        <p:nvSpPr>
          <p:cNvPr id="20" name="Rectangle 19"/>
          <p:cNvSpPr/>
          <p:nvPr/>
        </p:nvSpPr>
        <p:spPr>
          <a:xfrm>
            <a:off x="533400" y="3733800"/>
            <a:ext cx="8205216" cy="21336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TextBox 24"/>
          <p:cNvSpPr txBox="1"/>
          <p:nvPr/>
        </p:nvSpPr>
        <p:spPr>
          <a:xfrm>
            <a:off x="7391400" y="4431268"/>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cxnSp>
        <p:nvCxnSpPr>
          <p:cNvPr id="28" name="Straight Connector 27"/>
          <p:cNvCxnSpPr/>
          <p:nvPr/>
        </p:nvCxnSpPr>
        <p:spPr>
          <a:xfrm rot="5400000">
            <a:off x="6701827" y="4648200"/>
            <a:ext cx="3048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9" name="Slide Number Placeholder 18"/>
          <p:cNvSpPr>
            <a:spLocks noGrp="1"/>
          </p:cNvSpPr>
          <p:nvPr>
            <p:ph type="sldNum" sz="quarter" idx="15"/>
          </p:nvPr>
        </p:nvSpPr>
        <p:spPr/>
        <p:txBody>
          <a:bodyPr/>
          <a:lstStyle/>
          <a:p>
            <a:fld id="{001AEB1B-619C-E741-908C-AF8E12DD8BD8}" type="slidenum">
              <a:rPr lang="en-US" smtClean="0"/>
              <a:pPr/>
              <a:t>71</a:t>
            </a:fld>
            <a:endParaRPr lang="en-US" dirty="0"/>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 name="Title 1"/>
          <p:cNvSpPr>
            <a:spLocks noGrp="1"/>
          </p:cNvSpPr>
          <p:nvPr>
            <p:ph type="title"/>
          </p:nvPr>
        </p:nvSpPr>
        <p:spPr>
          <a:xfrm>
            <a:off x="457200" y="76200"/>
            <a:ext cx="7467600" cy="914400"/>
          </a:xfrm>
        </p:spPr>
        <p:txBody>
          <a:bodyPr/>
          <a:lstStyle/>
          <a:p>
            <a:r>
              <a:rPr lang="en-US" dirty="0" smtClean="0"/>
              <a:t>Discourse-level relations </a:t>
            </a:r>
          </a:p>
        </p:txBody>
      </p:sp>
      <p:sp>
        <p:nvSpPr>
          <p:cNvPr id="4" name="Content Placeholder 2"/>
          <p:cNvSpPr>
            <a:spLocks noGrp="1"/>
          </p:cNvSpPr>
          <p:nvPr>
            <p:ph sz="quarter" idx="1"/>
          </p:nvPr>
        </p:nvSpPr>
        <p:spPr>
          <a:xfrm>
            <a:off x="875109" y="1393031"/>
            <a:ext cx="7358063" cy="4339828"/>
          </a:xfrm>
        </p:spPr>
        <p:txBody>
          <a:bodyPr lIns="64291" tIns="32146" rIns="64291" bIns="32146"/>
          <a:lstStyle/>
          <a:p>
            <a:pPr eaLnBrk="1" hangingPunct="1">
              <a:lnSpc>
                <a:spcPct val="150000"/>
              </a:lnSpc>
              <a:buNone/>
            </a:pPr>
            <a:endParaRPr lang="en-US" sz="2200" i="1" dirty="0" smtClean="0">
              <a:solidFill>
                <a:srgbClr val="000000"/>
              </a:solidFill>
            </a:endParaRPr>
          </a:p>
          <a:p>
            <a:pPr eaLnBrk="1" hangingPunct="1">
              <a:lnSpc>
                <a:spcPct val="150000"/>
              </a:lnSpc>
            </a:pPr>
            <a:r>
              <a:rPr lang="en-US" sz="2200" i="1" dirty="0" smtClean="0">
                <a:solidFill>
                  <a:srgbClr val="000000"/>
                </a:solidFill>
              </a:rPr>
              <a:t>The </a:t>
            </a:r>
            <a:r>
              <a:rPr lang="en-US" sz="2200" i="1" dirty="0">
                <a:solidFill>
                  <a:srgbClr val="000000"/>
                </a:solidFill>
              </a:rPr>
              <a:t>red remote </a:t>
            </a:r>
            <a:r>
              <a:rPr lang="en-US" sz="2200" dirty="0">
                <a:solidFill>
                  <a:srgbClr val="000000"/>
                </a:solidFill>
              </a:rPr>
              <a:t>is </a:t>
            </a:r>
            <a:r>
              <a:rPr lang="en-US" sz="2200" b="1" dirty="0">
                <a:solidFill>
                  <a:srgbClr val="000000"/>
                </a:solidFill>
              </a:rPr>
              <a:t>inexpensive</a:t>
            </a:r>
            <a:r>
              <a:rPr lang="en-US" sz="2200" dirty="0">
                <a:solidFill>
                  <a:srgbClr val="000000"/>
                </a:solidFill>
              </a:rPr>
              <a:t>,</a:t>
            </a:r>
          </a:p>
          <a:p>
            <a:pPr eaLnBrk="1" hangingPunct="1">
              <a:lnSpc>
                <a:spcPct val="150000"/>
              </a:lnSpc>
            </a:pPr>
            <a:r>
              <a:rPr lang="en-US" sz="2200" dirty="0">
                <a:solidFill>
                  <a:srgbClr val="000000"/>
                </a:solidFill>
              </a:rPr>
              <a:t> but </a:t>
            </a:r>
            <a:r>
              <a:rPr lang="en-US" sz="2200" i="1" dirty="0">
                <a:solidFill>
                  <a:srgbClr val="000000"/>
                </a:solidFill>
              </a:rPr>
              <a:t>the blue one </a:t>
            </a:r>
            <a:r>
              <a:rPr lang="en-US" sz="2200" dirty="0">
                <a:solidFill>
                  <a:srgbClr val="000000"/>
                </a:solidFill>
              </a:rPr>
              <a:t>is </a:t>
            </a:r>
            <a:r>
              <a:rPr lang="en-US" sz="2200" b="1" dirty="0">
                <a:solidFill>
                  <a:srgbClr val="000000"/>
                </a:solidFill>
              </a:rPr>
              <a:t>cool</a:t>
            </a:r>
          </a:p>
          <a:p>
            <a:pPr eaLnBrk="1" hangingPunct="1">
              <a:lnSpc>
                <a:spcPct val="150000"/>
              </a:lnSpc>
              <a:buFont typeface="Gill Sans" pitchFamily="-107" charset="0"/>
              <a:buNone/>
            </a:pPr>
            <a:endParaRPr lang="en-US" sz="2200" dirty="0">
              <a:solidFill>
                <a:srgbClr val="000000"/>
              </a:solidFill>
            </a:endParaRPr>
          </a:p>
          <a:p>
            <a:pPr eaLnBrk="1" hangingPunct="1">
              <a:lnSpc>
                <a:spcPct val="150000"/>
              </a:lnSpc>
            </a:pPr>
            <a:r>
              <a:rPr lang="en-US" sz="2200" i="1" dirty="0">
                <a:solidFill>
                  <a:srgbClr val="000000"/>
                </a:solidFill>
              </a:rPr>
              <a:t>The blue remote </a:t>
            </a:r>
            <a:r>
              <a:rPr lang="en-US" sz="2200" dirty="0">
                <a:solidFill>
                  <a:srgbClr val="000000"/>
                </a:solidFill>
              </a:rPr>
              <a:t>is </a:t>
            </a:r>
            <a:r>
              <a:rPr lang="en-US" sz="2200" b="1" dirty="0">
                <a:solidFill>
                  <a:srgbClr val="000000"/>
                </a:solidFill>
              </a:rPr>
              <a:t>cool</a:t>
            </a:r>
            <a:r>
              <a:rPr lang="en-US" sz="2200" dirty="0">
                <a:solidFill>
                  <a:srgbClr val="000000"/>
                </a:solidFill>
              </a:rPr>
              <a:t>, </a:t>
            </a:r>
          </a:p>
          <a:p>
            <a:pPr eaLnBrk="1" hangingPunct="1">
              <a:lnSpc>
                <a:spcPct val="150000"/>
              </a:lnSpc>
            </a:pPr>
            <a:r>
              <a:rPr lang="en-US" sz="2200" dirty="0">
                <a:solidFill>
                  <a:srgbClr val="000000"/>
                </a:solidFill>
              </a:rPr>
              <a:t>However,  </a:t>
            </a:r>
            <a:r>
              <a:rPr lang="en-US" sz="2200" i="1" dirty="0">
                <a:solidFill>
                  <a:srgbClr val="000000"/>
                </a:solidFill>
              </a:rPr>
              <a:t>it</a:t>
            </a:r>
            <a:r>
              <a:rPr lang="en-US" sz="2200" dirty="0">
                <a:solidFill>
                  <a:srgbClr val="000000"/>
                </a:solidFill>
              </a:rPr>
              <a:t> is </a:t>
            </a:r>
            <a:r>
              <a:rPr lang="en-US" sz="2200" b="1" dirty="0">
                <a:solidFill>
                  <a:srgbClr val="000000"/>
                </a:solidFill>
              </a:rPr>
              <a:t>expensive </a:t>
            </a:r>
          </a:p>
        </p:txBody>
      </p:sp>
      <p:sp>
        <p:nvSpPr>
          <p:cNvPr id="5" name="TextBox 4"/>
          <p:cNvSpPr txBox="1"/>
          <p:nvPr/>
        </p:nvSpPr>
        <p:spPr>
          <a:xfrm>
            <a:off x="5555053" y="2133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6" name="TextBox 5"/>
          <p:cNvSpPr txBox="1"/>
          <p:nvPr/>
        </p:nvSpPr>
        <p:spPr>
          <a:xfrm>
            <a:off x="5555053" y="27432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7" name="TextBox 6"/>
          <p:cNvSpPr txBox="1"/>
          <p:nvPr/>
        </p:nvSpPr>
        <p:spPr>
          <a:xfrm>
            <a:off x="5642573" y="39624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8" name="TextBox 7"/>
          <p:cNvSpPr txBox="1"/>
          <p:nvPr/>
        </p:nvSpPr>
        <p:spPr>
          <a:xfrm>
            <a:off x="5642573" y="4648200"/>
            <a:ext cx="113922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9" name="Rectangle 16"/>
          <p:cNvSpPr>
            <a:spLocks/>
          </p:cNvSpPr>
          <p:nvPr/>
        </p:nvSpPr>
        <p:spPr bwMode="auto">
          <a:xfrm>
            <a:off x="2590800" y="2514600"/>
            <a:ext cx="852284" cy="200055"/>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0" name="Rectangle 9"/>
          <p:cNvSpPr>
            <a:spLocks/>
          </p:cNvSpPr>
          <p:nvPr/>
        </p:nvSpPr>
        <p:spPr bwMode="auto">
          <a:xfrm>
            <a:off x="2590800" y="4295745"/>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sp>
        <p:nvSpPr>
          <p:cNvPr id="11" name="TextBox 10"/>
          <p:cNvSpPr txBox="1"/>
          <p:nvPr/>
        </p:nvSpPr>
        <p:spPr>
          <a:xfrm>
            <a:off x="6781800" y="2329934"/>
            <a:ext cx="1826141"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a:t>n</a:t>
            </a:r>
            <a:r>
              <a:rPr lang="en-US" dirty="0" smtClean="0"/>
              <a:t>on-reinforcing</a:t>
            </a:r>
            <a:endParaRPr lang="en-US" dirty="0"/>
          </a:p>
        </p:txBody>
      </p:sp>
      <p:sp>
        <p:nvSpPr>
          <p:cNvPr id="12" name="TextBox 11"/>
          <p:cNvSpPr txBox="1"/>
          <p:nvPr/>
        </p:nvSpPr>
        <p:spPr>
          <a:xfrm>
            <a:off x="6781800" y="4114800"/>
            <a:ext cx="1826141"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a:t>n</a:t>
            </a:r>
            <a:r>
              <a:rPr lang="en-US" dirty="0" smtClean="0"/>
              <a:t>on-reinforcing</a:t>
            </a:r>
            <a:endParaRPr lang="en-US" dirty="0"/>
          </a:p>
        </p:txBody>
      </p:sp>
      <p:cxnSp>
        <p:nvCxnSpPr>
          <p:cNvPr id="13" name="Straight Connector 12"/>
          <p:cNvCxnSpPr/>
          <p:nvPr/>
        </p:nvCxnSpPr>
        <p:spPr>
          <a:xfrm rot="5400000">
            <a:off x="5944394" y="4418806"/>
            <a:ext cx="3048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cxnSp>
        <p:nvCxnSpPr>
          <p:cNvPr id="14" name="Straight Connector 13"/>
          <p:cNvCxnSpPr/>
          <p:nvPr/>
        </p:nvCxnSpPr>
        <p:spPr>
          <a:xfrm rot="5400000">
            <a:off x="5942806" y="2592983"/>
            <a:ext cx="3048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Line 15"/>
          <p:cNvSpPr>
            <a:spLocks noChangeShapeType="1"/>
          </p:cNvSpPr>
          <p:nvPr/>
        </p:nvSpPr>
        <p:spPr bwMode="auto">
          <a:xfrm>
            <a:off x="2438400" y="2441377"/>
            <a:ext cx="0" cy="339328"/>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9" name="Line 6"/>
          <p:cNvSpPr>
            <a:spLocks noChangeShapeType="1"/>
          </p:cNvSpPr>
          <p:nvPr/>
        </p:nvSpPr>
        <p:spPr bwMode="auto">
          <a:xfrm>
            <a:off x="2286001" y="4270176"/>
            <a:ext cx="304800" cy="37802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20" name="Rectangle 19"/>
          <p:cNvSpPr/>
          <p:nvPr/>
        </p:nvSpPr>
        <p:spPr>
          <a:xfrm>
            <a:off x="533400" y="3733800"/>
            <a:ext cx="8205216" cy="15240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Rectangle 20"/>
          <p:cNvSpPr/>
          <p:nvPr/>
        </p:nvSpPr>
        <p:spPr>
          <a:xfrm>
            <a:off x="533400" y="1828800"/>
            <a:ext cx="8205216" cy="15240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Slide Number Placeholder 21"/>
          <p:cNvSpPr>
            <a:spLocks noGrp="1"/>
          </p:cNvSpPr>
          <p:nvPr>
            <p:ph type="sldNum" sz="quarter" idx="15"/>
          </p:nvPr>
        </p:nvSpPr>
        <p:spPr/>
        <p:txBody>
          <a:bodyPr/>
          <a:lstStyle/>
          <a:p>
            <a:fld id="{001AEB1B-619C-E741-908C-AF8E12DD8BD8}" type="slidenum">
              <a:rPr lang="en-US" smtClean="0"/>
              <a:pPr/>
              <a:t>72</a:t>
            </a:fld>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9" name="Title 1"/>
          <p:cNvSpPr>
            <a:spLocks noGrp="1"/>
          </p:cNvSpPr>
          <p:nvPr>
            <p:ph type="title"/>
          </p:nvPr>
        </p:nvSpPr>
        <p:spPr>
          <a:xfrm>
            <a:off x="457200" y="76200"/>
            <a:ext cx="7467600" cy="914400"/>
          </a:xfrm>
        </p:spPr>
        <p:txBody>
          <a:bodyPr/>
          <a:lstStyle/>
          <a:p>
            <a:r>
              <a:rPr lang="en-US" dirty="0" smtClean="0"/>
              <a:t>Discourse-level relations </a:t>
            </a: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11" name="Line 15"/>
          <p:cNvSpPr>
            <a:spLocks noChangeShapeType="1"/>
          </p:cNvSpPr>
          <p:nvPr/>
        </p:nvSpPr>
        <p:spPr bwMode="auto">
          <a:xfrm>
            <a:off x="2705695" y="4482703"/>
            <a:ext cx="0" cy="339328"/>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2" name="Rectangle 16"/>
          <p:cNvSpPr>
            <a:spLocks/>
          </p:cNvSpPr>
          <p:nvPr/>
        </p:nvSpPr>
        <p:spPr bwMode="auto">
          <a:xfrm>
            <a:off x="2786064" y="4568398"/>
            <a:ext cx="852284" cy="200055"/>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sp>
        <p:nvSpPr>
          <p:cNvPr id="17" name="Rectangle 16"/>
          <p:cNvSpPr/>
          <p:nvPr/>
        </p:nvSpPr>
        <p:spPr>
          <a:xfrm>
            <a:off x="533400" y="1066800"/>
            <a:ext cx="8205216" cy="16764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6324600" y="1528466"/>
            <a:ext cx="1596427" cy="452734"/>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TextBox 17"/>
          <p:cNvSpPr txBox="1"/>
          <p:nvPr/>
        </p:nvSpPr>
        <p:spPr>
          <a:xfrm>
            <a:off x="7086600" y="1371600"/>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sp>
        <p:nvSpPr>
          <p:cNvPr id="20" name="Rectangle 19"/>
          <p:cNvSpPr/>
          <p:nvPr/>
        </p:nvSpPr>
        <p:spPr>
          <a:xfrm>
            <a:off x="533400" y="3733800"/>
            <a:ext cx="8205216" cy="21336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TextBox 24"/>
          <p:cNvSpPr txBox="1"/>
          <p:nvPr/>
        </p:nvSpPr>
        <p:spPr>
          <a:xfrm>
            <a:off x="7391400" y="4431268"/>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cxnSp>
        <p:nvCxnSpPr>
          <p:cNvPr id="28" name="Straight Connector 27"/>
          <p:cNvCxnSpPr/>
          <p:nvPr/>
        </p:nvCxnSpPr>
        <p:spPr>
          <a:xfrm rot="5400000">
            <a:off x="6701827" y="4648200"/>
            <a:ext cx="3048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9" name="TextBox 18"/>
          <p:cNvSpPr txBox="1"/>
          <p:nvPr/>
        </p:nvSpPr>
        <p:spPr>
          <a:xfrm>
            <a:off x="3048000" y="2514600"/>
            <a:ext cx="2029297" cy="369332"/>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en-US" dirty="0" smtClean="0"/>
              <a:t>&lt;Pos, Pos, same&gt;</a:t>
            </a:r>
            <a:endParaRPr lang="en-US" dirty="0"/>
          </a:p>
        </p:txBody>
      </p:sp>
      <p:sp>
        <p:nvSpPr>
          <p:cNvPr id="30" name="TextBox 29"/>
          <p:cNvSpPr txBox="1"/>
          <p:nvPr/>
        </p:nvSpPr>
        <p:spPr>
          <a:xfrm>
            <a:off x="2871390" y="5682734"/>
            <a:ext cx="2704774" cy="369332"/>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en-US" dirty="0" smtClean="0"/>
              <a:t>&lt;Pos, Neg, alternative&gt;</a:t>
            </a:r>
            <a:endParaRPr lang="en-US" dirty="0"/>
          </a:p>
        </p:txBody>
      </p:sp>
      <p:sp>
        <p:nvSpPr>
          <p:cNvPr id="31" name="Slide Number Placeholder 30"/>
          <p:cNvSpPr>
            <a:spLocks noGrp="1"/>
          </p:cNvSpPr>
          <p:nvPr>
            <p:ph type="sldNum" sz="quarter" idx="15"/>
          </p:nvPr>
        </p:nvSpPr>
        <p:spPr/>
        <p:txBody>
          <a:bodyPr/>
          <a:lstStyle/>
          <a:p>
            <a:fld id="{001AEB1B-619C-E741-908C-AF8E12DD8BD8}" type="slidenum">
              <a:rPr lang="en-US" smtClean="0"/>
              <a:pPr/>
              <a:t>73</a:t>
            </a:fld>
            <a:endParaRPr lang="en-US" dirty="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work</a:t>
            </a:r>
            <a:endParaRPr lang="en-US" dirty="0"/>
          </a:p>
        </p:txBody>
      </p:sp>
      <p:sp>
        <p:nvSpPr>
          <p:cNvPr id="6" name="TextBox 5"/>
          <p:cNvSpPr txBox="1"/>
          <p:nvPr/>
        </p:nvSpPr>
        <p:spPr>
          <a:xfrm>
            <a:off x="303689" y="2971800"/>
            <a:ext cx="3689532" cy="461665"/>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2400" dirty="0" smtClean="0"/>
              <a:t>Discourse-level relations</a:t>
            </a:r>
            <a:endParaRPr lang="en-US" sz="2400" dirty="0"/>
          </a:p>
        </p:txBody>
      </p:sp>
      <p:sp>
        <p:nvSpPr>
          <p:cNvPr id="7" name="TextBox 6"/>
          <p:cNvSpPr txBox="1"/>
          <p:nvPr/>
        </p:nvSpPr>
        <p:spPr>
          <a:xfrm>
            <a:off x="448122" y="1295400"/>
            <a:ext cx="3514278"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Overall stance classification</a:t>
            </a:r>
            <a:endParaRPr lang="en-US" sz="2000" dirty="0"/>
          </a:p>
        </p:txBody>
      </p:sp>
      <p:sp>
        <p:nvSpPr>
          <p:cNvPr id="8" name="TextBox 7"/>
          <p:cNvSpPr txBox="1"/>
          <p:nvPr/>
        </p:nvSpPr>
        <p:spPr>
          <a:xfrm>
            <a:off x="381000" y="5159514"/>
            <a:ext cx="3827114" cy="707886"/>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Expression-level (fine-grained)</a:t>
            </a:r>
          </a:p>
          <a:p>
            <a:r>
              <a:rPr lang="en-US" sz="2000" dirty="0" smtClean="0"/>
              <a:t> Opinion polarity classification</a:t>
            </a:r>
            <a:endParaRPr lang="en-US" sz="2000" dirty="0"/>
          </a:p>
        </p:txBody>
      </p:sp>
      <p:sp>
        <p:nvSpPr>
          <p:cNvPr id="9" name="Up Arrow 8"/>
          <p:cNvSpPr/>
          <p:nvPr/>
        </p:nvSpPr>
        <p:spPr>
          <a:xfrm>
            <a:off x="1981200" y="1695510"/>
            <a:ext cx="152400" cy="1276290"/>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Down Arrow 9"/>
          <p:cNvSpPr/>
          <p:nvPr/>
        </p:nvSpPr>
        <p:spPr>
          <a:xfrm>
            <a:off x="1981200" y="3433465"/>
            <a:ext cx="152400" cy="172604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3423344" y="3581400"/>
            <a:ext cx="5187256" cy="203132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i="1" dirty="0" smtClean="0"/>
              <a:t>Improve recognition of expression polarity </a:t>
            </a:r>
          </a:p>
          <a:p>
            <a:r>
              <a:rPr lang="en-US" dirty="0" smtClean="0"/>
              <a:t>Meeting data</a:t>
            </a:r>
          </a:p>
          <a:p>
            <a:r>
              <a:rPr lang="en-US" dirty="0" smtClean="0"/>
              <a:t>Linguistic Scheme</a:t>
            </a:r>
          </a:p>
          <a:p>
            <a:r>
              <a:rPr lang="en-US" dirty="0" smtClean="0"/>
              <a:t>Data Annotation </a:t>
            </a:r>
          </a:p>
          <a:p>
            <a:r>
              <a:rPr lang="en-US" dirty="0" smtClean="0"/>
              <a:t>Supervised learning, feature engineering</a:t>
            </a:r>
          </a:p>
          <a:p>
            <a:r>
              <a:rPr lang="en-US" dirty="0" smtClean="0"/>
              <a:t>Global inference to model interdependent interpretation of opinions in the discourse </a:t>
            </a:r>
          </a:p>
          <a:p>
            <a:endParaRPr lang="en-US" dirty="0"/>
          </a:p>
        </p:txBody>
      </p:sp>
      <p:sp>
        <p:nvSpPr>
          <p:cNvPr id="12" name="TextBox 11"/>
          <p:cNvSpPr txBox="1"/>
          <p:nvPr/>
        </p:nvSpPr>
        <p:spPr>
          <a:xfrm>
            <a:off x="3423344" y="1295400"/>
            <a:ext cx="5448358" cy="175432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i="1" dirty="0" smtClean="0"/>
              <a:t>Improve recognition of person’s overall stance</a:t>
            </a:r>
          </a:p>
          <a:p>
            <a:r>
              <a:rPr lang="en-US" dirty="0" smtClean="0"/>
              <a:t>Online debates and Web data</a:t>
            </a:r>
          </a:p>
          <a:p>
            <a:r>
              <a:rPr lang="en-US" dirty="0" smtClean="0"/>
              <a:t>Unsupervised learning of relevant opinion relations</a:t>
            </a:r>
          </a:p>
          <a:p>
            <a:r>
              <a:rPr lang="en-US" dirty="0" smtClean="0"/>
              <a:t>Concession handling to address specific discourse relations</a:t>
            </a:r>
          </a:p>
          <a:p>
            <a:endParaRPr lang="en-US" dirty="0"/>
          </a:p>
        </p:txBody>
      </p:sp>
      <p:sp>
        <p:nvSpPr>
          <p:cNvPr id="13" name="Oval 12"/>
          <p:cNvSpPr/>
          <p:nvPr/>
        </p:nvSpPr>
        <p:spPr>
          <a:xfrm>
            <a:off x="303689" y="1143000"/>
            <a:ext cx="8840311" cy="2290465"/>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15"/>
          </p:nvPr>
        </p:nvSpPr>
        <p:spPr/>
        <p:txBody>
          <a:bodyPr/>
          <a:lstStyle/>
          <a:p>
            <a:fld id="{001AEB1B-619C-E741-908C-AF8E12DD8BD8}" type="slidenum">
              <a:rPr lang="en-US" smtClean="0"/>
              <a:pPr/>
              <a:t>74</a:t>
            </a:fld>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Polarity Target Pairs</a:t>
            </a:r>
            <a:endParaRPr lang="en-US" dirty="0"/>
          </a:p>
        </p:txBody>
      </p:sp>
      <p:sp>
        <p:nvSpPr>
          <p:cNvPr id="3" name="Content Placeholder 2"/>
          <p:cNvSpPr>
            <a:spLocks noGrp="1"/>
          </p:cNvSpPr>
          <p:nvPr>
            <p:ph sz="quarter" idx="1"/>
          </p:nvPr>
        </p:nvSpPr>
        <p:spPr/>
        <p:txBody>
          <a:bodyPr>
            <a:normAutofit/>
          </a:bodyPr>
          <a:lstStyle/>
          <a:p>
            <a:r>
              <a:rPr lang="en-US" sz="2800" dirty="0" smtClean="0"/>
              <a:t>Unsupervised</a:t>
            </a:r>
          </a:p>
          <a:p>
            <a:r>
              <a:rPr lang="en-US" sz="2800" dirty="0" smtClean="0">
                <a:solidFill>
                  <a:srgbClr val="0000FF"/>
                </a:solidFill>
              </a:rPr>
              <a:t>Do not have target and discourse relations between opinions annotated</a:t>
            </a:r>
          </a:p>
          <a:p>
            <a:r>
              <a:rPr lang="en-US" sz="2800" dirty="0" smtClean="0"/>
              <a:t>The data are on-line debates, in which people largely reinforce their stances</a:t>
            </a:r>
          </a:p>
          <a:p>
            <a:r>
              <a:rPr lang="en-US" sz="2800" dirty="0" smtClean="0">
                <a:solidFill>
                  <a:srgbClr val="0000FF"/>
                </a:solidFill>
              </a:rPr>
              <a:t>Our basic unit is the polarity-target pair (computed automatically)</a:t>
            </a:r>
          </a:p>
          <a:p>
            <a:r>
              <a:rPr lang="en-US" sz="2800" dirty="0" smtClean="0"/>
              <a:t>Mine web data for reinforcing relations</a:t>
            </a:r>
          </a:p>
          <a:p>
            <a:endParaRPr lang="en-US" sz="2800" dirty="0"/>
          </a:p>
        </p:txBody>
      </p:sp>
      <p:sp>
        <p:nvSpPr>
          <p:cNvPr id="4" name="Slide Number Placeholder 3"/>
          <p:cNvSpPr>
            <a:spLocks noGrp="1"/>
          </p:cNvSpPr>
          <p:nvPr>
            <p:ph type="sldNum" sz="quarter" idx="15"/>
          </p:nvPr>
        </p:nvSpPr>
        <p:spPr/>
        <p:txBody>
          <a:bodyPr/>
          <a:lstStyle/>
          <a:p>
            <a:fld id="{001AEB1B-619C-E741-908C-AF8E12DD8BD8}" type="slidenum">
              <a:rPr lang="en-US" smtClean="0"/>
              <a:pPr/>
              <a:t>75</a:t>
            </a:fld>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863703"/>
          </a:xfrm>
          <a:prstGeom prst="rect">
            <a:avLst/>
          </a:prstGeom>
        </p:spPr>
        <p:txBody>
          <a:bodyPr vert="horz" lIns="64291" tIns="32146" rIns="64291" bIns="32146">
            <a:normAutofit/>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lvl="0" indent="-274320" defTabSz="914400">
              <a:lnSpc>
                <a:spcPct val="150000"/>
              </a:lnSpc>
              <a:spcBef>
                <a:spcPts val="600"/>
              </a:spcBef>
              <a:buClr>
                <a:schemeClr val="accent1"/>
              </a:buClr>
              <a:buSzPct val="70000"/>
              <a:buFont typeface="Wingdings"/>
              <a:buChar char=""/>
              <a:defRPr/>
            </a:pPr>
            <a:r>
              <a:rPr lang="en-US" sz="2200" dirty="0" smtClean="0">
                <a:solidFill>
                  <a:srgbClr val="000000"/>
                </a:solidFill>
              </a:rPr>
              <a:t>This </a:t>
            </a:r>
            <a:r>
              <a:rPr lang="en-US" sz="2200" i="1" u="sng" dirty="0" smtClean="0">
                <a:solidFill>
                  <a:srgbClr val="000000"/>
                </a:solidFill>
              </a:rPr>
              <a:t>blue remote</a:t>
            </a:r>
            <a:r>
              <a:rPr lang="en-US" sz="2200" dirty="0" smtClean="0">
                <a:solidFill>
                  <a:srgbClr val="000000"/>
                </a:solidFill>
              </a:rPr>
              <a:t> is </a:t>
            </a:r>
            <a:r>
              <a:rPr lang="en-US" sz="2200" b="1" dirty="0" smtClean="0">
                <a:solidFill>
                  <a:srgbClr val="000000"/>
                </a:solidFill>
              </a:rPr>
              <a:t>cool</a:t>
            </a:r>
            <a:r>
              <a:rPr lang="en-US" sz="2200" dirty="0" smtClean="0">
                <a:solidFill>
                  <a:srgbClr val="000000"/>
                </a:solidFill>
              </a:rPr>
              <a:t>. </a:t>
            </a:r>
          </a:p>
          <a:p>
            <a:pPr marL="274320" lvl="0" indent="-274320" defTabSz="914400">
              <a:lnSpc>
                <a:spcPct val="150000"/>
              </a:lnSpc>
              <a:spcBef>
                <a:spcPts val="600"/>
              </a:spcBef>
              <a:buClr>
                <a:schemeClr val="accent1"/>
              </a:buClr>
              <a:buSzPct val="70000"/>
              <a:buFont typeface="Wingdings"/>
              <a:buChar char=""/>
              <a:defRPr/>
            </a:pPr>
            <a:r>
              <a:rPr lang="en-US" sz="2200" dirty="0" smtClean="0">
                <a:solidFill>
                  <a:srgbClr val="000000"/>
                </a:solidFill>
              </a:rPr>
              <a:t>What’s more, the </a:t>
            </a:r>
            <a:r>
              <a:rPr lang="en-US" sz="2200" i="1" u="sng" dirty="0" smtClean="0">
                <a:solidFill>
                  <a:srgbClr val="000000"/>
                </a:solidFill>
              </a:rPr>
              <a:t>rubbery material</a:t>
            </a:r>
            <a:r>
              <a:rPr lang="en-US" sz="2200" dirty="0" smtClean="0">
                <a:solidFill>
                  <a:srgbClr val="000000"/>
                </a:solidFill>
              </a:rPr>
              <a:t> is </a:t>
            </a:r>
            <a:r>
              <a:rPr lang="en-US" sz="2200" b="1" dirty="0" smtClean="0">
                <a:solidFill>
                  <a:srgbClr val="000000"/>
                </a:solidFill>
              </a:rPr>
              <a:t>ergonomic</a:t>
            </a:r>
            <a:r>
              <a:rPr lang="en-US" sz="2200" dirty="0" smtClean="0">
                <a:solidFill>
                  <a:srgbClr val="000000"/>
                </a:solidFill>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32" name="Title 31"/>
          <p:cNvSpPr>
            <a:spLocks noGrp="1"/>
          </p:cNvSpPr>
          <p:nvPr>
            <p:ph type="title"/>
          </p:nvPr>
        </p:nvSpPr>
        <p:spPr/>
        <p:txBody>
          <a:bodyPr/>
          <a:lstStyle/>
          <a:p>
            <a:endParaRPr lang="en-US" dirty="0"/>
          </a:p>
        </p:txBody>
      </p:sp>
      <p:sp>
        <p:nvSpPr>
          <p:cNvPr id="20" name="TextBox 19"/>
          <p:cNvSpPr txBox="1"/>
          <p:nvPr/>
        </p:nvSpPr>
        <p:spPr>
          <a:xfrm>
            <a:off x="4617745" y="3733800"/>
            <a:ext cx="2331488"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1600" dirty="0" smtClean="0"/>
              <a:t>Blue remote -- positive</a:t>
            </a:r>
            <a:endParaRPr lang="en-US" sz="1600" dirty="0"/>
          </a:p>
        </p:txBody>
      </p:sp>
      <p:sp>
        <p:nvSpPr>
          <p:cNvPr id="25" name="TextBox 24"/>
          <p:cNvSpPr txBox="1"/>
          <p:nvPr/>
        </p:nvSpPr>
        <p:spPr>
          <a:xfrm>
            <a:off x="5077297" y="4953000"/>
            <a:ext cx="2848556"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1600" dirty="0" smtClean="0"/>
              <a:t> rubbery material -- positive</a:t>
            </a:r>
            <a:endParaRPr lang="en-US" sz="1600" dirty="0"/>
          </a:p>
        </p:txBody>
      </p:sp>
      <p:cxnSp>
        <p:nvCxnSpPr>
          <p:cNvPr id="28" name="Shape 27"/>
          <p:cNvCxnSpPr>
            <a:stCxn id="20" idx="3"/>
            <a:endCxn id="25" idx="3"/>
          </p:cNvCxnSpPr>
          <p:nvPr/>
        </p:nvCxnSpPr>
        <p:spPr>
          <a:xfrm>
            <a:off x="6949233" y="3903077"/>
            <a:ext cx="976620" cy="1219200"/>
          </a:xfrm>
          <a:prstGeom prst="bentConnector3">
            <a:avLst>
              <a:gd name="adj1" fmla="val 123407"/>
            </a:avLst>
          </a:prstGeom>
          <a:ln>
            <a:solidFill>
              <a:srgbClr val="008000"/>
            </a:solidFill>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7248974" y="4072354"/>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sp>
        <p:nvSpPr>
          <p:cNvPr id="19" name="Slide Number Placeholder 18"/>
          <p:cNvSpPr>
            <a:spLocks noGrp="1"/>
          </p:cNvSpPr>
          <p:nvPr>
            <p:ph type="sldNum" sz="quarter" idx="15"/>
          </p:nvPr>
        </p:nvSpPr>
        <p:spPr/>
        <p:txBody>
          <a:bodyPr/>
          <a:lstStyle/>
          <a:p>
            <a:fld id="{001AEB1B-619C-E741-908C-AF8E12DD8BD8}" type="slidenum">
              <a:rPr lang="en-US" smtClean="0"/>
              <a:pPr/>
              <a:t>76</a:t>
            </a:fld>
            <a:endParaRPr lang="en-US" dirty="0"/>
          </a:p>
        </p:txBody>
      </p:sp>
      <p:sp>
        <p:nvSpPr>
          <p:cNvPr id="22" name="TextBox 21"/>
          <p:cNvSpPr txBox="1"/>
          <p:nvPr/>
        </p:nvSpPr>
        <p:spPr>
          <a:xfrm>
            <a:off x="76200" y="1828800"/>
            <a:ext cx="8193619" cy="461665"/>
          </a:xfrm>
          <a:prstGeom prst="rect">
            <a:avLst/>
          </a:prstGeom>
          <a:noFill/>
        </p:spPr>
        <p:txBody>
          <a:bodyPr wrap="none" rtlCol="0">
            <a:spAutoFit/>
          </a:bodyPr>
          <a:lstStyle/>
          <a:p>
            <a:r>
              <a:rPr lang="en-US" sz="2400" dirty="0" smtClean="0">
                <a:solidFill>
                  <a:srgbClr val="0000FF"/>
                </a:solidFill>
              </a:rPr>
              <a:t>Find via web mining that these support the same stance</a:t>
            </a:r>
            <a:endParaRPr lang="en-US" sz="2400" dirty="0">
              <a:solidFill>
                <a:srgbClr val="0000FF"/>
              </a:solidFill>
            </a:endParaRPr>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a:t>
            </a:r>
            <a:endParaRPr lang="en-US" dirty="0"/>
          </a:p>
        </p:txBody>
      </p:sp>
      <p:sp>
        <p:nvSpPr>
          <p:cNvPr id="3" name="Content Placeholder 2"/>
          <p:cNvSpPr>
            <a:spLocks noGrp="1"/>
          </p:cNvSpPr>
          <p:nvPr>
            <p:ph sz="quarter" idx="1"/>
          </p:nvPr>
        </p:nvSpPr>
        <p:spPr/>
        <p:txBody>
          <a:bodyPr/>
          <a:lstStyle/>
          <a:p>
            <a:pPr>
              <a:buNone/>
            </a:pPr>
            <a:r>
              <a:rPr lang="en-US" dirty="0" smtClean="0"/>
              <a:t>Debate: </a:t>
            </a:r>
            <a:r>
              <a:rPr lang="en-US" dirty="0" err="1" smtClean="0"/>
              <a:t>iPhone</a:t>
            </a:r>
            <a:r>
              <a:rPr lang="en-US" dirty="0" smtClean="0"/>
              <a:t> vs. Blackberry</a:t>
            </a:r>
          </a:p>
          <a:p>
            <a:pPr>
              <a:buNone/>
            </a:pPr>
            <a:endParaRPr lang="en-US" dirty="0" smtClean="0"/>
          </a:p>
          <a:p>
            <a:pPr lvl="1">
              <a:buNone/>
            </a:pPr>
            <a:r>
              <a:rPr lang="en-US" dirty="0" smtClean="0"/>
              <a:t>iPhone of course. Blackberry is now for the senior businessmen market! The iPhone incarnate the 21st century whereas Blackberry symbolizes an outdated technology. The iPhone can reach a very diversified clientele …   </a:t>
            </a:r>
          </a:p>
          <a:p>
            <a:pPr lvl="1"/>
            <a:endParaRPr lang="en-US" dirty="0" smtClean="0"/>
          </a:p>
          <a:p>
            <a:endParaRPr lang="en-US" dirty="0"/>
          </a:p>
        </p:txBody>
      </p:sp>
      <p:sp>
        <p:nvSpPr>
          <p:cNvPr id="6" name="Rectangle 5"/>
          <p:cNvSpPr/>
          <p:nvPr/>
        </p:nvSpPr>
        <p:spPr>
          <a:xfrm>
            <a:off x="498474" y="2438400"/>
            <a:ext cx="7273926" cy="1981200"/>
          </a:xfrm>
          <a:prstGeom prst="rect">
            <a:avLst/>
          </a:prstGeom>
          <a:no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5"/>
          </p:nvPr>
        </p:nvSpPr>
        <p:spPr/>
        <p:txBody>
          <a:bodyPr/>
          <a:lstStyle/>
          <a:p>
            <a:fld id="{001AEB1B-619C-E741-908C-AF8E12DD8BD8}" type="slidenum">
              <a:rPr lang="en-US" smtClean="0"/>
              <a:pPr/>
              <a:t>77</a:t>
            </a:fld>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a:t>
            </a:r>
            <a:endParaRPr lang="en-US" dirty="0"/>
          </a:p>
        </p:txBody>
      </p:sp>
      <p:sp>
        <p:nvSpPr>
          <p:cNvPr id="3" name="Content Placeholder 2"/>
          <p:cNvSpPr>
            <a:spLocks noGrp="1"/>
          </p:cNvSpPr>
          <p:nvPr>
            <p:ph sz="quarter" idx="1"/>
          </p:nvPr>
        </p:nvSpPr>
        <p:spPr/>
        <p:txBody>
          <a:bodyPr/>
          <a:lstStyle/>
          <a:p>
            <a:pPr>
              <a:buNone/>
            </a:pPr>
            <a:r>
              <a:rPr lang="en-US" dirty="0" smtClean="0"/>
              <a:t>Debate: </a:t>
            </a:r>
            <a:r>
              <a:rPr lang="en-US" dirty="0" err="1" smtClean="0"/>
              <a:t>iPhone</a:t>
            </a:r>
            <a:r>
              <a:rPr lang="en-US" dirty="0" smtClean="0"/>
              <a:t> vs. Blackberry</a:t>
            </a:r>
          </a:p>
          <a:p>
            <a:pPr>
              <a:buNone/>
            </a:pPr>
            <a:endParaRPr lang="en-US" dirty="0" smtClean="0"/>
          </a:p>
          <a:p>
            <a:pPr lvl="1">
              <a:buNone/>
            </a:pPr>
            <a:r>
              <a:rPr lang="en-US" dirty="0" smtClean="0">
                <a:solidFill>
                  <a:srgbClr val="FF6600"/>
                </a:solidFill>
              </a:rPr>
              <a:t>iPhone of course. </a:t>
            </a:r>
            <a:r>
              <a:rPr lang="en-US" dirty="0" smtClean="0"/>
              <a:t>Blackberry is now for the senior businessmen market! </a:t>
            </a:r>
            <a:r>
              <a:rPr lang="en-US" dirty="0" smtClean="0">
                <a:solidFill>
                  <a:srgbClr val="FF6600"/>
                </a:solidFill>
              </a:rPr>
              <a:t>The iPhone incarnate the 21st century </a:t>
            </a:r>
            <a:r>
              <a:rPr lang="en-US" dirty="0" smtClean="0"/>
              <a:t>whereas Blackberry symbolizes an outdated technology. </a:t>
            </a:r>
            <a:r>
              <a:rPr lang="en-US" dirty="0" smtClean="0">
                <a:solidFill>
                  <a:srgbClr val="FF6600"/>
                </a:solidFill>
              </a:rPr>
              <a:t>The iPhone can reach a very diversified clientele</a:t>
            </a:r>
            <a:r>
              <a:rPr lang="en-US" dirty="0" smtClean="0"/>
              <a:t> …   </a:t>
            </a:r>
          </a:p>
          <a:p>
            <a:pPr lvl="1"/>
            <a:endParaRPr lang="en-US" dirty="0" smtClean="0"/>
          </a:p>
          <a:p>
            <a:endParaRPr lang="en-US" dirty="0"/>
          </a:p>
        </p:txBody>
      </p:sp>
      <p:sp>
        <p:nvSpPr>
          <p:cNvPr id="8" name="Rectangle 7"/>
          <p:cNvSpPr/>
          <p:nvPr/>
        </p:nvSpPr>
        <p:spPr>
          <a:xfrm>
            <a:off x="1447800" y="4800600"/>
            <a:ext cx="4117584" cy="400110"/>
          </a:xfrm>
          <a:prstGeom prst="rect">
            <a:avLst/>
          </a:prstGeom>
        </p:spPr>
        <p:txBody>
          <a:bodyPr wrap="none">
            <a:spAutoFit/>
          </a:bodyPr>
          <a:lstStyle/>
          <a:p>
            <a:pPr lvl="1"/>
            <a:r>
              <a:rPr lang="en-US" sz="2000" dirty="0" smtClean="0"/>
              <a:t>Arguing why their stance is correct</a:t>
            </a:r>
          </a:p>
        </p:txBody>
      </p:sp>
      <p:sp>
        <p:nvSpPr>
          <p:cNvPr id="7" name="Rectangle 6"/>
          <p:cNvSpPr/>
          <p:nvPr/>
        </p:nvSpPr>
        <p:spPr>
          <a:xfrm>
            <a:off x="498474" y="2438400"/>
            <a:ext cx="7273926" cy="1981200"/>
          </a:xfrm>
          <a:prstGeom prst="rect">
            <a:avLst/>
          </a:prstGeom>
          <a:no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5"/>
          </p:nvPr>
        </p:nvSpPr>
        <p:spPr/>
        <p:txBody>
          <a:bodyPr/>
          <a:lstStyle/>
          <a:p>
            <a:fld id="{001AEB1B-619C-E741-908C-AF8E12DD8BD8}" type="slidenum">
              <a:rPr lang="en-US" smtClean="0"/>
              <a:pPr/>
              <a:t>78</a:t>
            </a:fld>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a:t>
            </a:r>
            <a:endParaRPr lang="en-US" dirty="0"/>
          </a:p>
        </p:txBody>
      </p:sp>
      <p:sp>
        <p:nvSpPr>
          <p:cNvPr id="3" name="Content Placeholder 2"/>
          <p:cNvSpPr>
            <a:spLocks noGrp="1"/>
          </p:cNvSpPr>
          <p:nvPr>
            <p:ph sz="quarter" idx="1"/>
          </p:nvPr>
        </p:nvSpPr>
        <p:spPr/>
        <p:txBody>
          <a:bodyPr/>
          <a:lstStyle/>
          <a:p>
            <a:pPr>
              <a:buNone/>
            </a:pPr>
            <a:r>
              <a:rPr lang="en-US" dirty="0" smtClean="0"/>
              <a:t>Debate: </a:t>
            </a:r>
            <a:r>
              <a:rPr lang="en-US" dirty="0" err="1" smtClean="0"/>
              <a:t>iPhone</a:t>
            </a:r>
            <a:r>
              <a:rPr lang="en-US" dirty="0" smtClean="0"/>
              <a:t> vs. Blackberry</a:t>
            </a:r>
          </a:p>
          <a:p>
            <a:pPr>
              <a:buNone/>
            </a:pPr>
            <a:endParaRPr lang="en-US" dirty="0" smtClean="0"/>
          </a:p>
          <a:p>
            <a:pPr lvl="1">
              <a:buNone/>
            </a:pPr>
            <a:r>
              <a:rPr lang="en-US" dirty="0" smtClean="0"/>
              <a:t>iPhone of course. </a:t>
            </a:r>
            <a:r>
              <a:rPr lang="en-US" dirty="0" smtClean="0">
                <a:solidFill>
                  <a:srgbClr val="7EB606"/>
                </a:solidFill>
              </a:rPr>
              <a:t>Blackberry is now for the senior businessmen market! </a:t>
            </a:r>
            <a:r>
              <a:rPr lang="en-US" dirty="0" smtClean="0"/>
              <a:t>The iPhone incarnate the 21st century whereas </a:t>
            </a:r>
            <a:r>
              <a:rPr lang="en-US" dirty="0" smtClean="0">
                <a:solidFill>
                  <a:srgbClr val="7EB606"/>
                </a:solidFill>
              </a:rPr>
              <a:t>Blackberry symbolizes an outdated technology</a:t>
            </a:r>
            <a:r>
              <a:rPr lang="en-US" dirty="0" smtClean="0"/>
              <a:t>. The iPhone can reach a very diversified clientele …   </a:t>
            </a:r>
          </a:p>
          <a:p>
            <a:pPr lvl="1"/>
            <a:endParaRPr lang="en-US" dirty="0" smtClean="0"/>
          </a:p>
          <a:p>
            <a:endParaRPr lang="en-US" dirty="0"/>
          </a:p>
        </p:txBody>
      </p:sp>
      <p:sp>
        <p:nvSpPr>
          <p:cNvPr id="8" name="Rectangle 7"/>
          <p:cNvSpPr/>
          <p:nvPr/>
        </p:nvSpPr>
        <p:spPr>
          <a:xfrm>
            <a:off x="803274" y="4724400"/>
            <a:ext cx="6588126" cy="707886"/>
          </a:xfrm>
          <a:prstGeom prst="rect">
            <a:avLst/>
          </a:prstGeom>
        </p:spPr>
        <p:txBody>
          <a:bodyPr wrap="square">
            <a:spAutoFit/>
          </a:bodyPr>
          <a:lstStyle/>
          <a:p>
            <a:pPr lvl="1"/>
            <a:r>
              <a:rPr lang="en-US" sz="2000" i="1" dirty="0" smtClean="0"/>
              <a:t>Alternatively</a:t>
            </a:r>
            <a:r>
              <a:rPr lang="en-US" sz="2000" dirty="0" smtClean="0"/>
              <a:t>, justifying why the opposite side is not good</a:t>
            </a:r>
          </a:p>
        </p:txBody>
      </p:sp>
      <p:sp>
        <p:nvSpPr>
          <p:cNvPr id="7" name="Rectangle 6"/>
          <p:cNvSpPr/>
          <p:nvPr/>
        </p:nvSpPr>
        <p:spPr>
          <a:xfrm>
            <a:off x="498474" y="2438400"/>
            <a:ext cx="7273926" cy="1981200"/>
          </a:xfrm>
          <a:prstGeom prst="rect">
            <a:avLst/>
          </a:prstGeom>
          <a:no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5"/>
          </p:nvPr>
        </p:nvSpPr>
        <p:spPr/>
        <p:txBody>
          <a:bodyPr/>
          <a:lstStyle/>
          <a:p>
            <a:fld id="{001AEB1B-619C-E741-908C-AF8E12DD8BD8}" type="slidenum">
              <a:rPr lang="en-US" smtClean="0"/>
              <a:pPr/>
              <a:t>79</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Interpretation</a:t>
            </a:r>
          </a:p>
        </p:txBody>
      </p:sp>
      <p:sp>
        <p:nvSpPr>
          <p:cNvPr id="44035" name="Text Box 3"/>
          <p:cNvSpPr txBox="1">
            <a:spLocks noChangeArrowheads="1"/>
          </p:cNvSpPr>
          <p:nvPr/>
        </p:nvSpPr>
        <p:spPr bwMode="auto">
          <a:xfrm>
            <a:off x="228600" y="1879600"/>
            <a:ext cx="2012950" cy="118745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Lexicon of</a:t>
            </a:r>
          </a:p>
          <a:p>
            <a:pPr eaLnBrk="1" hangingPunct="1"/>
            <a:r>
              <a:rPr lang="en-US" i="0">
                <a:solidFill>
                  <a:srgbClr val="0066FF"/>
                </a:solidFill>
                <a:latin typeface="Arial" charset="0"/>
              </a:rPr>
              <a:t>keywords </a:t>
            </a:r>
          </a:p>
          <a:p>
            <a:pPr eaLnBrk="1" hangingPunct="1"/>
            <a:r>
              <a:rPr lang="en-US" i="0">
                <a:solidFill>
                  <a:srgbClr val="0066FF"/>
                </a:solidFill>
                <a:latin typeface="Arial" charset="0"/>
              </a:rPr>
              <a:t>out of context</a:t>
            </a:r>
          </a:p>
        </p:txBody>
      </p:sp>
      <p:sp>
        <p:nvSpPr>
          <p:cNvPr id="44036" name="Text Box 4"/>
          <p:cNvSpPr txBox="1">
            <a:spLocks noChangeArrowheads="1"/>
          </p:cNvSpPr>
          <p:nvPr/>
        </p:nvSpPr>
        <p:spPr bwMode="auto">
          <a:xfrm>
            <a:off x="6248400" y="2032000"/>
            <a:ext cx="2233613" cy="1552575"/>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Full contextual</a:t>
            </a:r>
          </a:p>
          <a:p>
            <a:pPr eaLnBrk="1" hangingPunct="1"/>
            <a:r>
              <a:rPr lang="en-US" i="0">
                <a:solidFill>
                  <a:srgbClr val="0066FF"/>
                </a:solidFill>
                <a:latin typeface="Arial" charset="0"/>
              </a:rPr>
              <a:t>Interpretation</a:t>
            </a:r>
          </a:p>
          <a:p>
            <a:pPr eaLnBrk="1" hangingPunct="1"/>
            <a:r>
              <a:rPr lang="en-US" i="0">
                <a:solidFill>
                  <a:srgbClr val="0066FF"/>
                </a:solidFill>
                <a:latin typeface="Arial" charset="0"/>
              </a:rPr>
              <a:t>of words in text</a:t>
            </a:r>
          </a:p>
          <a:p>
            <a:pPr eaLnBrk="1" hangingPunct="1"/>
            <a:r>
              <a:rPr lang="en-US" i="0">
                <a:solidFill>
                  <a:srgbClr val="0066FF"/>
                </a:solidFill>
                <a:latin typeface="Arial" charset="0"/>
              </a:rPr>
              <a:t>or dialogue</a:t>
            </a:r>
          </a:p>
        </p:txBody>
      </p:sp>
      <p:grpSp>
        <p:nvGrpSpPr>
          <p:cNvPr id="2" name="Group 6"/>
          <p:cNvGrpSpPr>
            <a:grpSpLocks/>
          </p:cNvGrpSpPr>
          <p:nvPr/>
        </p:nvGrpSpPr>
        <p:grpSpPr bwMode="auto">
          <a:xfrm>
            <a:off x="2209800" y="1905000"/>
            <a:ext cx="3962400" cy="696913"/>
            <a:chOff x="1344" y="1385"/>
            <a:chExt cx="2496" cy="439"/>
          </a:xfrm>
        </p:grpSpPr>
        <p:sp>
          <p:nvSpPr>
            <p:cNvPr id="44040" name="Text Box 7"/>
            <p:cNvSpPr txBox="1">
              <a:spLocks noChangeArrowheads="1"/>
            </p:cNvSpPr>
            <p:nvPr/>
          </p:nvSpPr>
          <p:spPr bwMode="auto">
            <a:xfrm>
              <a:off x="2112" y="1385"/>
              <a:ext cx="1003" cy="288"/>
            </a:xfrm>
            <a:prstGeom prst="rect">
              <a:avLst/>
            </a:prstGeom>
            <a:noFill/>
            <a:ln w="9525">
              <a:noFill/>
              <a:miter lim="800000"/>
              <a:headEnd/>
              <a:tailEnd/>
            </a:ln>
          </p:spPr>
          <p:txBody>
            <a:bodyPr wrap="none">
              <a:prstTxWarp prst="textNoShape">
                <a:avLst/>
              </a:prstTxWarp>
              <a:spAutoFit/>
            </a:bodyPr>
            <a:lstStyle/>
            <a:p>
              <a:pPr eaLnBrk="1" hangingPunct="1"/>
              <a:r>
                <a:rPr lang="en-US" i="0">
                  <a:solidFill>
                    <a:schemeClr val="tx1"/>
                  </a:solidFill>
                  <a:latin typeface="Arial" charset="0"/>
                </a:rPr>
                <a:t>continuum</a:t>
              </a:r>
            </a:p>
          </p:txBody>
        </p:sp>
        <p:sp>
          <p:nvSpPr>
            <p:cNvPr id="44041" name="Line 8"/>
            <p:cNvSpPr>
              <a:spLocks noChangeShapeType="1"/>
            </p:cNvSpPr>
            <p:nvPr/>
          </p:nvSpPr>
          <p:spPr bwMode="auto">
            <a:xfrm>
              <a:off x="1344" y="1824"/>
              <a:ext cx="2496"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4038" name="Line 14"/>
          <p:cNvSpPr>
            <a:spLocks noChangeShapeType="1"/>
          </p:cNvSpPr>
          <p:nvPr/>
        </p:nvSpPr>
        <p:spPr bwMode="auto">
          <a:xfrm>
            <a:off x="609600" y="3276600"/>
            <a:ext cx="838200" cy="0"/>
          </a:xfrm>
          <a:prstGeom prst="line">
            <a:avLst/>
          </a:prstGeom>
          <a:noFill/>
          <a:ln w="53975">
            <a:solidFill>
              <a:schemeClr val="accent1"/>
            </a:solidFill>
            <a:round/>
            <a:headEnd/>
            <a:tailEnd type="triangle" w="med" len="med"/>
          </a:ln>
        </p:spPr>
        <p:txBody>
          <a:bodyPr>
            <a:prstTxWarp prst="textNoShape">
              <a:avLst/>
            </a:prstTxWarp>
          </a:bodyPr>
          <a:lstStyle/>
          <a:p>
            <a:endParaRPr lang="en-US"/>
          </a:p>
        </p:txBody>
      </p:sp>
      <p:sp>
        <p:nvSpPr>
          <p:cNvPr id="44039" name="Text Box 15"/>
          <p:cNvSpPr txBox="1">
            <a:spLocks noChangeArrowheads="1"/>
          </p:cNvSpPr>
          <p:nvPr/>
        </p:nvSpPr>
        <p:spPr bwMode="auto">
          <a:xfrm>
            <a:off x="381000" y="3505200"/>
            <a:ext cx="1468438" cy="2282825"/>
          </a:xfrm>
          <a:prstGeom prst="rect">
            <a:avLst/>
          </a:prstGeom>
          <a:noFill/>
          <a:ln w="9525">
            <a:noFill/>
            <a:miter lim="800000"/>
            <a:headEnd/>
            <a:tailEnd/>
          </a:ln>
        </p:spPr>
        <p:txBody>
          <a:bodyPr wrap="none">
            <a:prstTxWarp prst="textNoShape">
              <a:avLst/>
            </a:prstTxWarp>
            <a:spAutoFit/>
          </a:bodyPr>
          <a:lstStyle/>
          <a:p>
            <a:r>
              <a:rPr lang="en-US"/>
              <a:t>Brilliant</a:t>
            </a:r>
          </a:p>
          <a:p>
            <a:r>
              <a:rPr lang="en-US"/>
              <a:t>Difference</a:t>
            </a:r>
          </a:p>
          <a:p>
            <a:r>
              <a:rPr lang="en-US"/>
              <a:t>Hate</a:t>
            </a:r>
          </a:p>
          <a:p>
            <a:r>
              <a:rPr lang="en-US"/>
              <a:t>Interest</a:t>
            </a:r>
          </a:p>
          <a:p>
            <a:r>
              <a:rPr lang="en-US"/>
              <a:t>Love</a:t>
            </a:r>
          </a:p>
          <a:p>
            <a:r>
              <a:rPr lang="en-US"/>
              <a: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a:t>
            </a:r>
            <a:endParaRPr lang="en-US" dirty="0"/>
          </a:p>
        </p:txBody>
      </p:sp>
      <p:sp>
        <p:nvSpPr>
          <p:cNvPr id="3" name="Content Placeholder 2"/>
          <p:cNvSpPr>
            <a:spLocks noGrp="1"/>
          </p:cNvSpPr>
          <p:nvPr>
            <p:ph sz="quarter" idx="1"/>
          </p:nvPr>
        </p:nvSpPr>
        <p:spPr/>
        <p:txBody>
          <a:bodyPr/>
          <a:lstStyle/>
          <a:p>
            <a:pPr>
              <a:buNone/>
            </a:pPr>
            <a:r>
              <a:rPr lang="en-US" dirty="0" smtClean="0"/>
              <a:t>Debate: </a:t>
            </a:r>
            <a:r>
              <a:rPr lang="en-US" dirty="0" err="1" smtClean="0"/>
              <a:t>iPhone</a:t>
            </a:r>
            <a:r>
              <a:rPr lang="en-US" dirty="0" smtClean="0"/>
              <a:t> vs. Blackberry</a:t>
            </a:r>
          </a:p>
          <a:p>
            <a:pPr>
              <a:buNone/>
            </a:pPr>
            <a:endParaRPr lang="en-US" dirty="0" smtClean="0"/>
          </a:p>
          <a:p>
            <a:pPr lvl="1">
              <a:buNone/>
            </a:pPr>
            <a:r>
              <a:rPr lang="en-US" dirty="0" smtClean="0">
                <a:solidFill>
                  <a:srgbClr val="FF6600"/>
                </a:solidFill>
              </a:rPr>
              <a:t>iPhone of course</a:t>
            </a:r>
            <a:r>
              <a:rPr lang="en-US" dirty="0" smtClean="0"/>
              <a:t>. </a:t>
            </a:r>
            <a:r>
              <a:rPr lang="en-US" dirty="0" smtClean="0">
                <a:solidFill>
                  <a:srgbClr val="7EB606"/>
                </a:solidFill>
              </a:rPr>
              <a:t>Blackberry is now for the senior businessmen market! </a:t>
            </a:r>
            <a:r>
              <a:rPr lang="en-US" dirty="0" smtClean="0">
                <a:solidFill>
                  <a:srgbClr val="FF6600"/>
                </a:solidFill>
              </a:rPr>
              <a:t>The iPhone incarnate the 21st century</a:t>
            </a:r>
            <a:r>
              <a:rPr lang="en-US" dirty="0" smtClean="0"/>
              <a:t> whereas </a:t>
            </a:r>
            <a:r>
              <a:rPr lang="en-US" dirty="0" smtClean="0">
                <a:solidFill>
                  <a:srgbClr val="7EB606"/>
                </a:solidFill>
              </a:rPr>
              <a:t>Blackberry symbolizes an outdated technology</a:t>
            </a:r>
            <a:r>
              <a:rPr lang="en-US" dirty="0" smtClean="0"/>
              <a:t>. </a:t>
            </a:r>
            <a:r>
              <a:rPr lang="en-US" dirty="0" smtClean="0">
                <a:solidFill>
                  <a:srgbClr val="FF6600"/>
                </a:solidFill>
              </a:rPr>
              <a:t>The iPhone can reach a very diversified clientele </a:t>
            </a:r>
            <a:r>
              <a:rPr lang="en-US" dirty="0" smtClean="0"/>
              <a:t>…   </a:t>
            </a:r>
          </a:p>
          <a:p>
            <a:pPr lvl="1"/>
            <a:endParaRPr lang="en-US" dirty="0" smtClean="0"/>
          </a:p>
          <a:p>
            <a:endParaRPr lang="en-US" dirty="0"/>
          </a:p>
        </p:txBody>
      </p:sp>
      <p:sp>
        <p:nvSpPr>
          <p:cNvPr id="7" name="Rectangle 6"/>
          <p:cNvSpPr/>
          <p:nvPr/>
        </p:nvSpPr>
        <p:spPr>
          <a:xfrm>
            <a:off x="498474" y="2438400"/>
            <a:ext cx="7273926" cy="1981200"/>
          </a:xfrm>
          <a:prstGeom prst="rect">
            <a:avLst/>
          </a:prstGeom>
          <a:no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Box 8"/>
          <p:cNvSpPr txBox="1"/>
          <p:nvPr/>
        </p:nvSpPr>
        <p:spPr>
          <a:xfrm>
            <a:off x="457200" y="4648200"/>
            <a:ext cx="7848600" cy="769441"/>
          </a:xfrm>
          <a:prstGeom prst="rect">
            <a:avLst/>
          </a:prstGeom>
          <a:noFill/>
        </p:spPr>
        <p:txBody>
          <a:bodyPr wrap="square" rtlCol="0">
            <a:spAutoFit/>
          </a:bodyPr>
          <a:lstStyle/>
          <a:p>
            <a:r>
              <a:rPr lang="en-US" sz="2200" dirty="0" smtClean="0">
                <a:solidFill>
                  <a:srgbClr val="FF6600"/>
                </a:solidFill>
              </a:rPr>
              <a:t>Multiple </a:t>
            </a:r>
            <a:r>
              <a:rPr lang="en-US" sz="2200" b="1" dirty="0" smtClean="0">
                <a:solidFill>
                  <a:srgbClr val="FF6600"/>
                </a:solidFill>
              </a:rPr>
              <a:t>positive </a:t>
            </a:r>
            <a:r>
              <a:rPr lang="en-US" sz="2200" dirty="0" smtClean="0">
                <a:solidFill>
                  <a:srgbClr val="FF6600"/>
                </a:solidFill>
              </a:rPr>
              <a:t>opinions toward the iPhone reinforce a pro-iPhone stance</a:t>
            </a:r>
          </a:p>
        </p:txBody>
      </p:sp>
      <p:sp>
        <p:nvSpPr>
          <p:cNvPr id="10" name="TextBox 9"/>
          <p:cNvSpPr txBox="1"/>
          <p:nvPr/>
        </p:nvSpPr>
        <p:spPr>
          <a:xfrm>
            <a:off x="457200" y="5388114"/>
            <a:ext cx="7848600" cy="769441"/>
          </a:xfrm>
          <a:prstGeom prst="rect">
            <a:avLst/>
          </a:prstGeom>
          <a:noFill/>
        </p:spPr>
        <p:txBody>
          <a:bodyPr wrap="square" rtlCol="0">
            <a:spAutoFit/>
          </a:bodyPr>
          <a:lstStyle/>
          <a:p>
            <a:r>
              <a:rPr lang="en-US" sz="2200" dirty="0" smtClean="0">
                <a:solidFill>
                  <a:srgbClr val="7EB606"/>
                </a:solidFill>
              </a:rPr>
              <a:t>Multiple </a:t>
            </a:r>
            <a:r>
              <a:rPr lang="en-US" sz="2200" b="1" dirty="0" smtClean="0">
                <a:solidFill>
                  <a:srgbClr val="7EB606"/>
                </a:solidFill>
              </a:rPr>
              <a:t>negative </a:t>
            </a:r>
            <a:r>
              <a:rPr lang="en-US" sz="2200" dirty="0" smtClean="0">
                <a:solidFill>
                  <a:srgbClr val="7EB606"/>
                </a:solidFill>
              </a:rPr>
              <a:t>opinions toward the alternative further reinforce the pro-iPhone stance</a:t>
            </a:r>
          </a:p>
        </p:txBody>
      </p:sp>
      <p:sp>
        <p:nvSpPr>
          <p:cNvPr id="11" name="Line Callout 1 10"/>
          <p:cNvSpPr/>
          <p:nvPr/>
        </p:nvSpPr>
        <p:spPr>
          <a:xfrm>
            <a:off x="6248400" y="1600200"/>
            <a:ext cx="2286000" cy="612648"/>
          </a:xfrm>
          <a:prstGeom prst="borderCallout1">
            <a:avLst>
              <a:gd name="adj1" fmla="val 18750"/>
              <a:gd name="adj2" fmla="val -8333"/>
              <a:gd name="adj3" fmla="val 125095"/>
              <a:gd name="adj4" fmla="val -5608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Side Classification: pro-iPhone stance</a:t>
            </a:r>
            <a:endParaRPr lang="en-US" dirty="0"/>
          </a:p>
        </p:txBody>
      </p:sp>
      <p:sp>
        <p:nvSpPr>
          <p:cNvPr id="12" name="Slide Number Placeholder 11"/>
          <p:cNvSpPr>
            <a:spLocks noGrp="1"/>
          </p:cNvSpPr>
          <p:nvPr>
            <p:ph type="sldNum" sz="quarter" idx="15"/>
          </p:nvPr>
        </p:nvSpPr>
        <p:spPr/>
        <p:txBody>
          <a:bodyPr/>
          <a:lstStyle/>
          <a:p>
            <a:fld id="{001AEB1B-619C-E741-908C-AF8E12DD8BD8}" type="slidenum">
              <a:rPr lang="en-US" smtClean="0"/>
              <a:pPr/>
              <a:t>80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Picture 9.png"/>
          <p:cNvPicPr>
            <a:picLocks noChangeAspect="1"/>
          </p:cNvPicPr>
          <p:nvPr/>
        </p:nvPicPr>
        <p:blipFill>
          <a:blip r:embed="rId3"/>
          <a:stretch>
            <a:fillRect/>
          </a:stretch>
        </p:blipFill>
        <p:spPr>
          <a:xfrm>
            <a:off x="0" y="375614"/>
            <a:ext cx="9144000" cy="6106771"/>
          </a:xfrm>
          <a:prstGeom prst="rect">
            <a:avLst/>
          </a:prstGeom>
        </p:spPr>
      </p:pic>
      <p:sp>
        <p:nvSpPr>
          <p:cNvPr id="7" name="TextBox 6"/>
          <p:cNvSpPr txBox="1"/>
          <p:nvPr/>
        </p:nvSpPr>
        <p:spPr>
          <a:xfrm>
            <a:off x="2434886" y="76200"/>
            <a:ext cx="3005951" cy="369332"/>
          </a:xfrm>
          <a:prstGeom prst="rect">
            <a:avLst/>
          </a:prstGeom>
          <a:noFill/>
          <a:ln>
            <a:solidFill>
              <a:schemeClr val="accent6"/>
            </a:solidFill>
          </a:ln>
        </p:spPr>
        <p:txBody>
          <a:bodyPr wrap="none" rtlCol="0">
            <a:spAutoFit/>
          </a:bodyPr>
          <a:lstStyle/>
          <a:p>
            <a:r>
              <a:rPr lang="en-US" dirty="0" smtClean="0"/>
              <a:t>http://www.convinceme.net/</a:t>
            </a:r>
            <a:endParaRPr lang="en-US" dirty="0"/>
          </a:p>
        </p:txBody>
      </p:sp>
      <p:sp>
        <p:nvSpPr>
          <p:cNvPr id="5" name="Slide Number Placeholder 4"/>
          <p:cNvSpPr>
            <a:spLocks noGrp="1"/>
          </p:cNvSpPr>
          <p:nvPr>
            <p:ph type="sldNum" sz="quarter" idx="12"/>
          </p:nvPr>
        </p:nvSpPr>
        <p:spPr/>
        <p:txBody>
          <a:bodyPr/>
          <a:lstStyle/>
          <a:p>
            <a:fld id="{001AEB1B-619C-E741-908C-AF8E12DD8BD8}" type="slidenum">
              <a:rPr lang="en-US" smtClean="0"/>
              <a:pPr/>
              <a:t>81</a:t>
            </a:fld>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Picture 9.png"/>
          <p:cNvPicPr>
            <a:picLocks noChangeAspect="1"/>
          </p:cNvPicPr>
          <p:nvPr/>
        </p:nvPicPr>
        <p:blipFill>
          <a:blip r:embed="rId3"/>
          <a:stretch>
            <a:fillRect/>
          </a:stretch>
        </p:blipFill>
        <p:spPr>
          <a:xfrm>
            <a:off x="0" y="375614"/>
            <a:ext cx="9144000" cy="6106771"/>
          </a:xfrm>
          <a:prstGeom prst="rect">
            <a:avLst/>
          </a:prstGeom>
        </p:spPr>
      </p:pic>
      <p:sp>
        <p:nvSpPr>
          <p:cNvPr id="7" name="TextBox 6"/>
          <p:cNvSpPr txBox="1"/>
          <p:nvPr/>
        </p:nvSpPr>
        <p:spPr>
          <a:xfrm>
            <a:off x="2434886" y="76200"/>
            <a:ext cx="3005951" cy="369332"/>
          </a:xfrm>
          <a:prstGeom prst="rect">
            <a:avLst/>
          </a:prstGeom>
          <a:noFill/>
        </p:spPr>
        <p:txBody>
          <a:bodyPr wrap="none" rtlCol="0">
            <a:spAutoFit/>
          </a:bodyPr>
          <a:lstStyle/>
          <a:p>
            <a:r>
              <a:rPr lang="en-US" dirty="0" smtClean="0"/>
              <a:t>http://www.convinceme.net/</a:t>
            </a:r>
            <a:endParaRPr lang="en-US" dirty="0"/>
          </a:p>
        </p:txBody>
      </p:sp>
      <p:grpSp>
        <p:nvGrpSpPr>
          <p:cNvPr id="2" name="Group 12"/>
          <p:cNvGrpSpPr/>
          <p:nvPr/>
        </p:nvGrpSpPr>
        <p:grpSpPr>
          <a:xfrm>
            <a:off x="1828800" y="3654552"/>
            <a:ext cx="6858000" cy="2441448"/>
            <a:chOff x="1828800" y="3654552"/>
            <a:chExt cx="6858000" cy="2441448"/>
          </a:xfrm>
        </p:grpSpPr>
        <p:sp>
          <p:nvSpPr>
            <p:cNvPr id="8" name="Line Callout 1 7"/>
            <p:cNvSpPr/>
            <p:nvPr/>
          </p:nvSpPr>
          <p:spPr>
            <a:xfrm>
              <a:off x="1828800" y="3654552"/>
              <a:ext cx="2286000" cy="612648"/>
            </a:xfrm>
            <a:prstGeom prst="borderCallout1">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Side Classification: pro-iPhone stance</a:t>
              </a:r>
              <a:endParaRPr lang="en-US" dirty="0"/>
            </a:p>
          </p:txBody>
        </p:sp>
        <p:sp>
          <p:nvSpPr>
            <p:cNvPr id="9" name="Line Callout 1 8"/>
            <p:cNvSpPr/>
            <p:nvPr/>
          </p:nvSpPr>
          <p:spPr>
            <a:xfrm>
              <a:off x="6019800" y="3962400"/>
              <a:ext cx="2667000" cy="612648"/>
            </a:xfrm>
            <a:prstGeom prst="borderCallout1">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Side Classification: pro-Blackberry stance</a:t>
              </a:r>
              <a:endParaRPr lang="en-US" dirty="0"/>
            </a:p>
          </p:txBody>
        </p:sp>
        <p:sp>
          <p:nvSpPr>
            <p:cNvPr id="10" name="Line Callout 1 9"/>
            <p:cNvSpPr/>
            <p:nvPr/>
          </p:nvSpPr>
          <p:spPr>
            <a:xfrm>
              <a:off x="1828800" y="5483352"/>
              <a:ext cx="2286000" cy="612648"/>
            </a:xfrm>
            <a:prstGeom prst="borderCallout1">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Side Classification: pro-iPhone stance</a:t>
              </a:r>
              <a:endParaRPr lang="en-US" dirty="0"/>
            </a:p>
          </p:txBody>
        </p:sp>
      </p:grpSp>
      <p:sp>
        <p:nvSpPr>
          <p:cNvPr id="11" name="Line Callout 1 10"/>
          <p:cNvSpPr/>
          <p:nvPr/>
        </p:nvSpPr>
        <p:spPr>
          <a:xfrm>
            <a:off x="6019800" y="914400"/>
            <a:ext cx="2133600" cy="917448"/>
          </a:xfrm>
          <a:prstGeom prst="borderCallout1">
            <a:avLst>
              <a:gd name="adj1" fmla="val 18750"/>
              <a:gd name="adj2" fmla="val -8333"/>
              <a:gd name="adj3" fmla="val 21224"/>
              <a:gd name="adj4" fmla="val -47490"/>
            </a:avLst>
          </a:prstGeom>
        </p:spPr>
        <p:style>
          <a:lnRef idx="2">
            <a:schemeClr val="accent4"/>
          </a:lnRef>
          <a:fillRef idx="1">
            <a:schemeClr val="lt1"/>
          </a:fillRef>
          <a:effectRef idx="0">
            <a:schemeClr val="accent4"/>
          </a:effectRef>
          <a:fontRef idx="minor">
            <a:schemeClr val="dk1"/>
          </a:fontRef>
        </p:style>
        <p:txBody>
          <a:bodyPr rtlCol="0" anchor="ctr"/>
          <a:lstStyle/>
          <a:p>
            <a:r>
              <a:rPr lang="en-US" dirty="0" smtClean="0"/>
              <a:t>Topics:</a:t>
            </a:r>
          </a:p>
          <a:p>
            <a:pPr marL="342900" indent="-342900">
              <a:buFont typeface="+mj-lt"/>
              <a:buAutoNum type="arabicPeriod"/>
            </a:pPr>
            <a:r>
              <a:rPr lang="en-US" dirty="0" smtClean="0"/>
              <a:t>iPhone</a:t>
            </a:r>
          </a:p>
          <a:p>
            <a:pPr marL="342900" indent="-342900">
              <a:buFont typeface="+mj-lt"/>
              <a:buAutoNum type="arabicPeriod"/>
            </a:pPr>
            <a:r>
              <a:rPr lang="en-US" dirty="0" smtClean="0"/>
              <a:t>Blackberry</a:t>
            </a:r>
            <a:endParaRPr lang="en-US" dirty="0"/>
          </a:p>
        </p:txBody>
      </p:sp>
      <p:sp>
        <p:nvSpPr>
          <p:cNvPr id="12" name="Rectangle 11"/>
          <p:cNvSpPr/>
          <p:nvPr/>
        </p:nvSpPr>
        <p:spPr>
          <a:xfrm>
            <a:off x="3505200" y="1984248"/>
            <a:ext cx="2590800" cy="83515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US" dirty="0" smtClean="0"/>
              <a:t>Sides/ Stances:</a:t>
            </a:r>
          </a:p>
          <a:p>
            <a:pPr marL="342900" indent="-342900">
              <a:buFont typeface="+mj-lt"/>
              <a:buAutoNum type="arabicPeriod"/>
            </a:pPr>
            <a:r>
              <a:rPr lang="en-US" dirty="0" smtClean="0"/>
              <a:t>Pro-iPhone</a:t>
            </a:r>
          </a:p>
          <a:p>
            <a:pPr marL="342900" indent="-342900">
              <a:buFont typeface="+mj-lt"/>
              <a:buAutoNum type="arabicPeriod"/>
            </a:pPr>
            <a:r>
              <a:rPr lang="en-US" dirty="0" smtClean="0"/>
              <a:t>Pro-Blackberry</a:t>
            </a:r>
            <a:endParaRPr lang="en-US" dirty="0"/>
          </a:p>
        </p:txBody>
      </p:sp>
      <p:sp>
        <p:nvSpPr>
          <p:cNvPr id="14" name="Rectangle 13"/>
          <p:cNvSpPr/>
          <p:nvPr/>
        </p:nvSpPr>
        <p:spPr>
          <a:xfrm>
            <a:off x="152400" y="3276600"/>
            <a:ext cx="4294094" cy="2057400"/>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accent6"/>
              </a:solidFill>
            </a:endParaRPr>
          </a:p>
        </p:txBody>
      </p:sp>
      <p:sp>
        <p:nvSpPr>
          <p:cNvPr id="15" name="Rectangle 14"/>
          <p:cNvSpPr/>
          <p:nvPr/>
        </p:nvSpPr>
        <p:spPr>
          <a:xfrm>
            <a:off x="152400" y="5486400"/>
            <a:ext cx="4294094" cy="2057400"/>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accent6"/>
              </a:solidFill>
            </a:endParaRPr>
          </a:p>
        </p:txBody>
      </p:sp>
      <p:sp>
        <p:nvSpPr>
          <p:cNvPr id="16" name="Rectangle 15"/>
          <p:cNvSpPr/>
          <p:nvPr/>
        </p:nvSpPr>
        <p:spPr>
          <a:xfrm>
            <a:off x="4545106" y="3271215"/>
            <a:ext cx="4294094" cy="3205785"/>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accent6"/>
              </a:solidFill>
            </a:endParaRPr>
          </a:p>
        </p:txBody>
      </p:sp>
      <p:sp>
        <p:nvSpPr>
          <p:cNvPr id="17" name="TextBox 16"/>
          <p:cNvSpPr txBox="1"/>
          <p:nvPr/>
        </p:nvSpPr>
        <p:spPr>
          <a:xfrm>
            <a:off x="457200" y="445532"/>
            <a:ext cx="2743200" cy="1569660"/>
          </a:xfrm>
          <a:prstGeom prst="rect">
            <a:avLst/>
          </a:prstGeom>
          <a:solidFill>
            <a:srgbClr val="FFFF00"/>
          </a:solidFill>
        </p:spPr>
        <p:txBody>
          <a:bodyPr wrap="square" rtlCol="0">
            <a:spAutoFit/>
          </a:bodyPr>
          <a:lstStyle/>
          <a:p>
            <a:r>
              <a:rPr lang="en-US" sz="2400" dirty="0" smtClean="0"/>
              <a:t>Dual-topic, </a:t>
            </a:r>
          </a:p>
          <a:p>
            <a:r>
              <a:rPr lang="en-US" sz="2400" dirty="0" smtClean="0"/>
              <a:t>Dual-sided debates regarding Named Entities</a:t>
            </a:r>
            <a:endParaRPr lang="en-US" sz="2400" dirty="0"/>
          </a:p>
        </p:txBody>
      </p:sp>
      <p:sp>
        <p:nvSpPr>
          <p:cNvPr id="18" name="Slide Number Placeholder 17"/>
          <p:cNvSpPr>
            <a:spLocks noGrp="1"/>
          </p:cNvSpPr>
          <p:nvPr>
            <p:ph type="sldNum" sz="quarter" idx="12"/>
          </p:nvPr>
        </p:nvSpPr>
        <p:spPr/>
        <p:txBody>
          <a:bodyPr/>
          <a:lstStyle/>
          <a:p>
            <a:fld id="{001AEB1B-619C-E741-908C-AF8E12DD8BD8}" type="slidenum">
              <a:rPr lang="en-US" smtClean="0"/>
              <a:pPr/>
              <a:t>82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7" grpId="0" animBg="1"/>
    </p:bld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Slide Number Placeholder 5"/>
          <p:cNvSpPr>
            <a:spLocks noGrp="1"/>
          </p:cNvSpPr>
          <p:nvPr>
            <p:ph type="sldNum" sz="quarter" idx="11"/>
          </p:nvPr>
        </p:nvSpPr>
        <p:spPr/>
        <p:txBody>
          <a:bodyPr/>
          <a:lstStyle/>
          <a:p>
            <a:fld id="{001AEB1B-619C-E741-908C-AF8E12DD8BD8}" type="slidenum">
              <a:rPr lang="en-US" smtClean="0"/>
              <a:pPr/>
              <a:t>83</a:t>
            </a:fld>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Stance-2</a:t>
            </a:r>
          </a:p>
          <a:p>
            <a:r>
              <a:rPr lang="en-US" dirty="0" smtClean="0"/>
              <a:t>Pro-Blackberry</a:t>
            </a:r>
            <a:endParaRPr lang="en-US" dirty="0"/>
          </a:p>
        </p:txBody>
      </p:sp>
      <p:sp>
        <p:nvSpPr>
          <p:cNvPr id="25" name="TextBox 24"/>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8" name="Slide Number Placeholder 7"/>
          <p:cNvSpPr>
            <a:spLocks noGrp="1"/>
          </p:cNvSpPr>
          <p:nvPr>
            <p:ph type="sldNum" sz="quarter" idx="11"/>
          </p:nvPr>
        </p:nvSpPr>
        <p:spPr/>
        <p:txBody>
          <a:bodyPr/>
          <a:lstStyle/>
          <a:p>
            <a:fld id="{001AEB1B-619C-E741-908C-AF8E12DD8BD8}" type="slidenum">
              <a:rPr lang="en-US" smtClean="0"/>
              <a:pPr/>
              <a:t>84</a:t>
            </a:fld>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cxnSp>
        <p:nvCxnSpPr>
          <p:cNvPr id="24" name="Straight Connector 23"/>
          <p:cNvCxnSpPr>
            <a:stCxn id="6" idx="2"/>
            <a:endCxn id="8" idx="0"/>
          </p:cNvCxnSpPr>
          <p:nvPr/>
        </p:nvCxnSpPr>
        <p:spPr>
          <a:xfrm rot="5400000">
            <a:off x="790192" y="2706225"/>
            <a:ext cx="736937" cy="274748"/>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9" name="Slide Number Placeholder 8"/>
          <p:cNvSpPr>
            <a:spLocks noGrp="1"/>
          </p:cNvSpPr>
          <p:nvPr>
            <p:ph type="sldNum" sz="quarter" idx="11"/>
          </p:nvPr>
        </p:nvSpPr>
        <p:spPr/>
        <p:txBody>
          <a:bodyPr/>
          <a:lstStyle/>
          <a:p>
            <a:fld id="{001AEB1B-619C-E741-908C-AF8E12DD8BD8}" type="slidenum">
              <a:rPr lang="en-US" smtClean="0"/>
              <a:pPr/>
              <a:t>85</a:t>
            </a:fld>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cxnSp>
        <p:nvCxnSpPr>
          <p:cNvPr id="24" name="Straight Connector 23"/>
          <p:cNvCxnSpPr>
            <a:stCxn id="6" idx="2"/>
            <a:endCxn id="8" idx="0"/>
          </p:cNvCxnSpPr>
          <p:nvPr/>
        </p:nvCxnSpPr>
        <p:spPr>
          <a:xfrm rot="5400000">
            <a:off x="790192" y="2706225"/>
            <a:ext cx="736937" cy="274748"/>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12" name="Slide Number Placeholder 11"/>
          <p:cNvSpPr>
            <a:spLocks noGrp="1"/>
          </p:cNvSpPr>
          <p:nvPr>
            <p:ph type="sldNum" sz="quarter" idx="11"/>
          </p:nvPr>
        </p:nvSpPr>
        <p:spPr/>
        <p:txBody>
          <a:bodyPr/>
          <a:lstStyle/>
          <a:p>
            <a:fld id="{001AEB1B-619C-E741-908C-AF8E12DD8BD8}" type="slidenum">
              <a:rPr lang="en-US" smtClean="0"/>
              <a:pPr/>
              <a:t>86</a:t>
            </a:fld>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cxnSp>
        <p:nvCxnSpPr>
          <p:cNvPr id="24" name="Straight Connector 23"/>
          <p:cNvCxnSpPr>
            <a:stCxn id="6" idx="2"/>
            <a:endCxn id="8" idx="0"/>
          </p:cNvCxnSpPr>
          <p:nvPr/>
        </p:nvCxnSpPr>
        <p:spPr>
          <a:xfrm rot="5400000">
            <a:off x="790192" y="2706225"/>
            <a:ext cx="736937" cy="274748"/>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p:spPr>
        <p:style>
          <a:lnRef idx="2">
            <a:schemeClr val="accent1"/>
          </a:lnRef>
          <a:fillRef idx="0">
            <a:schemeClr val="accent1"/>
          </a:fillRef>
          <a:effectRef idx="1">
            <a:schemeClr val="accent1"/>
          </a:effectRef>
          <a:fontRef idx="minor">
            <a:schemeClr val="tx1"/>
          </a:fontRef>
        </p:style>
      </p:cxnSp>
      <p:sp>
        <p:nvSpPr>
          <p:cNvPr id="15" name="Line Callout 1 14"/>
          <p:cNvSpPr/>
          <p:nvPr/>
        </p:nvSpPr>
        <p:spPr>
          <a:xfrm>
            <a:off x="609600" y="4572000"/>
            <a:ext cx="3352800" cy="1066800"/>
          </a:xfrm>
          <a:prstGeom prst="borderCallout1">
            <a:avLst>
              <a:gd name="adj1" fmla="val -14474"/>
              <a:gd name="adj2" fmla="val 33576"/>
              <a:gd name="adj3" fmla="val -85462"/>
              <a:gd name="adj4" fmla="val 52933"/>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t>Argue for a pro-iPhone stance via negative opinion towards the alternative target (Blackberry)</a:t>
            </a:r>
            <a:endParaRPr lang="en-US" dirty="0"/>
          </a:p>
        </p:txBody>
      </p:sp>
      <p:sp>
        <p:nvSpPr>
          <p:cNvPr id="17" name="TextBox 16"/>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14" name="Slide Number Placeholder 13"/>
          <p:cNvSpPr>
            <a:spLocks noGrp="1"/>
          </p:cNvSpPr>
          <p:nvPr>
            <p:ph type="sldNum" sz="quarter" idx="11"/>
          </p:nvPr>
        </p:nvSpPr>
        <p:spPr/>
        <p:txBody>
          <a:bodyPr/>
          <a:lstStyle/>
          <a:p>
            <a:fld id="{001AEB1B-619C-E741-908C-AF8E12DD8BD8}" type="slidenum">
              <a:rPr lang="en-US" smtClean="0"/>
              <a:pPr/>
              <a:t>87</a:t>
            </a:fld>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00400"/>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cxnSp>
        <p:nvCxnSpPr>
          <p:cNvPr id="24" name="Straight Connector 23"/>
          <p:cNvCxnSpPr>
            <a:stCxn id="6" idx="2"/>
            <a:endCxn id="8" idx="0"/>
          </p:cNvCxnSpPr>
          <p:nvPr/>
        </p:nvCxnSpPr>
        <p:spPr>
          <a:xfrm rot="5400000">
            <a:off x="790192" y="2706225"/>
            <a:ext cx="736937" cy="274748"/>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24895" y="2300494"/>
            <a:ext cx="725269" cy="1074541"/>
          </a:xfrm>
          <a:prstGeom prst="line">
            <a:avLst/>
          </a:prstGeom>
        </p:spPr>
        <p:style>
          <a:lnRef idx="2">
            <a:schemeClr val="accent1"/>
          </a:lnRef>
          <a:fillRef idx="0">
            <a:schemeClr val="accent1"/>
          </a:fillRef>
          <a:effectRef idx="1">
            <a:schemeClr val="accent1"/>
          </a:effectRef>
          <a:fontRef idx="minor">
            <a:schemeClr val="tx1"/>
          </a:fontRef>
        </p:style>
      </p:cxnSp>
      <p:sp>
        <p:nvSpPr>
          <p:cNvPr id="15" name="Line Callout 1 14"/>
          <p:cNvSpPr/>
          <p:nvPr/>
        </p:nvSpPr>
        <p:spPr>
          <a:xfrm>
            <a:off x="609600" y="4572000"/>
            <a:ext cx="3352800" cy="1066800"/>
          </a:xfrm>
          <a:prstGeom prst="borderCallout1">
            <a:avLst>
              <a:gd name="adj1" fmla="val -14474"/>
              <a:gd name="adj2" fmla="val 33576"/>
              <a:gd name="adj3" fmla="val -85462"/>
              <a:gd name="adj4" fmla="val 52933"/>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t>Argue for a pro-iPhone stance via negative opinion towards the alternative target (Blackberry)</a:t>
            </a:r>
            <a:endParaRPr lang="en-US" dirty="0"/>
          </a:p>
        </p:txBody>
      </p:sp>
      <p:sp>
        <p:nvSpPr>
          <p:cNvPr id="16" name="Line Callout 1 15"/>
          <p:cNvSpPr/>
          <p:nvPr/>
        </p:nvSpPr>
        <p:spPr>
          <a:xfrm>
            <a:off x="5410201" y="4572000"/>
            <a:ext cx="3276600" cy="1066800"/>
          </a:xfrm>
          <a:prstGeom prst="borderCallout1">
            <a:avLst>
              <a:gd name="adj1" fmla="val -14474"/>
              <a:gd name="adj2" fmla="val 33576"/>
              <a:gd name="adj3" fmla="val -86846"/>
              <a:gd name="adj4" fmla="val 70959"/>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t>Argue for a pro-blackberry stance via negative opinion towards the alternative target (iPhone)</a:t>
            </a:r>
            <a:endParaRPr lang="en-US" dirty="0"/>
          </a:p>
        </p:txBody>
      </p:sp>
      <p:sp>
        <p:nvSpPr>
          <p:cNvPr id="17" name="TextBox 16"/>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18" name="Slide Number Placeholder 17"/>
          <p:cNvSpPr>
            <a:spLocks noGrp="1"/>
          </p:cNvSpPr>
          <p:nvPr>
            <p:ph type="sldNum" sz="quarter" idx="11"/>
          </p:nvPr>
        </p:nvSpPr>
        <p:spPr/>
        <p:txBody>
          <a:bodyPr/>
          <a:lstStyle/>
          <a:p>
            <a:fld id="{001AEB1B-619C-E741-908C-AF8E12DD8BD8}" type="slidenum">
              <a:rPr lang="en-US" smtClean="0"/>
              <a:pPr/>
              <a:t>88</a:t>
            </a:fld>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cxnSp>
        <p:nvCxnSpPr>
          <p:cNvPr id="24" name="Straight Connector 23"/>
          <p:cNvCxnSpPr>
            <a:stCxn id="6" idx="2"/>
            <a:endCxn id="8" idx="0"/>
          </p:cNvCxnSpPr>
          <p:nvPr/>
        </p:nvCxnSpPr>
        <p:spPr>
          <a:xfrm rot="5400000">
            <a:off x="790192" y="2706225"/>
            <a:ext cx="736937" cy="274748"/>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1021286" y="2667000"/>
            <a:ext cx="1264714" cy="152400"/>
          </a:xfrm>
          <a:prstGeom prst="ellipse">
            <a:avLst/>
          </a:prstGeom>
          <a:noFill/>
          <a:ln>
            <a:solidFill>
              <a:srgbClr val="66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TextBox 17"/>
          <p:cNvSpPr txBox="1"/>
          <p:nvPr/>
        </p:nvSpPr>
        <p:spPr>
          <a:xfrm>
            <a:off x="197609" y="3962400"/>
            <a:ext cx="3290398" cy="646331"/>
          </a:xfrm>
          <a:prstGeom prst="rect">
            <a:avLst/>
          </a:prstGeom>
          <a:solidFill>
            <a:schemeClr val="accent3">
              <a:lumMod val="20000"/>
              <a:lumOff val="80000"/>
            </a:schemeClr>
          </a:solidFill>
          <a:ln>
            <a:solidFill>
              <a:srgbClr val="6666FF"/>
            </a:solidFill>
          </a:ln>
        </p:spPr>
        <p:txBody>
          <a:bodyPr wrap="square" rtlCol="0">
            <a:spAutoFit/>
          </a:bodyPr>
          <a:lstStyle/>
          <a:p>
            <a:r>
              <a:rPr lang="en-US" dirty="0" smtClean="0"/>
              <a:t>Topic polarity pairs that reinforce a pro-iPhone stance</a:t>
            </a:r>
            <a:endParaRPr lang="en-US" dirty="0"/>
          </a:p>
        </p:txBody>
      </p:sp>
      <p:sp>
        <p:nvSpPr>
          <p:cNvPr id="19" name="Oval 18"/>
          <p:cNvSpPr/>
          <p:nvPr/>
        </p:nvSpPr>
        <p:spPr>
          <a:xfrm>
            <a:off x="5710739" y="2590800"/>
            <a:ext cx="2046178" cy="152400"/>
          </a:xfrm>
          <a:prstGeom prst="ellipse">
            <a:avLst/>
          </a:prstGeom>
          <a:noFill/>
          <a:ln>
            <a:solidFill>
              <a:srgbClr val="66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TextBox 19"/>
          <p:cNvSpPr txBox="1"/>
          <p:nvPr/>
        </p:nvSpPr>
        <p:spPr>
          <a:xfrm>
            <a:off x="5182958" y="3962400"/>
            <a:ext cx="2894242" cy="646331"/>
          </a:xfrm>
          <a:prstGeom prst="rect">
            <a:avLst/>
          </a:prstGeom>
          <a:solidFill>
            <a:schemeClr val="accent3">
              <a:lumMod val="40000"/>
              <a:lumOff val="60000"/>
            </a:schemeClr>
          </a:solidFill>
          <a:ln>
            <a:solidFill>
              <a:srgbClr val="6666FF"/>
            </a:solidFill>
          </a:ln>
        </p:spPr>
        <p:txBody>
          <a:bodyPr wrap="none" rtlCol="0">
            <a:spAutoFit/>
          </a:bodyPr>
          <a:lstStyle/>
          <a:p>
            <a:r>
              <a:rPr lang="en-US" dirty="0" smtClean="0"/>
              <a:t>Topic polarity pairs that </a:t>
            </a:r>
          </a:p>
          <a:p>
            <a:r>
              <a:rPr lang="en-US" dirty="0" smtClean="0"/>
              <a:t>reinforce a pro-BB stance</a:t>
            </a:r>
            <a:endParaRPr lang="en-US" dirty="0"/>
          </a:p>
        </p:txBody>
      </p:sp>
      <p:sp>
        <p:nvSpPr>
          <p:cNvPr id="21" name="TextBox 20"/>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22" name="Slide Number Placeholder 21"/>
          <p:cNvSpPr>
            <a:spLocks noGrp="1"/>
          </p:cNvSpPr>
          <p:nvPr>
            <p:ph type="sldNum" sz="quarter" idx="11"/>
          </p:nvPr>
        </p:nvSpPr>
        <p:spPr/>
        <p:txBody>
          <a:bodyPr/>
          <a:lstStyle/>
          <a:p>
            <a:fld id="{001AEB1B-619C-E741-908C-AF8E12DD8BD8}" type="slidenum">
              <a:rPr lang="en-US" smtClean="0"/>
              <a:pPr/>
              <a:t>89</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Subjectivity Lexicons</a:t>
            </a:r>
          </a:p>
        </p:txBody>
      </p:sp>
      <p:sp>
        <p:nvSpPr>
          <p:cNvPr id="46083" name="Rectangle 3"/>
          <p:cNvSpPr>
            <a:spLocks noGrp="1" noChangeArrowheads="1"/>
          </p:cNvSpPr>
          <p:nvPr>
            <p:ph type="body" idx="1"/>
          </p:nvPr>
        </p:nvSpPr>
        <p:spPr/>
        <p:txBody>
          <a:bodyPr/>
          <a:lstStyle/>
          <a:p>
            <a:r>
              <a:rPr lang="en-US" dirty="0"/>
              <a:t>Most approaches to subjectivity and sentiment analysis exploit subjectivity lexicons. </a:t>
            </a:r>
          </a:p>
          <a:p>
            <a:pPr lvl="1"/>
            <a:r>
              <a:rPr lang="en-US" dirty="0">
                <a:solidFill>
                  <a:srgbClr val="6666FF"/>
                </a:solidFill>
              </a:rPr>
              <a:t>Lists of keywords that have been gathered together because they have subjective uses </a:t>
            </a:r>
          </a:p>
          <a:p>
            <a:endParaRPr lang="en-US" i="1" dirty="0">
              <a:solidFill>
                <a:schemeClr val="tx1"/>
              </a:solidFill>
            </a:endParaRPr>
          </a:p>
          <a:p>
            <a:endParaRPr lang="en-US" sz="1800" i="1" dirty="0">
              <a:solidFill>
                <a:schemeClr val="tx1"/>
              </a:solidFill>
            </a:endParaRPr>
          </a:p>
          <a:p>
            <a:endParaRPr lang="en-US" sz="1800" dirty="0">
              <a:solidFill>
                <a:srgbClr val="990099"/>
              </a:solidFill>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1307945" cy="369332"/>
          </a:xfrm>
          <a:prstGeom prst="rect">
            <a:avLst/>
          </a:prstGeom>
          <a:noFill/>
          <a:ln>
            <a:solidFill>
              <a:schemeClr val="tx1"/>
            </a:solidFill>
          </a:ln>
        </p:spPr>
        <p:txBody>
          <a:bodyPr wrap="none" rtlCol="0">
            <a:spAutoFit/>
          </a:bodyPr>
          <a:lstStyle/>
          <a:p>
            <a:r>
              <a:rPr lang="en-US" dirty="0" smtClean="0"/>
              <a:t>Target-1 +</a:t>
            </a:r>
            <a:endParaRPr lang="en-US" dirty="0"/>
          </a:p>
        </p:txBody>
      </p:sp>
      <p:sp>
        <p:nvSpPr>
          <p:cNvPr id="13" name="TextBox 12"/>
          <p:cNvSpPr txBox="1"/>
          <p:nvPr/>
        </p:nvSpPr>
        <p:spPr>
          <a:xfrm>
            <a:off x="3505200" y="4756666"/>
            <a:ext cx="1307945" cy="369332"/>
          </a:xfrm>
          <a:prstGeom prst="rect">
            <a:avLst/>
          </a:prstGeom>
          <a:noFill/>
          <a:ln>
            <a:solidFill>
              <a:schemeClr val="tx1"/>
            </a:solidFill>
          </a:ln>
        </p:spPr>
        <p:txBody>
          <a:bodyPr wrap="none" rtlCol="0">
            <a:spAutoFit/>
          </a:bodyPr>
          <a:lstStyle/>
          <a:p>
            <a:r>
              <a:rPr lang="en-US" dirty="0" smtClean="0"/>
              <a:t>Target-2 +</a:t>
            </a:r>
            <a:endParaRPr lang="en-US" dirty="0"/>
          </a:p>
        </p:txBody>
      </p:sp>
      <p:sp>
        <p:nvSpPr>
          <p:cNvPr id="14" name="TextBox 13"/>
          <p:cNvSpPr txBox="1"/>
          <p:nvPr/>
        </p:nvSpPr>
        <p:spPr>
          <a:xfrm>
            <a:off x="6227789" y="4756666"/>
            <a:ext cx="1244940" cy="369332"/>
          </a:xfrm>
          <a:prstGeom prst="rect">
            <a:avLst/>
          </a:prstGeom>
          <a:noFill/>
          <a:ln>
            <a:solidFill>
              <a:schemeClr val="tx1"/>
            </a:solidFill>
          </a:ln>
        </p:spPr>
        <p:txBody>
          <a:bodyPr wrap="none" rtlCol="0">
            <a:spAutoFit/>
          </a:bodyPr>
          <a:lstStyle/>
          <a:p>
            <a:r>
              <a:rPr lang="en-US" dirty="0" smtClean="0"/>
              <a:t>Target-3 -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21" name="Slide Number Placeholder 20"/>
          <p:cNvSpPr>
            <a:spLocks noGrp="1"/>
          </p:cNvSpPr>
          <p:nvPr>
            <p:ph type="sldNum" sz="quarter" idx="11"/>
          </p:nvPr>
        </p:nvSpPr>
        <p:spPr/>
        <p:txBody>
          <a:bodyPr/>
          <a:lstStyle/>
          <a:p>
            <a:fld id="{001AEB1B-619C-E741-908C-AF8E12DD8BD8}" type="slidenum">
              <a:rPr lang="en-US" smtClean="0"/>
              <a:pPr/>
              <a:t>90</a:t>
            </a:fld>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1307945" cy="369332"/>
          </a:xfrm>
          <a:prstGeom prst="rect">
            <a:avLst/>
          </a:prstGeom>
          <a:noFill/>
          <a:ln>
            <a:solidFill>
              <a:schemeClr val="tx1"/>
            </a:solidFill>
          </a:ln>
        </p:spPr>
        <p:txBody>
          <a:bodyPr wrap="none" rtlCol="0">
            <a:spAutoFit/>
          </a:bodyPr>
          <a:lstStyle/>
          <a:p>
            <a:r>
              <a:rPr lang="en-US" dirty="0" smtClean="0"/>
              <a:t>Target-1 +</a:t>
            </a:r>
            <a:endParaRPr lang="en-US" dirty="0"/>
          </a:p>
        </p:txBody>
      </p:sp>
      <p:sp>
        <p:nvSpPr>
          <p:cNvPr id="13" name="TextBox 12"/>
          <p:cNvSpPr txBox="1"/>
          <p:nvPr/>
        </p:nvSpPr>
        <p:spPr>
          <a:xfrm>
            <a:off x="3505200" y="4756666"/>
            <a:ext cx="1307945" cy="369332"/>
          </a:xfrm>
          <a:prstGeom prst="rect">
            <a:avLst/>
          </a:prstGeom>
          <a:noFill/>
          <a:ln>
            <a:solidFill>
              <a:schemeClr val="tx1"/>
            </a:solidFill>
          </a:ln>
        </p:spPr>
        <p:txBody>
          <a:bodyPr wrap="none" rtlCol="0">
            <a:spAutoFit/>
          </a:bodyPr>
          <a:lstStyle/>
          <a:p>
            <a:r>
              <a:rPr lang="en-US" dirty="0" smtClean="0"/>
              <a:t>Target-2 +</a:t>
            </a:r>
            <a:endParaRPr lang="en-US" dirty="0"/>
          </a:p>
        </p:txBody>
      </p:sp>
      <p:sp>
        <p:nvSpPr>
          <p:cNvPr id="14" name="TextBox 13"/>
          <p:cNvSpPr txBox="1"/>
          <p:nvPr/>
        </p:nvSpPr>
        <p:spPr>
          <a:xfrm>
            <a:off x="6227789" y="4756666"/>
            <a:ext cx="1244940" cy="369332"/>
          </a:xfrm>
          <a:prstGeom prst="rect">
            <a:avLst/>
          </a:prstGeom>
          <a:noFill/>
          <a:ln>
            <a:solidFill>
              <a:schemeClr val="tx1"/>
            </a:solidFill>
          </a:ln>
        </p:spPr>
        <p:txBody>
          <a:bodyPr wrap="none" rtlCol="0">
            <a:spAutoFit/>
          </a:bodyPr>
          <a:lstStyle/>
          <a:p>
            <a:r>
              <a:rPr lang="en-US" dirty="0" smtClean="0"/>
              <a:t>Target-3 -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21" name="Slide Number Placeholder 20"/>
          <p:cNvSpPr>
            <a:spLocks noGrp="1"/>
          </p:cNvSpPr>
          <p:nvPr>
            <p:ph type="sldNum" sz="quarter" idx="11"/>
          </p:nvPr>
        </p:nvSpPr>
        <p:spPr/>
        <p:txBody>
          <a:bodyPr/>
          <a:lstStyle/>
          <a:p>
            <a:fld id="{001AEB1B-619C-E741-908C-AF8E12DD8BD8}" type="slidenum">
              <a:rPr lang="en-US" smtClean="0"/>
              <a:pPr/>
              <a:t>91</a:t>
            </a:fld>
            <a:endParaRPr lang="en-US" dirty="0"/>
          </a:p>
        </p:txBody>
      </p:sp>
      <p:sp>
        <p:nvSpPr>
          <p:cNvPr id="22" name="TextBox 21"/>
          <p:cNvSpPr txBox="1"/>
          <p:nvPr/>
        </p:nvSpPr>
        <p:spPr>
          <a:xfrm>
            <a:off x="152400" y="6019800"/>
            <a:ext cx="8284239" cy="461665"/>
          </a:xfrm>
          <a:prstGeom prst="rect">
            <a:avLst/>
          </a:prstGeom>
          <a:noFill/>
        </p:spPr>
        <p:txBody>
          <a:bodyPr wrap="none" rtlCol="0">
            <a:spAutoFit/>
          </a:bodyPr>
          <a:lstStyle/>
          <a:p>
            <a:r>
              <a:rPr lang="en-US" sz="2400" dirty="0" smtClean="0">
                <a:solidFill>
                  <a:srgbClr val="0000FF"/>
                </a:solidFill>
              </a:rPr>
              <a:t>If these all mention the topic, the task is straightforward</a:t>
            </a:r>
            <a:endParaRPr lang="en-US" sz="2400" dirty="0">
              <a:solidFill>
                <a:srgbClr val="0000FF"/>
              </a:solidFill>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961584" cy="369332"/>
          </a:xfrm>
          <a:prstGeom prst="rect">
            <a:avLst/>
          </a:prstGeom>
          <a:noFill/>
          <a:ln>
            <a:solidFill>
              <a:schemeClr val="tx1"/>
            </a:solidFill>
          </a:ln>
        </p:spPr>
        <p:txBody>
          <a:bodyPr wrap="none" rtlCol="0">
            <a:spAutoFit/>
          </a:bodyPr>
          <a:lstStyle/>
          <a:p>
            <a:pPr algn="r"/>
            <a:r>
              <a:rPr lang="en-US" dirty="0" smtClean="0"/>
              <a:t>Pearl +</a:t>
            </a:r>
            <a:endParaRPr lang="en-US" dirty="0"/>
          </a:p>
        </p:txBody>
      </p:sp>
      <p:sp>
        <p:nvSpPr>
          <p:cNvPr id="13" name="TextBox 12"/>
          <p:cNvSpPr txBox="1"/>
          <p:nvPr/>
        </p:nvSpPr>
        <p:spPr>
          <a:xfrm>
            <a:off x="3505200" y="4756666"/>
            <a:ext cx="1372078" cy="369332"/>
          </a:xfrm>
          <a:prstGeom prst="rect">
            <a:avLst/>
          </a:prstGeom>
          <a:noFill/>
          <a:ln>
            <a:solidFill>
              <a:schemeClr val="tx1"/>
            </a:solidFill>
          </a:ln>
        </p:spPr>
        <p:txBody>
          <a:bodyPr wrap="none" rtlCol="0">
            <a:spAutoFit/>
          </a:bodyPr>
          <a:lstStyle/>
          <a:p>
            <a:r>
              <a:rPr lang="en-US" dirty="0" smtClean="0"/>
              <a:t>keyboard +</a:t>
            </a:r>
            <a:endParaRPr lang="en-US" dirty="0"/>
          </a:p>
        </p:txBody>
      </p:sp>
      <p:sp>
        <p:nvSpPr>
          <p:cNvPr id="14" name="TextBox 13"/>
          <p:cNvSpPr txBox="1"/>
          <p:nvPr/>
        </p:nvSpPr>
        <p:spPr>
          <a:xfrm>
            <a:off x="6227789" y="4756666"/>
            <a:ext cx="1103938" cy="369332"/>
          </a:xfrm>
          <a:prstGeom prst="rect">
            <a:avLst/>
          </a:prstGeom>
          <a:noFill/>
          <a:ln>
            <a:solidFill>
              <a:schemeClr val="tx1"/>
            </a:solidFill>
          </a:ln>
        </p:spPr>
        <p:txBody>
          <a:bodyPr wrap="none" rtlCol="0">
            <a:spAutoFit/>
          </a:bodyPr>
          <a:lstStyle/>
          <a:p>
            <a:r>
              <a:rPr lang="en-US" dirty="0" smtClean="0"/>
              <a:t>battery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21" name="Slide Number Placeholder 20"/>
          <p:cNvSpPr>
            <a:spLocks noGrp="1"/>
          </p:cNvSpPr>
          <p:nvPr>
            <p:ph type="sldNum" sz="quarter" idx="11"/>
          </p:nvPr>
        </p:nvSpPr>
        <p:spPr/>
        <p:txBody>
          <a:bodyPr/>
          <a:lstStyle/>
          <a:p>
            <a:fld id="{001AEB1B-619C-E741-908C-AF8E12DD8BD8}" type="slidenum">
              <a:rPr lang="en-US" smtClean="0"/>
              <a:pPr/>
              <a:t>92</a:t>
            </a:fld>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6200" y="228600"/>
            <a:ext cx="7467600" cy="914400"/>
          </a:xfrm>
        </p:spPr>
        <p:txBody>
          <a:bodyPr lIns="91440" tIns="45720" rIns="91440" bIns="45720" anchor="ctr">
            <a:normAutofit fontScale="90000"/>
          </a:bodyPr>
          <a:lstStyle/>
          <a:p>
            <a:r>
              <a:rPr lang="en-US" sz="3200" dirty="0" smtClean="0"/>
              <a:t>Debate topics are evoked in a variety of ways</a:t>
            </a:r>
            <a:endParaRPr lang="en-US" sz="3200" dirty="0"/>
          </a:p>
        </p:txBody>
      </p:sp>
      <p:sp>
        <p:nvSpPr>
          <p:cNvPr id="5" name="Content Placeholder 2"/>
          <p:cNvSpPr txBox="1">
            <a:spLocks/>
          </p:cNvSpPr>
          <p:nvPr/>
        </p:nvSpPr>
        <p:spPr>
          <a:xfrm>
            <a:off x="609600" y="1600200"/>
            <a:ext cx="7467600" cy="4873625"/>
          </a:xfrm>
          <a:prstGeom prst="rect">
            <a:avLst/>
          </a:prstGeom>
        </p:spPr>
        <p:txBody>
          <a:bodyPr vert="horz" lIns="91440" tIns="45720" rIns="91440" bIns="45720">
            <a:noAutofit/>
          </a:bodyPr>
          <a:lstStyle/>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Monotype Sorts" charset="2"/>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Pro-blackberry</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Pearl</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does music and video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nicely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First, you still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can't beat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full QWERTY keyboard</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for quick, effortless typing.</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Monotype Sorts" charset="2"/>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Pro-iPhone</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Well,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Apple</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has always been a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well known company</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sng" strike="noStrike" kern="1200" cap="none" spc="0" normalizeH="0" baseline="0" noProof="0" dirty="0" smtClean="0">
                <a:ln>
                  <a:noFill/>
                </a:ln>
                <a:solidFill>
                  <a:schemeClr val="tx1"/>
                </a:solidFill>
                <a:effectLst/>
                <a:uLnTx/>
                <a:uFillTx/>
                <a:latin typeface="+mn-lt"/>
                <a:ea typeface="+mn-ea"/>
                <a:cs typeface="+mn-cs"/>
              </a:rPr>
              <a:t>Its MAC OS</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is also a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unique thing</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fld id="{001AEB1B-619C-E741-908C-AF8E12DD8BD8}" type="slidenum">
              <a:rPr lang="en-US" smtClean="0"/>
              <a:pPr/>
              <a:t>93</a:t>
            </a:fld>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00" y="1600200"/>
            <a:ext cx="7467600" cy="4873625"/>
          </a:xfrm>
        </p:spPr>
        <p:txBody>
          <a:bodyPr lIns="91440" tIns="45720" rIns="91440" bIns="45720">
            <a:noAutofit/>
          </a:bodyPr>
          <a:lstStyle/>
          <a:p>
            <a:pPr eaLnBrk="1" hangingPunct="1">
              <a:lnSpc>
                <a:spcPct val="80000"/>
              </a:lnSpc>
              <a:spcAft>
                <a:spcPts val="1800"/>
              </a:spcAft>
              <a:buFont typeface="Monotype Sorts" charset="2"/>
              <a:buNone/>
            </a:pPr>
            <a:r>
              <a:rPr lang="en-US" sz="2000" b="1" dirty="0"/>
              <a:t>Pro-blackberry</a:t>
            </a:r>
          </a:p>
          <a:p>
            <a:pPr eaLnBrk="1" hangingPunct="1">
              <a:lnSpc>
                <a:spcPct val="80000"/>
              </a:lnSpc>
              <a:spcAft>
                <a:spcPts val="1800"/>
              </a:spcAft>
            </a:pPr>
            <a:r>
              <a:rPr lang="en-US" sz="2000" dirty="0"/>
              <a:t>The </a:t>
            </a:r>
            <a:r>
              <a:rPr lang="en-US" sz="2000" u="sng" dirty="0"/>
              <a:t>Pearl</a:t>
            </a:r>
            <a:r>
              <a:rPr lang="en-US" sz="2000" dirty="0"/>
              <a:t> does music and video </a:t>
            </a:r>
            <a:r>
              <a:rPr lang="en-US" sz="2000" dirty="0">
                <a:solidFill>
                  <a:srgbClr val="000080"/>
                </a:solidFill>
              </a:rPr>
              <a:t>nicely </a:t>
            </a:r>
            <a:r>
              <a:rPr lang="en-US" sz="2000" dirty="0">
                <a:solidFill>
                  <a:srgbClr val="008000"/>
                </a:solidFill>
              </a:rPr>
              <a:t>…</a:t>
            </a:r>
            <a:endParaRPr lang="en-US" sz="2000" dirty="0" smtClean="0"/>
          </a:p>
          <a:p>
            <a:pPr eaLnBrk="1" hangingPunct="1">
              <a:lnSpc>
                <a:spcPct val="80000"/>
              </a:lnSpc>
              <a:spcAft>
                <a:spcPts val="1800"/>
              </a:spcAft>
            </a:pPr>
            <a:r>
              <a:rPr lang="en-US" sz="2000" dirty="0" smtClean="0"/>
              <a:t>First</a:t>
            </a:r>
            <a:r>
              <a:rPr lang="en-US" sz="2000" dirty="0"/>
              <a:t>, you still </a:t>
            </a:r>
            <a:r>
              <a:rPr lang="en-US" sz="2000" dirty="0">
                <a:solidFill>
                  <a:srgbClr val="000080"/>
                </a:solidFill>
              </a:rPr>
              <a:t>can't beat </a:t>
            </a:r>
            <a:r>
              <a:rPr lang="en-US" sz="2000" dirty="0"/>
              <a:t>the </a:t>
            </a:r>
            <a:r>
              <a:rPr lang="en-US" sz="2000" u="sng" dirty="0"/>
              <a:t>full QWERTY keyboard</a:t>
            </a:r>
            <a:r>
              <a:rPr lang="en-US" sz="2000" dirty="0"/>
              <a:t> for quick, effortless typing</a:t>
            </a:r>
            <a:r>
              <a:rPr lang="en-US" sz="2000" dirty="0" smtClean="0"/>
              <a:t>.</a:t>
            </a:r>
          </a:p>
          <a:p>
            <a:pPr eaLnBrk="1" hangingPunct="1">
              <a:lnSpc>
                <a:spcPct val="80000"/>
              </a:lnSpc>
              <a:spcAft>
                <a:spcPts val="1800"/>
              </a:spcAft>
              <a:buFont typeface="Monotype Sorts" charset="2"/>
              <a:buNone/>
            </a:pPr>
            <a:r>
              <a:rPr lang="en-US" sz="2000" b="1" dirty="0" smtClean="0"/>
              <a:t>Pro-iPhone</a:t>
            </a:r>
            <a:endParaRPr lang="en-US" sz="2000" b="1" dirty="0"/>
          </a:p>
          <a:p>
            <a:pPr eaLnBrk="1" hangingPunct="1">
              <a:lnSpc>
                <a:spcPct val="80000"/>
              </a:lnSpc>
              <a:spcAft>
                <a:spcPts val="1800"/>
              </a:spcAft>
            </a:pPr>
            <a:r>
              <a:rPr lang="en-US" sz="2000" dirty="0"/>
              <a:t>Well, </a:t>
            </a:r>
            <a:r>
              <a:rPr lang="en-US" sz="2000" u="sng" dirty="0"/>
              <a:t>Apple</a:t>
            </a:r>
            <a:r>
              <a:rPr lang="en-US" sz="2000" dirty="0"/>
              <a:t> has always been a </a:t>
            </a:r>
            <a:r>
              <a:rPr lang="en-US" sz="2000" dirty="0">
                <a:solidFill>
                  <a:srgbClr val="000080"/>
                </a:solidFill>
              </a:rPr>
              <a:t>well known company</a:t>
            </a:r>
            <a:r>
              <a:rPr lang="en-US" sz="2000" dirty="0"/>
              <a:t>.</a:t>
            </a:r>
          </a:p>
          <a:p>
            <a:pPr eaLnBrk="1" hangingPunct="1">
              <a:lnSpc>
                <a:spcPct val="80000"/>
              </a:lnSpc>
              <a:spcAft>
                <a:spcPts val="1800"/>
              </a:spcAft>
            </a:pPr>
            <a:r>
              <a:rPr lang="en-US" sz="2000" u="sng" dirty="0"/>
              <a:t>Its MAC OS</a:t>
            </a:r>
            <a:r>
              <a:rPr lang="en-US" sz="2000" dirty="0"/>
              <a:t> is also a </a:t>
            </a:r>
            <a:r>
              <a:rPr lang="en-US" sz="2000" dirty="0">
                <a:solidFill>
                  <a:srgbClr val="000080"/>
                </a:solidFill>
              </a:rPr>
              <a:t>unique thing</a:t>
            </a:r>
            <a:r>
              <a:rPr lang="en-US" sz="2000" dirty="0" smtClean="0"/>
              <a:t>.</a:t>
            </a:r>
          </a:p>
          <a:p>
            <a:pPr>
              <a:spcAft>
                <a:spcPts val="1800"/>
              </a:spcAft>
              <a:buNone/>
            </a:pPr>
            <a:r>
              <a:rPr lang="en-US" sz="2000" b="1" i="1" dirty="0" smtClean="0"/>
              <a:t> </a:t>
            </a:r>
          </a:p>
          <a:p>
            <a:pPr eaLnBrk="1" hangingPunct="1">
              <a:lnSpc>
                <a:spcPct val="80000"/>
              </a:lnSpc>
              <a:spcAft>
                <a:spcPts val="1800"/>
              </a:spcAft>
              <a:buNone/>
            </a:pPr>
            <a:endParaRPr lang="en-US" sz="2000" dirty="0"/>
          </a:p>
        </p:txBody>
      </p:sp>
      <p:sp>
        <p:nvSpPr>
          <p:cNvPr id="5" name="Line Callout 1 4"/>
          <p:cNvSpPr>
            <a:spLocks/>
          </p:cNvSpPr>
          <p:nvPr/>
        </p:nvSpPr>
        <p:spPr bwMode="auto">
          <a:xfrm>
            <a:off x="2628900" y="1874837"/>
            <a:ext cx="2628900" cy="411163"/>
          </a:xfrm>
          <a:prstGeom prst="borderCallout1">
            <a:avLst>
              <a:gd name="adj1" fmla="val 18750"/>
              <a:gd name="adj2" fmla="val -8333"/>
              <a:gd name="adj3" fmla="val 112500"/>
              <a:gd name="adj4" fmla="val -38333"/>
            </a:avLst>
          </a:prstGeom>
          <a:ln>
            <a:headEnd/>
            <a:tailEnd/>
          </a:ln>
        </p:spPr>
        <p:style>
          <a:lnRef idx="2">
            <a:schemeClr val="accent4"/>
          </a:lnRef>
          <a:fillRef idx="1">
            <a:schemeClr val="lt1"/>
          </a:fillRef>
          <a:effectRef idx="0">
            <a:schemeClr val="accent4"/>
          </a:effectRef>
          <a:fontRef idx="minor">
            <a:schemeClr val="dk1"/>
          </a:fontRef>
        </p:style>
        <p:txBody>
          <a:bodyPr anchor="ctr">
            <a:prstTxWarp prst="textNoShape">
              <a:avLst/>
            </a:prstTxWarp>
          </a:bodyPr>
          <a:lstStyle/>
          <a:p>
            <a:pPr algn="ctr" defTabSz="457200" eaLnBrk="1" hangingPunct="1"/>
            <a:r>
              <a:rPr lang="en-US" i="0" dirty="0">
                <a:latin typeface="Calibri" charset="0"/>
              </a:rPr>
              <a:t>Type of Blackberry</a:t>
            </a:r>
          </a:p>
        </p:txBody>
      </p:sp>
      <p:sp>
        <p:nvSpPr>
          <p:cNvPr id="6" name="Line Callout 1 5"/>
          <p:cNvSpPr>
            <a:spLocks/>
          </p:cNvSpPr>
          <p:nvPr/>
        </p:nvSpPr>
        <p:spPr bwMode="auto">
          <a:xfrm>
            <a:off x="6515100" y="2362200"/>
            <a:ext cx="2628900" cy="410251"/>
          </a:xfrm>
          <a:prstGeom prst="borderCallout1">
            <a:avLst>
              <a:gd name="adj1" fmla="val 18750"/>
              <a:gd name="adj2" fmla="val -8333"/>
              <a:gd name="adj3" fmla="val 112500"/>
              <a:gd name="adj4" fmla="val -38333"/>
            </a:avLst>
          </a:prstGeom>
          <a:ln>
            <a:headEnd/>
            <a:tailEnd/>
          </a:ln>
        </p:spPr>
        <p:style>
          <a:lnRef idx="2">
            <a:schemeClr val="accent4"/>
          </a:lnRef>
          <a:fillRef idx="1">
            <a:schemeClr val="lt1"/>
          </a:fillRef>
          <a:effectRef idx="0">
            <a:schemeClr val="accent4"/>
          </a:effectRef>
          <a:fontRef idx="minor">
            <a:schemeClr val="dk1"/>
          </a:fontRef>
        </p:style>
        <p:txBody>
          <a:bodyPr anchor="ctr">
            <a:prstTxWarp prst="textNoShape">
              <a:avLst/>
            </a:prstTxWarp>
          </a:bodyPr>
          <a:lstStyle/>
          <a:p>
            <a:pPr algn="ctr" defTabSz="457200" eaLnBrk="1" hangingPunct="1"/>
            <a:r>
              <a:rPr lang="en-US" i="0" dirty="0">
                <a:latin typeface="Calibri" charset="0"/>
              </a:rPr>
              <a:t>Feature of Blackberry</a:t>
            </a:r>
          </a:p>
        </p:txBody>
      </p:sp>
      <p:sp>
        <p:nvSpPr>
          <p:cNvPr id="7" name="Line Callout 1 6"/>
          <p:cNvSpPr>
            <a:spLocks/>
          </p:cNvSpPr>
          <p:nvPr/>
        </p:nvSpPr>
        <p:spPr bwMode="auto">
          <a:xfrm>
            <a:off x="2895600" y="3733800"/>
            <a:ext cx="2628900" cy="411162"/>
          </a:xfrm>
          <a:prstGeom prst="borderCallout1">
            <a:avLst>
              <a:gd name="adj1" fmla="val 18750"/>
              <a:gd name="adj2" fmla="val -8333"/>
              <a:gd name="adj3" fmla="val 112500"/>
              <a:gd name="adj4" fmla="val -38333"/>
            </a:avLst>
          </a:prstGeom>
          <a:ln>
            <a:headEnd/>
            <a:tailEnd/>
          </a:ln>
        </p:spPr>
        <p:style>
          <a:lnRef idx="2">
            <a:schemeClr val="accent4"/>
          </a:lnRef>
          <a:fillRef idx="1">
            <a:schemeClr val="lt1"/>
          </a:fillRef>
          <a:effectRef idx="0">
            <a:schemeClr val="accent4"/>
          </a:effectRef>
          <a:fontRef idx="minor">
            <a:schemeClr val="dk1"/>
          </a:fontRef>
        </p:style>
        <p:txBody>
          <a:bodyPr anchor="ctr">
            <a:prstTxWarp prst="textNoShape">
              <a:avLst/>
            </a:prstTxWarp>
          </a:bodyPr>
          <a:lstStyle/>
          <a:p>
            <a:pPr algn="ctr" defTabSz="457200" eaLnBrk="1" hangingPunct="1"/>
            <a:r>
              <a:rPr lang="en-US" i="0" dirty="0">
                <a:latin typeface="Calibri" charset="0"/>
              </a:rPr>
              <a:t>Maker of iPhone</a:t>
            </a:r>
          </a:p>
        </p:txBody>
      </p:sp>
      <p:sp>
        <p:nvSpPr>
          <p:cNvPr id="8" name="Line Callout 1 7"/>
          <p:cNvSpPr>
            <a:spLocks/>
          </p:cNvSpPr>
          <p:nvPr/>
        </p:nvSpPr>
        <p:spPr bwMode="auto">
          <a:xfrm>
            <a:off x="6096000" y="4618038"/>
            <a:ext cx="2628900" cy="411162"/>
          </a:xfrm>
          <a:prstGeom prst="borderCallout1">
            <a:avLst>
              <a:gd name="adj1" fmla="val 18750"/>
              <a:gd name="adj2" fmla="val -8333"/>
              <a:gd name="adj3" fmla="val 36477"/>
              <a:gd name="adj4" fmla="val -177741"/>
            </a:avLst>
          </a:prstGeom>
          <a:ln>
            <a:headEnd/>
            <a:tailEnd/>
          </a:ln>
        </p:spPr>
        <p:style>
          <a:lnRef idx="2">
            <a:schemeClr val="accent4"/>
          </a:lnRef>
          <a:fillRef idx="1">
            <a:schemeClr val="lt1"/>
          </a:fillRef>
          <a:effectRef idx="0">
            <a:schemeClr val="accent4"/>
          </a:effectRef>
          <a:fontRef idx="minor">
            <a:schemeClr val="dk1"/>
          </a:fontRef>
        </p:style>
        <p:txBody>
          <a:bodyPr anchor="ctr">
            <a:prstTxWarp prst="textNoShape">
              <a:avLst/>
            </a:prstTxWarp>
          </a:bodyPr>
          <a:lstStyle/>
          <a:p>
            <a:pPr algn="ctr" defTabSz="457200" eaLnBrk="1" hangingPunct="1"/>
            <a:r>
              <a:rPr lang="en-US" i="0" dirty="0">
                <a:latin typeface="Calibri" charset="0"/>
              </a:rPr>
              <a:t>Feature of iPhone</a:t>
            </a:r>
          </a:p>
        </p:txBody>
      </p:sp>
      <p:sp>
        <p:nvSpPr>
          <p:cNvPr id="11" name="Title 1"/>
          <p:cNvSpPr txBox="1">
            <a:spLocks/>
          </p:cNvSpPr>
          <p:nvPr/>
        </p:nvSpPr>
        <p:spPr>
          <a:xfrm>
            <a:off x="76200" y="228600"/>
            <a:ext cx="7467600" cy="914400"/>
          </a:xfrm>
          <a:prstGeom prst="rect">
            <a:avLst/>
          </a:prstGeom>
        </p:spPr>
        <p:txBody>
          <a:bodyPr vert="horz" lIns="91440" tIns="45720" rIns="91440" bIns="4572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small" spc="0" normalizeH="0" baseline="0" noProof="0" dirty="0" smtClean="0">
                <a:ln>
                  <a:noFill/>
                </a:ln>
                <a:solidFill>
                  <a:schemeClr val="tx2"/>
                </a:solidFill>
                <a:effectLst/>
                <a:uLnTx/>
                <a:uFillTx/>
                <a:latin typeface="+mj-lt"/>
                <a:ea typeface="+mj-ea"/>
                <a:cs typeface="+mj-cs"/>
              </a:rPr>
              <a:t>Debate topics are evoked in a variety of ways</a:t>
            </a:r>
            <a:endParaRPr kumimoji="0" lang="en-US" sz="3200" b="0" i="0" u="none" strike="noStrike" kern="1200" cap="small" spc="0" normalizeH="0" baseline="0" noProof="0" dirty="0">
              <a:ln>
                <a:noFill/>
              </a:ln>
              <a:solidFill>
                <a:schemeClr val="tx2"/>
              </a:solidFill>
              <a:effectLst/>
              <a:uLnTx/>
              <a:uFillTx/>
              <a:latin typeface="+mj-lt"/>
              <a:ea typeface="+mj-ea"/>
              <a:cs typeface="+mj-cs"/>
            </a:endParaRPr>
          </a:p>
        </p:txBody>
      </p:sp>
      <p:sp>
        <p:nvSpPr>
          <p:cNvPr id="10" name="Slide Number Placeholder 9"/>
          <p:cNvSpPr>
            <a:spLocks noGrp="1"/>
          </p:cNvSpPr>
          <p:nvPr>
            <p:ph type="sldNum" sz="quarter" idx="12"/>
          </p:nvPr>
        </p:nvSpPr>
        <p:spPr/>
        <p:txBody>
          <a:bodyPr/>
          <a:lstStyle/>
          <a:p>
            <a:fld id="{001AEB1B-619C-E741-908C-AF8E12DD8BD8}" type="slidenum">
              <a:rPr lang="en-US" smtClean="0"/>
              <a:pPr/>
              <a:t>94</a:t>
            </a:fld>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Content Placeholder 2"/>
          <p:cNvSpPr txBox="1">
            <a:spLocks/>
          </p:cNvSpPr>
          <p:nvPr/>
        </p:nvSpPr>
        <p:spPr>
          <a:xfrm>
            <a:off x="609600" y="1600200"/>
            <a:ext cx="7467600" cy="4873625"/>
          </a:xfrm>
          <a:prstGeom prst="rect">
            <a:avLst/>
          </a:prstGeom>
        </p:spPr>
        <p:txBody>
          <a:bodyPr vert="horz" lIns="91440" tIns="45720" rIns="91440" bIns="45720">
            <a:noAutofit/>
          </a:bodyPr>
          <a:lstStyle/>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Monotype Sorts" charset="2"/>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Pro-blackberry</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Pearl</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does music and video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nicely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First, you still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can't beat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full QWERTY keyboard</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for quick, effortless typing.</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Monotype Sorts" charset="2"/>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Pro-iPhone</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Well,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Apple</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has always been a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well known company</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sng" strike="noStrike" kern="1200" cap="none" spc="0" normalizeH="0" baseline="0" noProof="0" dirty="0" smtClean="0">
                <a:ln>
                  <a:noFill/>
                </a:ln>
                <a:solidFill>
                  <a:schemeClr val="tx1"/>
                </a:solidFill>
                <a:effectLst/>
                <a:uLnTx/>
                <a:uFillTx/>
                <a:latin typeface="+mn-lt"/>
                <a:ea typeface="+mn-ea"/>
                <a:cs typeface="+mn-cs"/>
              </a:rPr>
              <a:t>Its MAC OS</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is also a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unique thing</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extBox 6"/>
          <p:cNvSpPr txBox="1"/>
          <p:nvPr/>
        </p:nvSpPr>
        <p:spPr>
          <a:xfrm>
            <a:off x="3276600" y="3657600"/>
            <a:ext cx="1788658"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Unique Aspects</a:t>
            </a:r>
            <a:endParaRPr lang="en-US" dirty="0"/>
          </a:p>
        </p:txBody>
      </p:sp>
      <p:sp>
        <p:nvSpPr>
          <p:cNvPr id="10" name="Title 1"/>
          <p:cNvSpPr txBox="1">
            <a:spLocks/>
          </p:cNvSpPr>
          <p:nvPr/>
        </p:nvSpPr>
        <p:spPr>
          <a:xfrm>
            <a:off x="76200" y="228600"/>
            <a:ext cx="7467600" cy="914400"/>
          </a:xfrm>
          <a:prstGeom prst="rect">
            <a:avLst/>
          </a:prstGeom>
        </p:spPr>
        <p:txBody>
          <a:bodyPr vert="horz" lIns="91440" tIns="45720" rIns="91440" bIns="4572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small" spc="0" normalizeH="0" baseline="0" noProof="0" dirty="0" smtClean="0">
                <a:ln>
                  <a:noFill/>
                </a:ln>
                <a:solidFill>
                  <a:schemeClr val="tx2"/>
                </a:solidFill>
                <a:effectLst/>
                <a:uLnTx/>
                <a:uFillTx/>
                <a:latin typeface="+mj-lt"/>
                <a:ea typeface="+mj-ea"/>
                <a:cs typeface="+mj-cs"/>
              </a:rPr>
              <a:t>Debate topics are evoked in a variety of ways</a:t>
            </a:r>
            <a:endParaRPr kumimoji="0" lang="en-US" sz="3200" b="0" i="0" u="none" strike="noStrike" kern="1200" cap="small" spc="0" normalizeH="0" baseline="0" noProof="0" dirty="0">
              <a:ln>
                <a:noFill/>
              </a:ln>
              <a:solidFill>
                <a:schemeClr val="tx2"/>
              </a:solidFill>
              <a:effectLst/>
              <a:uLnTx/>
              <a:uFillTx/>
              <a:latin typeface="+mj-lt"/>
              <a:ea typeface="+mj-ea"/>
              <a:cs typeface="+mj-cs"/>
            </a:endParaRPr>
          </a:p>
        </p:txBody>
      </p:sp>
      <p:sp>
        <p:nvSpPr>
          <p:cNvPr id="8" name="Slide Number Placeholder 7"/>
          <p:cNvSpPr>
            <a:spLocks noGrp="1"/>
          </p:cNvSpPr>
          <p:nvPr>
            <p:ph type="sldNum" sz="quarter" idx="12"/>
          </p:nvPr>
        </p:nvSpPr>
        <p:spPr/>
        <p:txBody>
          <a:bodyPr/>
          <a:lstStyle/>
          <a:p>
            <a:fld id="{001AEB1B-619C-E741-908C-AF8E12DD8BD8}" type="slidenum">
              <a:rPr lang="en-US" smtClean="0"/>
              <a:pPr/>
              <a:t>95</a:t>
            </a:fld>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7235" name="Content Placeholder 4"/>
          <p:cNvSpPr>
            <a:spLocks noGrp="1"/>
          </p:cNvSpPr>
          <p:nvPr>
            <p:ph idx="4294967295"/>
          </p:nvPr>
        </p:nvSpPr>
        <p:spPr>
          <a:xfrm>
            <a:off x="685800" y="1722438"/>
            <a:ext cx="7556500" cy="4144962"/>
          </a:xfrm>
        </p:spPr>
        <p:txBody>
          <a:bodyPr lIns="91440" tIns="45720" rIns="91440" bIns="45720"/>
          <a:lstStyle/>
          <a:p>
            <a:pPr eaLnBrk="1" hangingPunct="1"/>
            <a:r>
              <a:rPr lang="en-US" dirty="0"/>
              <a:t>iPhone and </a:t>
            </a:r>
            <a:r>
              <a:rPr lang="en-US" dirty="0" smtClean="0"/>
              <a:t>Blackberry, </a:t>
            </a:r>
            <a:r>
              <a:rPr lang="en-US" dirty="0"/>
              <a:t>both</a:t>
            </a:r>
            <a:endParaRPr lang="en-US" dirty="0" smtClean="0"/>
          </a:p>
          <a:p>
            <a:pPr lvl="1" eaLnBrk="1" hangingPunct="1"/>
            <a:r>
              <a:rPr lang="en-US" dirty="0" smtClean="0"/>
              <a:t>Have </a:t>
            </a:r>
            <a:r>
              <a:rPr lang="en-US" u="sng" dirty="0"/>
              <a:t>e-mail</a:t>
            </a:r>
            <a:r>
              <a:rPr lang="en-US" dirty="0"/>
              <a:t> facilities</a:t>
            </a:r>
          </a:p>
          <a:p>
            <a:pPr lvl="1" eaLnBrk="1" hangingPunct="1"/>
            <a:r>
              <a:rPr lang="en-US" dirty="0"/>
              <a:t>Can be used to take </a:t>
            </a:r>
            <a:r>
              <a:rPr lang="en-US" u="sng" dirty="0"/>
              <a:t>photos</a:t>
            </a:r>
          </a:p>
          <a:p>
            <a:pPr lvl="1" eaLnBrk="1" hangingPunct="1"/>
            <a:r>
              <a:rPr lang="en-US" dirty="0"/>
              <a:t>Operate on </a:t>
            </a:r>
            <a:r>
              <a:rPr lang="en-US" u="sng" dirty="0" smtClean="0"/>
              <a:t>batteries</a:t>
            </a:r>
          </a:p>
          <a:p>
            <a:pPr lvl="1" eaLnBrk="1" hangingPunct="1"/>
            <a:r>
              <a:rPr lang="en-US" dirty="0" smtClean="0"/>
              <a:t>Etc.</a:t>
            </a:r>
          </a:p>
          <a:p>
            <a:pPr lvl="1" eaLnBrk="1" hangingPunct="1"/>
            <a:endParaRPr lang="en-US" u="sng" dirty="0" smtClean="0"/>
          </a:p>
          <a:p>
            <a:pPr>
              <a:buNone/>
            </a:pPr>
            <a:r>
              <a:rPr lang="en-US" sz="2600" i="1" dirty="0" smtClean="0"/>
              <a:t>Both sides share aspects</a:t>
            </a:r>
          </a:p>
          <a:p>
            <a:pPr lvl="1" eaLnBrk="1" hangingPunct="1">
              <a:buNone/>
            </a:pPr>
            <a:endParaRPr lang="en-US" u="sng" dirty="0" smtClean="0"/>
          </a:p>
          <a:p>
            <a:pPr lvl="1" eaLnBrk="1" hangingPunct="1">
              <a:buNone/>
            </a:pPr>
            <a:endParaRPr lang="en-US" u="sng" dirty="0" smtClean="0"/>
          </a:p>
          <a:p>
            <a:pPr lvl="1" eaLnBrk="1" hangingPunct="1"/>
            <a:endParaRPr lang="en-US" dirty="0"/>
          </a:p>
        </p:txBody>
      </p:sp>
      <p:sp>
        <p:nvSpPr>
          <p:cNvPr id="8" name="Title 1"/>
          <p:cNvSpPr txBox="1">
            <a:spLocks/>
          </p:cNvSpPr>
          <p:nvPr/>
        </p:nvSpPr>
        <p:spPr>
          <a:xfrm>
            <a:off x="76200" y="228600"/>
            <a:ext cx="7467600" cy="914400"/>
          </a:xfrm>
          <a:prstGeom prst="rect">
            <a:avLst/>
          </a:prstGeom>
        </p:spPr>
        <p:txBody>
          <a:bodyPr vert="horz" lIns="91440" tIns="45720" rIns="91440" bIns="4572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small" spc="0" normalizeH="0" baseline="0" noProof="0" dirty="0" smtClean="0">
                <a:ln>
                  <a:noFill/>
                </a:ln>
                <a:solidFill>
                  <a:schemeClr val="tx2"/>
                </a:solidFill>
                <a:effectLst/>
                <a:uLnTx/>
                <a:uFillTx/>
                <a:latin typeface="+mj-lt"/>
                <a:ea typeface="+mj-ea"/>
                <a:cs typeface="+mj-cs"/>
              </a:rPr>
              <a:t>shared</a:t>
            </a:r>
            <a:r>
              <a:rPr kumimoji="0" lang="en-US" sz="3200" b="0" i="0" u="none" strike="noStrike" kern="1200" cap="small" spc="0" normalizeH="0" noProof="0" dirty="0" smtClean="0">
                <a:ln>
                  <a:noFill/>
                </a:ln>
                <a:solidFill>
                  <a:schemeClr val="tx2"/>
                </a:solidFill>
                <a:effectLst/>
                <a:uLnTx/>
                <a:uFillTx/>
                <a:latin typeface="+mj-lt"/>
                <a:ea typeface="+mj-ea"/>
                <a:cs typeface="+mj-cs"/>
              </a:rPr>
              <a:t> aspects</a:t>
            </a:r>
            <a:endParaRPr kumimoji="0" lang="en-US" sz="3200" b="0" i="0" u="none" strike="noStrike" kern="1200" cap="small" spc="0" normalizeH="0" baseline="0" noProof="0" dirty="0">
              <a:ln>
                <a:noFill/>
              </a:ln>
              <a:solidFill>
                <a:schemeClr val="tx2"/>
              </a:solidFill>
              <a:effectLst/>
              <a:uLnTx/>
              <a:uFillTx/>
              <a:latin typeface="+mj-lt"/>
              <a:ea typeface="+mj-ea"/>
              <a:cs typeface="+mj-cs"/>
            </a:endParaRPr>
          </a:p>
        </p:txBody>
      </p:sp>
      <p:sp>
        <p:nvSpPr>
          <p:cNvPr id="6" name="Slide Number Placeholder 5"/>
          <p:cNvSpPr>
            <a:spLocks noGrp="1"/>
          </p:cNvSpPr>
          <p:nvPr>
            <p:ph type="sldNum" sz="quarter" idx="12"/>
          </p:nvPr>
        </p:nvSpPr>
        <p:spPr/>
        <p:txBody>
          <a:bodyPr/>
          <a:lstStyle/>
          <a:p>
            <a:fld id="{001AEB1B-619C-E741-908C-AF8E12DD8BD8}" type="slidenum">
              <a:rPr lang="en-US" smtClean="0"/>
              <a:pPr/>
              <a:t>96</a:t>
            </a:fld>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solidFill>
                  <a:srgbClr val="000090"/>
                </a:solidFill>
              </a:rPr>
              <a:t>Faster</a:t>
            </a:r>
            <a:r>
              <a:rPr lang="en-US" dirty="0" smtClean="0"/>
              <a:t> </a:t>
            </a:r>
            <a:r>
              <a:rPr lang="en-US" u="sng" dirty="0" smtClean="0"/>
              <a:t>keyboard</a:t>
            </a:r>
            <a:r>
              <a:rPr lang="en-US" dirty="0" smtClean="0"/>
              <a:t> input</a:t>
            </a:r>
          </a:p>
        </p:txBody>
      </p:sp>
      <p:sp>
        <p:nvSpPr>
          <p:cNvPr id="6" name="Rectangle 5"/>
          <p:cNvSpPr/>
          <p:nvPr/>
        </p:nvSpPr>
        <p:spPr>
          <a:xfrm>
            <a:off x="4724400" y="3200400"/>
            <a:ext cx="3810000"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nchor="ctr">
            <a:spAutoFit/>
          </a:bodyPr>
          <a:lstStyle/>
          <a:p>
            <a:r>
              <a:rPr lang="en-US" dirty="0" smtClean="0"/>
              <a:t>People expressing positive opinions regarding keyboards (generally) prefer  Blackberry</a:t>
            </a:r>
          </a:p>
          <a:p>
            <a:endParaRPr lang="en-US" dirty="0" smtClean="0"/>
          </a:p>
        </p:txBody>
      </p:sp>
      <p:sp>
        <p:nvSpPr>
          <p:cNvPr id="9" name="Title 1"/>
          <p:cNvSpPr txBox="1">
            <a:spLocks/>
          </p:cNvSpPr>
          <p:nvPr/>
        </p:nvSpPr>
        <p:spPr>
          <a:xfrm>
            <a:off x="76200" y="228600"/>
            <a:ext cx="7467600" cy="914400"/>
          </a:xfrm>
          <a:prstGeom prst="rect">
            <a:avLst/>
          </a:prstGeom>
        </p:spPr>
        <p:txBody>
          <a:bodyPr vert="horz" lIns="91440" tIns="45720" rIns="91440" bIns="4572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small" spc="0" normalizeH="0" baseline="0" noProof="0" dirty="0" smtClean="0">
                <a:ln>
                  <a:noFill/>
                </a:ln>
                <a:solidFill>
                  <a:schemeClr val="tx2"/>
                </a:solidFill>
                <a:effectLst/>
                <a:uLnTx/>
                <a:uFillTx/>
                <a:latin typeface="+mj-lt"/>
                <a:ea typeface="+mj-ea"/>
                <a:cs typeface="+mj-cs"/>
              </a:rPr>
              <a:t>shared</a:t>
            </a:r>
            <a:r>
              <a:rPr kumimoji="0" lang="en-US" sz="3200" b="0" i="0" u="none" strike="noStrike" kern="1200" cap="small" spc="0" normalizeH="0" noProof="0" dirty="0" smtClean="0">
                <a:ln>
                  <a:noFill/>
                </a:ln>
                <a:solidFill>
                  <a:schemeClr val="tx2"/>
                </a:solidFill>
                <a:effectLst/>
                <a:uLnTx/>
                <a:uFillTx/>
                <a:latin typeface="+mj-lt"/>
                <a:ea typeface="+mj-ea"/>
                <a:cs typeface="+mj-cs"/>
              </a:rPr>
              <a:t> aspects - example</a:t>
            </a:r>
            <a:endParaRPr kumimoji="0" lang="en-US" sz="3200" b="0" i="0" u="none" strike="noStrike" kern="1200" cap="small" spc="0" normalizeH="0" baseline="0" noProof="0" dirty="0">
              <a:ln>
                <a:noFill/>
              </a:ln>
              <a:solidFill>
                <a:schemeClr val="tx2"/>
              </a:solidFill>
              <a:effectLst/>
              <a:uLnTx/>
              <a:uFillTx/>
              <a:latin typeface="+mj-lt"/>
              <a:ea typeface="+mj-ea"/>
              <a:cs typeface="+mj-cs"/>
            </a:endParaRPr>
          </a:p>
        </p:txBody>
      </p:sp>
      <p:sp>
        <p:nvSpPr>
          <p:cNvPr id="7" name="Slide Number Placeholder 6"/>
          <p:cNvSpPr>
            <a:spLocks noGrp="1"/>
          </p:cNvSpPr>
          <p:nvPr>
            <p:ph type="sldNum" sz="quarter" idx="15"/>
          </p:nvPr>
        </p:nvSpPr>
        <p:spPr/>
        <p:txBody>
          <a:bodyPr/>
          <a:lstStyle/>
          <a:p>
            <a:fld id="{001AEB1B-619C-E741-908C-AF8E12DD8BD8}" type="slidenum">
              <a:rPr lang="en-US" smtClean="0"/>
              <a:pPr/>
              <a:t>97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solidFill>
                  <a:srgbClr val="000090"/>
                </a:solidFill>
              </a:rPr>
              <a:t>Faster</a:t>
            </a:r>
            <a:r>
              <a:rPr lang="en-US" dirty="0" smtClean="0"/>
              <a:t> </a:t>
            </a:r>
            <a:r>
              <a:rPr lang="en-US" u="sng" dirty="0" smtClean="0"/>
              <a:t>keyboard</a:t>
            </a:r>
            <a:r>
              <a:rPr lang="en-US" dirty="0" smtClean="0"/>
              <a:t> input</a:t>
            </a:r>
          </a:p>
        </p:txBody>
      </p:sp>
      <p:sp>
        <p:nvSpPr>
          <p:cNvPr id="6" name="Rectangle 5"/>
          <p:cNvSpPr/>
          <p:nvPr/>
        </p:nvSpPr>
        <p:spPr>
          <a:xfrm>
            <a:off x="498474" y="3429000"/>
            <a:ext cx="7273926" cy="92333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nchor="ctr">
            <a:spAutoFit/>
          </a:bodyPr>
          <a:lstStyle/>
          <a:p>
            <a:r>
              <a:rPr lang="en-US" dirty="0" smtClean="0"/>
              <a:t>Certain shared aspects may be perceived to be  better in one side</a:t>
            </a:r>
          </a:p>
          <a:p>
            <a:pPr>
              <a:buFont typeface="Arial"/>
              <a:buChar char="•"/>
            </a:pPr>
            <a:r>
              <a:rPr lang="en-US" dirty="0" smtClean="0"/>
              <a:t>Keyboards in blackberry</a:t>
            </a:r>
          </a:p>
          <a:p>
            <a:endParaRPr lang="en-US" dirty="0" smtClean="0"/>
          </a:p>
          <a:p>
            <a:endParaRPr lang="en-US" dirty="0" smtClean="0"/>
          </a:p>
        </p:txBody>
      </p:sp>
      <p:sp>
        <p:nvSpPr>
          <p:cNvPr id="7" name="Rectangle 6"/>
          <p:cNvSpPr/>
          <p:nvPr/>
        </p:nvSpPr>
        <p:spPr>
          <a:xfrm>
            <a:off x="533400" y="4585901"/>
            <a:ext cx="7273926" cy="147732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nchor="ctr">
            <a:spAutoFit/>
          </a:bodyPr>
          <a:lstStyle/>
          <a:p>
            <a:r>
              <a:rPr lang="en-US" dirty="0" smtClean="0"/>
              <a:t>Value for shared aspects depends on personal preferences</a:t>
            </a:r>
          </a:p>
          <a:p>
            <a:pPr>
              <a:buFont typeface="Arial"/>
              <a:buChar char="•"/>
            </a:pPr>
            <a:r>
              <a:rPr lang="en-US" dirty="0" smtClean="0"/>
              <a:t>Music </a:t>
            </a:r>
          </a:p>
          <a:p>
            <a:pPr>
              <a:buFont typeface="Arial"/>
              <a:buChar char="•"/>
            </a:pPr>
            <a:r>
              <a:rPr lang="en-US" dirty="0" smtClean="0"/>
              <a:t>Keyboards</a:t>
            </a:r>
          </a:p>
          <a:p>
            <a:r>
              <a:rPr lang="en-US" dirty="0" smtClean="0"/>
              <a:t>People argue about what they value</a:t>
            </a:r>
          </a:p>
          <a:p>
            <a:endParaRPr lang="en-US" dirty="0" smtClean="0"/>
          </a:p>
        </p:txBody>
      </p:sp>
      <p:sp>
        <p:nvSpPr>
          <p:cNvPr id="11" name="Title 1"/>
          <p:cNvSpPr txBox="1">
            <a:spLocks/>
          </p:cNvSpPr>
          <p:nvPr/>
        </p:nvSpPr>
        <p:spPr>
          <a:xfrm>
            <a:off x="76200" y="228600"/>
            <a:ext cx="7467600" cy="914400"/>
          </a:xfrm>
          <a:prstGeom prst="rect">
            <a:avLst/>
          </a:prstGeom>
        </p:spPr>
        <p:txBody>
          <a:bodyPr vert="horz" lIns="91440" tIns="45720" rIns="91440" bIns="4572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small" spc="0" normalizeH="0" baseline="0" noProof="0" dirty="0" smtClean="0">
                <a:ln>
                  <a:noFill/>
                </a:ln>
                <a:solidFill>
                  <a:schemeClr val="tx2"/>
                </a:solidFill>
                <a:effectLst/>
                <a:uLnTx/>
                <a:uFillTx/>
                <a:latin typeface="+mj-lt"/>
                <a:ea typeface="+mj-ea"/>
                <a:cs typeface="+mj-cs"/>
              </a:rPr>
              <a:t>shared</a:t>
            </a:r>
            <a:r>
              <a:rPr kumimoji="0" lang="en-US" sz="3200" b="0" i="0" u="none" strike="noStrike" kern="1200" cap="small" spc="0" normalizeH="0" noProof="0" dirty="0" smtClean="0">
                <a:ln>
                  <a:noFill/>
                </a:ln>
                <a:solidFill>
                  <a:schemeClr val="tx2"/>
                </a:solidFill>
                <a:effectLst/>
                <a:uLnTx/>
                <a:uFillTx/>
                <a:latin typeface="+mj-lt"/>
                <a:ea typeface="+mj-ea"/>
                <a:cs typeface="+mj-cs"/>
              </a:rPr>
              <a:t> aspects</a:t>
            </a:r>
            <a:endParaRPr kumimoji="0" lang="en-US" sz="3200" b="0" i="0" u="none" strike="noStrike" kern="1200" cap="small" spc="0" normalizeH="0" baseline="0" noProof="0" dirty="0">
              <a:ln>
                <a:noFill/>
              </a:ln>
              <a:solidFill>
                <a:schemeClr val="tx2"/>
              </a:solidFill>
              <a:effectLst/>
              <a:uLnTx/>
              <a:uFillTx/>
              <a:latin typeface="+mj-lt"/>
              <a:ea typeface="+mj-ea"/>
              <a:cs typeface="+mj-cs"/>
            </a:endParaRPr>
          </a:p>
        </p:txBody>
      </p:sp>
      <p:sp>
        <p:nvSpPr>
          <p:cNvPr id="8" name="Slide Number Placeholder 7"/>
          <p:cNvSpPr>
            <a:spLocks noGrp="1"/>
          </p:cNvSpPr>
          <p:nvPr>
            <p:ph type="sldNum" sz="quarter" idx="15"/>
          </p:nvPr>
        </p:nvSpPr>
        <p:spPr/>
        <p:txBody>
          <a:bodyPr/>
          <a:lstStyle/>
          <a:p>
            <a:fld id="{001AEB1B-619C-E741-908C-AF8E12DD8BD8}" type="slidenum">
              <a:rPr lang="en-US" smtClean="0"/>
              <a:pPr/>
              <a:t>98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keyboard+</a:t>
            </a:r>
          </a:p>
        </p:txBody>
      </p:sp>
      <p:sp>
        <p:nvSpPr>
          <p:cNvPr id="11" name="Title 1"/>
          <p:cNvSpPr txBox="1">
            <a:spLocks/>
          </p:cNvSpPr>
          <p:nvPr/>
        </p:nvSpPr>
        <p:spPr>
          <a:xfrm>
            <a:off x="76200" y="228600"/>
            <a:ext cx="7467600" cy="914400"/>
          </a:xfrm>
          <a:prstGeom prst="rect">
            <a:avLst/>
          </a:prstGeom>
        </p:spPr>
        <p:txBody>
          <a:bodyPr vert="horz" lIns="91440" tIns="45720" rIns="91440" bIns="4572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small" spc="0" normalizeH="0" baseline="0" noProof="0" dirty="0" smtClean="0">
                <a:ln>
                  <a:noFill/>
                </a:ln>
                <a:solidFill>
                  <a:schemeClr val="tx2"/>
                </a:solidFill>
                <a:effectLst/>
                <a:uLnTx/>
                <a:uFillTx/>
                <a:latin typeface="+mj-lt"/>
                <a:ea typeface="+mj-ea"/>
                <a:cs typeface="+mj-cs"/>
              </a:rPr>
              <a:t>shared</a:t>
            </a:r>
            <a:r>
              <a:rPr kumimoji="0" lang="en-US" sz="3200" b="0" i="0" u="none" strike="noStrike" kern="1200" cap="small" spc="0" normalizeH="0" noProof="0" dirty="0" smtClean="0">
                <a:ln>
                  <a:noFill/>
                </a:ln>
                <a:solidFill>
                  <a:schemeClr val="tx2"/>
                </a:solidFill>
                <a:effectLst/>
                <a:uLnTx/>
                <a:uFillTx/>
                <a:latin typeface="+mj-lt"/>
                <a:ea typeface="+mj-ea"/>
                <a:cs typeface="+mj-cs"/>
              </a:rPr>
              <a:t> aspects</a:t>
            </a:r>
            <a:endParaRPr kumimoji="0" lang="en-US" sz="3200" b="0" i="0" u="none" strike="noStrike" kern="1200" cap="small" spc="0" normalizeH="0" baseline="0" noProof="0" dirty="0">
              <a:ln>
                <a:noFill/>
              </a:ln>
              <a:solidFill>
                <a:schemeClr val="tx2"/>
              </a:solidFill>
              <a:effectLst/>
              <a:uLnTx/>
              <a:uFillTx/>
              <a:latin typeface="+mj-lt"/>
              <a:ea typeface="+mj-ea"/>
              <a:cs typeface="+mj-cs"/>
            </a:endParaRPr>
          </a:p>
        </p:txBody>
      </p:sp>
      <p:sp>
        <p:nvSpPr>
          <p:cNvPr id="9" name="TextBox 8"/>
          <p:cNvSpPr txBox="1"/>
          <p:nvPr/>
        </p:nvSpPr>
        <p:spPr>
          <a:xfrm>
            <a:off x="1524000" y="2819400"/>
            <a:ext cx="4878259" cy="1015663"/>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en-US" sz="2000" dirty="0" smtClean="0"/>
              <a:t>How likely is it to be used to </a:t>
            </a:r>
            <a:r>
              <a:rPr lang="en-US" sz="2000" u="sng" dirty="0" smtClean="0"/>
              <a:t>reinforce</a:t>
            </a:r>
            <a:r>
              <a:rPr lang="en-US" sz="2000" dirty="0" smtClean="0"/>
              <a:t> a </a:t>
            </a:r>
          </a:p>
          <a:p>
            <a:r>
              <a:rPr lang="en-US" sz="2000" dirty="0" smtClean="0"/>
              <a:t>	pro-iPhone stance</a:t>
            </a:r>
          </a:p>
          <a:p>
            <a:r>
              <a:rPr lang="en-US" sz="2000" dirty="0" smtClean="0"/>
              <a:t>	pro-Blackberry stance</a:t>
            </a:r>
            <a:endParaRPr lang="en-US" sz="2000" dirty="0"/>
          </a:p>
        </p:txBody>
      </p:sp>
      <p:sp>
        <p:nvSpPr>
          <p:cNvPr id="6" name="Slide Number Placeholder 5"/>
          <p:cNvSpPr>
            <a:spLocks noGrp="1"/>
          </p:cNvSpPr>
          <p:nvPr>
            <p:ph type="sldNum" sz="quarter" idx="15"/>
          </p:nvPr>
        </p:nvSpPr>
        <p:spPr/>
        <p:txBody>
          <a:bodyPr/>
          <a:lstStyle/>
          <a:p>
            <a:fld id="{001AEB1B-619C-E741-908C-AF8E12DD8BD8}" type="slidenum">
              <a:rPr lang="en-US" smtClean="0"/>
              <a:pPr/>
              <a:t>99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23467</TotalTime>
  <Words>9634</Words>
  <Application>Microsoft Macintosh PowerPoint</Application>
  <PresentationFormat>On-screen Show (4:3)</PresentationFormat>
  <Paragraphs>1525</Paragraphs>
  <Slides>124</Slides>
  <Notes>105</Notes>
  <HiddenSlides>1</HiddenSlides>
  <MMClips>0</MMClips>
  <ScaleCrop>false</ScaleCrop>
  <HeadingPairs>
    <vt:vector size="4" baseType="variant">
      <vt:variant>
        <vt:lpstr>Design Template</vt:lpstr>
      </vt:variant>
      <vt:variant>
        <vt:i4>1</vt:i4>
      </vt:variant>
      <vt:variant>
        <vt:lpstr>Slide Titles</vt:lpstr>
      </vt:variant>
      <vt:variant>
        <vt:i4>124</vt:i4>
      </vt:variant>
    </vt:vector>
  </HeadingPairs>
  <TitlesOfParts>
    <vt:vector size="125" baseType="lpstr">
      <vt:lpstr>Oriel</vt:lpstr>
      <vt:lpstr>Subjectivity and Sentiment Analysis:  from Words to Discourse </vt:lpstr>
      <vt:lpstr>Burgeoning Field</vt:lpstr>
      <vt:lpstr>What is Subjectivity?</vt:lpstr>
      <vt:lpstr>Examples of Subjective Expressions</vt:lpstr>
      <vt:lpstr>Manually (human) Annotated News Data  Wilson PhD Dissertation 2008</vt:lpstr>
      <vt:lpstr>Focus</vt:lpstr>
      <vt:lpstr>Interpretation</vt:lpstr>
      <vt:lpstr>Interpretation</vt:lpstr>
      <vt:lpstr>Subjectivity Lexicons</vt:lpstr>
      <vt:lpstr>Automatically Identifying Subjective Words</vt:lpstr>
      <vt:lpstr>However…</vt:lpstr>
      <vt:lpstr>Dictionary Definitions senses</vt:lpstr>
      <vt:lpstr>Dictionary Definitions senses</vt:lpstr>
      <vt:lpstr>Senses</vt:lpstr>
      <vt:lpstr>Senses</vt:lpstr>
      <vt:lpstr>WordNet Miller 1995; Fellbaum 1998</vt:lpstr>
      <vt:lpstr>Examples </vt:lpstr>
      <vt:lpstr>Subjectivity Sense Labeling</vt:lpstr>
      <vt:lpstr>Interpretation</vt:lpstr>
      <vt:lpstr>Contextual Subjectivity Analysis</vt:lpstr>
      <vt:lpstr>Contextual Subjectivity Analysis</vt:lpstr>
      <vt:lpstr>Contextual Subjectivity Analysis</vt:lpstr>
      <vt:lpstr>Interpretation</vt:lpstr>
      <vt:lpstr>Subjectivity Tagging using WSD</vt:lpstr>
      <vt:lpstr>Subjectivity Tagging using WSD</vt:lpstr>
      <vt:lpstr>Examples</vt:lpstr>
      <vt:lpstr>Slide 27</vt:lpstr>
      <vt:lpstr>Slide 28</vt:lpstr>
      <vt:lpstr>Subjectivity Tagging using Subjectivity WSD</vt:lpstr>
      <vt:lpstr>Subjectivity Tagging using Subjectivity WSD</vt:lpstr>
      <vt:lpstr>SWSD Akkaya, Wiebe, Mihalcea 2009                   Akkaya, Conrad, Wiebe, Mihalcea 2010                   Akkaya, Wiebe, Conrad Mihalcea 2011</vt:lpstr>
      <vt:lpstr>SWSD in Subjectivity Tagging</vt:lpstr>
      <vt:lpstr>Sentiment Analysis using SWSD</vt:lpstr>
      <vt:lpstr>Interpretation</vt:lpstr>
      <vt:lpstr>Sentiment Analysis Wilson, Wiebe, Hoffman 2005, 2009</vt:lpstr>
      <vt:lpstr>Phrase-Level Sentiment Analysis</vt:lpstr>
      <vt:lpstr>Prior versus Contextual Polarity</vt:lpstr>
      <vt:lpstr>MPQA (Human) Polarity Annotations</vt:lpstr>
      <vt:lpstr>Contextual Interpretation</vt:lpstr>
      <vt:lpstr>Contextual Interpretation</vt:lpstr>
      <vt:lpstr>Contextual Interpretation</vt:lpstr>
      <vt:lpstr>Contextual Polarity is Complex</vt:lpstr>
      <vt:lpstr>Approach</vt:lpstr>
      <vt:lpstr>Evidence</vt:lpstr>
      <vt:lpstr>Polarity Influencers</vt:lpstr>
      <vt:lpstr>Polarity Influencers</vt:lpstr>
      <vt:lpstr>Polarity Influencers</vt:lpstr>
      <vt:lpstr>Approach</vt:lpstr>
      <vt:lpstr>Interpretation</vt:lpstr>
      <vt:lpstr>Discourse-Level Treatment</vt:lpstr>
      <vt:lpstr>Motivation: Interdependent Interpretation of Opinions </vt:lpstr>
      <vt:lpstr>Motivation: Interdependent Interpretation of Opinions </vt:lpstr>
      <vt:lpstr>Motivation: Interdependent Interpretation of Opinions </vt:lpstr>
      <vt:lpstr>Motivation: Interdependent Interpretation of Opinions </vt:lpstr>
      <vt:lpstr>Motivation: Interdependent Interpretation of Opinions </vt:lpstr>
      <vt:lpstr>Motivation:  More information about the opinion stance</vt:lpstr>
      <vt:lpstr>Motivation: More information about the opinion stance</vt:lpstr>
      <vt:lpstr>Motivation: More information about the opinion stance</vt:lpstr>
      <vt:lpstr>Motivation: More information about the opinion stance</vt:lpstr>
      <vt:lpstr>Motivation: More information about the opinion stance</vt:lpstr>
      <vt:lpstr>Motivation: More information about the opinion stance</vt:lpstr>
      <vt:lpstr>This work</vt:lpstr>
      <vt:lpstr>This work</vt:lpstr>
      <vt:lpstr>Discourse-level relations </vt:lpstr>
      <vt:lpstr>Target relations</vt:lpstr>
      <vt:lpstr>Target relations</vt:lpstr>
      <vt:lpstr>Target relations</vt:lpstr>
      <vt:lpstr>Discourse-level relations </vt:lpstr>
      <vt:lpstr>Discourse-level relations </vt:lpstr>
      <vt:lpstr>Discourse-level relations </vt:lpstr>
      <vt:lpstr>Discourse-level relations </vt:lpstr>
      <vt:lpstr>Discourse-level relations </vt:lpstr>
      <vt:lpstr>Discourse-level relations </vt:lpstr>
      <vt:lpstr>This work</vt:lpstr>
      <vt:lpstr>Polarity Target Pairs</vt:lpstr>
      <vt:lpstr>Slide 76</vt:lpstr>
      <vt:lpstr>Data</vt:lpstr>
      <vt:lpstr>Data</vt:lpstr>
      <vt:lpstr>Data</vt:lpstr>
      <vt:lpstr>Data</vt:lpstr>
      <vt:lpstr>Slide 81</vt:lpstr>
      <vt:lpstr>Slide 82</vt:lpstr>
      <vt:lpstr>Web mining</vt:lpstr>
      <vt:lpstr>Web mining</vt:lpstr>
      <vt:lpstr>Web mining</vt:lpstr>
      <vt:lpstr>Web mining</vt:lpstr>
      <vt:lpstr>Web mining</vt:lpstr>
      <vt:lpstr>Web mining</vt:lpstr>
      <vt:lpstr>Web mining</vt:lpstr>
      <vt:lpstr>Web mining</vt:lpstr>
      <vt:lpstr>Web mining</vt:lpstr>
      <vt:lpstr>Web mining</vt:lpstr>
      <vt:lpstr>Debate topics are evoked in a variety of ways</vt:lpstr>
      <vt:lpstr>Slide 94</vt:lpstr>
      <vt:lpstr>Slide 95</vt:lpstr>
      <vt:lpstr>Slide 96</vt:lpstr>
      <vt:lpstr>Slide 97</vt:lpstr>
      <vt:lpstr>Slide 98</vt:lpstr>
      <vt:lpstr>Slide 99</vt:lpstr>
      <vt:lpstr>Web mining</vt:lpstr>
      <vt:lpstr>Web mining</vt:lpstr>
      <vt:lpstr>Associations with topic-polarity</vt:lpstr>
      <vt:lpstr>Methodology: Learning associations  </vt:lpstr>
      <vt:lpstr>Slide 104</vt:lpstr>
      <vt:lpstr>Slide 105</vt:lpstr>
      <vt:lpstr>From the Web mining Phase</vt:lpstr>
      <vt:lpstr>Slide 107</vt:lpstr>
      <vt:lpstr>Slide 108</vt:lpstr>
      <vt:lpstr>Slide 109</vt:lpstr>
      <vt:lpstr>Slide 110</vt:lpstr>
      <vt:lpstr>Slide 111</vt:lpstr>
      <vt:lpstr>Non-reinforcing opinions within the post</vt:lpstr>
      <vt:lpstr>Concession Handling </vt:lpstr>
      <vt:lpstr>Slide 114</vt:lpstr>
      <vt:lpstr>Slide 115</vt:lpstr>
      <vt:lpstr>Slide 116</vt:lpstr>
      <vt:lpstr>Slide 117</vt:lpstr>
      <vt:lpstr>Other Work</vt:lpstr>
      <vt:lpstr>Stance Structure</vt:lpstr>
      <vt:lpstr>Stance Structure</vt:lpstr>
      <vt:lpstr>Arguing Spans</vt:lpstr>
      <vt:lpstr>Arguing Spans</vt:lpstr>
      <vt:lpstr>Many open problems in subjectivity analysis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Supervised and Unsupervised Methods in Employing Discourse Relations for Improving Opinion Polarity Classification</dc:title>
  <dc:creator>swapna</dc:creator>
  <cp:lastModifiedBy>Janyce Wiebe</cp:lastModifiedBy>
  <cp:revision>560</cp:revision>
  <cp:lastPrinted>2009-12-02T02:29:40Z</cp:lastPrinted>
  <dcterms:created xsi:type="dcterms:W3CDTF">2013-01-04T22:05:49Z</dcterms:created>
  <dcterms:modified xsi:type="dcterms:W3CDTF">2013-01-04T22:07:02Z</dcterms:modified>
</cp:coreProperties>
</file>