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73"/>
  </p:notesMasterIdLst>
  <p:handoutMasterIdLst>
    <p:handoutMasterId r:id="rId74"/>
  </p:handoutMasterIdLst>
  <p:sldIdLst>
    <p:sldId id="256" r:id="rId2"/>
    <p:sldId id="624" r:id="rId3"/>
    <p:sldId id="664" r:id="rId4"/>
    <p:sldId id="666" r:id="rId5"/>
    <p:sldId id="665" r:id="rId6"/>
    <p:sldId id="672" r:id="rId7"/>
    <p:sldId id="483" r:id="rId8"/>
    <p:sldId id="484" r:id="rId9"/>
    <p:sldId id="485" r:id="rId10"/>
    <p:sldId id="667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496" r:id="rId22"/>
    <p:sldId id="497" r:id="rId23"/>
    <p:sldId id="498" r:id="rId24"/>
    <p:sldId id="499" r:id="rId25"/>
    <p:sldId id="531" r:id="rId26"/>
    <p:sldId id="532" r:id="rId27"/>
    <p:sldId id="534" r:id="rId28"/>
    <p:sldId id="535" r:id="rId29"/>
    <p:sldId id="536" r:id="rId30"/>
    <p:sldId id="537" r:id="rId31"/>
    <p:sldId id="538" r:id="rId32"/>
    <p:sldId id="539" r:id="rId33"/>
    <p:sldId id="540" r:id="rId34"/>
    <p:sldId id="541" r:id="rId35"/>
    <p:sldId id="542" r:id="rId36"/>
    <p:sldId id="543" r:id="rId37"/>
    <p:sldId id="544" r:id="rId38"/>
    <p:sldId id="545" r:id="rId39"/>
    <p:sldId id="546" r:id="rId40"/>
    <p:sldId id="547" r:id="rId41"/>
    <p:sldId id="548" r:id="rId42"/>
    <p:sldId id="549" r:id="rId43"/>
    <p:sldId id="550" r:id="rId44"/>
    <p:sldId id="551" r:id="rId45"/>
    <p:sldId id="552" r:id="rId46"/>
    <p:sldId id="673" r:id="rId47"/>
    <p:sldId id="669" r:id="rId48"/>
    <p:sldId id="670" r:id="rId49"/>
    <p:sldId id="671" r:id="rId50"/>
    <p:sldId id="553" r:id="rId51"/>
    <p:sldId id="554" r:id="rId52"/>
    <p:sldId id="555" r:id="rId53"/>
    <p:sldId id="556" r:id="rId54"/>
    <p:sldId id="668" r:id="rId55"/>
    <p:sldId id="558" r:id="rId56"/>
    <p:sldId id="562" r:id="rId57"/>
    <p:sldId id="563" r:id="rId58"/>
    <p:sldId id="564" r:id="rId59"/>
    <p:sldId id="565" r:id="rId60"/>
    <p:sldId id="566" r:id="rId61"/>
    <p:sldId id="567" r:id="rId62"/>
    <p:sldId id="568" r:id="rId63"/>
    <p:sldId id="569" r:id="rId64"/>
    <p:sldId id="570" r:id="rId65"/>
    <p:sldId id="571" r:id="rId66"/>
    <p:sldId id="572" r:id="rId67"/>
    <p:sldId id="573" r:id="rId68"/>
    <p:sldId id="650" r:id="rId69"/>
    <p:sldId id="651" r:id="rId70"/>
    <p:sldId id="652" r:id="rId71"/>
    <p:sldId id="663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AFAF"/>
    <a:srgbClr val="FF005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24"/>
      </p:cViewPr>
      <p:guideLst>
        <p:guide orient="horz" pos="2064"/>
        <p:guide pos="3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1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1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1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BF179C-7253-434B-A832-466784BC2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31D63D-A165-234E-B5AE-4E00614BA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A760F-0E74-CA4D-9E71-3B23DCF121D4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E7D96-F80B-3146-8506-5D4DEFBAEABB}" type="slidenum">
              <a:rPr lang="en-US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F3F50-15B0-E84C-BE5E-F61AB182C1EE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CF456-9289-1047-BEB3-7F9B348C3C9C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404B1-B16A-6044-8833-C66575B254C9}" type="slidenum">
              <a:rPr lang="en-US"/>
              <a:pPr/>
              <a:t>17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C4352-8925-2049-80C1-5DF9722921C4}" type="slidenum">
              <a:rPr lang="en-US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E3A54-DC76-8B48-9B05-5F341A7D7E41}" type="slidenum">
              <a:rPr lang="en-US"/>
              <a:pPr/>
              <a:t>19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D0D79-038F-524A-B4D6-E43BF1154D53}" type="slidenum">
              <a:rPr lang="en-US"/>
              <a:pPr/>
              <a:t>20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AFCC0-714D-B24F-81E7-7E38CA0100BB}" type="slidenum">
              <a:rPr lang="en-US"/>
              <a:pPr/>
              <a:t>21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1A207-09BE-9A40-8560-B8E22221FE9D}" type="slidenum">
              <a:rPr lang="en-US"/>
              <a:pPr/>
              <a:t>22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C9185-806F-4248-9DDE-FD210AB4FAC7}" type="slidenum">
              <a:rPr lang="en-US"/>
              <a:pPr/>
              <a:t>23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78C15-2BD9-BE49-BDC9-159932B1925D}" type="slidenum">
              <a:rPr lang="en-US"/>
              <a:pPr/>
              <a:t>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E0CF9-146F-DE41-84A8-7202BA69FEBF}" type="slidenum">
              <a:rPr lang="en-US"/>
              <a:pPr/>
              <a:t>24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0053E-C0CB-7644-B5C1-02132B1B3060}" type="slidenum">
              <a:rPr lang="en-US"/>
              <a:pPr/>
              <a:t>25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9958C-0504-FB41-9812-8B7BA521832D}" type="slidenum">
              <a:rPr lang="en-US"/>
              <a:pPr/>
              <a:t>26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7D3DF-77D4-ED4D-A326-4EB8B05D3A6B}" type="slidenum">
              <a:rPr lang="en-US"/>
              <a:pPr/>
              <a:t>27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9E941-B160-784B-BF59-7BEEBAB4C11F}" type="slidenum">
              <a:rPr lang="en-US"/>
              <a:pPr/>
              <a:t>28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6EEBA-E7F2-564A-BAC3-49C58B9193F7}" type="slidenum">
              <a:rPr lang="en-US"/>
              <a:pPr/>
              <a:t>29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E08F9-177F-684E-AED4-B29E0D4F735A}" type="slidenum">
              <a:rPr lang="en-US"/>
              <a:pPr/>
              <a:t>30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3990B-5069-B041-B4EB-4C536384A651}" type="slidenum">
              <a:rPr lang="en-US"/>
              <a:pPr/>
              <a:t>31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5BC1F-2F36-9F4D-9C21-F0152FD0656D}" type="slidenum">
              <a:rPr lang="en-US"/>
              <a:pPr/>
              <a:t>32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5B0F2-A738-C649-83D0-136B52AA6BCD}" type="slidenum">
              <a:rPr lang="en-US"/>
              <a:pPr/>
              <a:t>33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FA347-CED6-1D4B-96C4-0AE2D7BBDA31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F34DE-DED6-CC4B-B8A5-0C41AAC0E87B}" type="slidenum">
              <a:rPr lang="en-US"/>
              <a:pPr/>
              <a:t>34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DB61D-F112-6F4E-AA99-3C00831A6A76}" type="slidenum">
              <a:rPr lang="en-US"/>
              <a:pPr/>
              <a:t>35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99B66-A76B-A948-8300-3F0ABDC78FD5}" type="slidenum">
              <a:rPr lang="en-US"/>
              <a:pPr/>
              <a:t>36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E54F5-4717-A541-B5FE-656A5A2B9B7C}" type="slidenum">
              <a:rPr lang="en-US"/>
              <a:pPr/>
              <a:t>37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B5AF0-A551-2543-9C6E-E823DAA675E3}" type="slidenum">
              <a:rPr lang="en-US"/>
              <a:pPr/>
              <a:t>38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8C0A-0179-6345-A318-C9D6E85BA3F8}" type="slidenum">
              <a:rPr lang="en-US"/>
              <a:pPr/>
              <a:t>39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D3EAE-DDB0-524D-A75F-416054BBBEF9}" type="slidenum">
              <a:rPr lang="en-US"/>
              <a:pPr/>
              <a:t>40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7A61F-D9C4-EA4A-92DA-486C4F40D902}" type="slidenum">
              <a:rPr lang="en-US"/>
              <a:pPr/>
              <a:t>41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7EE3B-A171-8345-BFE4-44633ED01D15}" type="slidenum">
              <a:rPr lang="en-US"/>
              <a:pPr/>
              <a:t>42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1132A-3C96-3A46-8DED-ED0C3A456B60}" type="slidenum">
              <a:rPr lang="en-US"/>
              <a:pPr/>
              <a:t>43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A3FE1-EFD4-8743-910B-367E01531620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C6232-C7C2-1048-A55E-45A0DD3BA54E}" type="slidenum">
              <a:rPr lang="en-US"/>
              <a:pPr/>
              <a:t>44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594B2-14BF-0543-AAF1-8798A2B694E7}" type="slidenum">
              <a:rPr lang="en-US"/>
              <a:pPr/>
              <a:t>45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Ani Nenkova</a:t>
            </a:r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914E0-6F4D-8348-A0D2-D78FD622EAD6}" type="slidenum">
              <a:rPr lang="en-US"/>
              <a:pPr/>
              <a:t>46</a:t>
            </a:fld>
            <a:endParaRPr lang="en-US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Ani Nenkova</a:t>
            </a:r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914E0-6F4D-8348-A0D2-D78FD622EAD6}" type="slidenum">
              <a:rPr lang="en-US"/>
              <a:pPr/>
              <a:t>47</a:t>
            </a:fld>
            <a:endParaRPr lang="en-US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F0396-B7D0-A045-8E91-CBF33550DD36}" type="slidenum">
              <a:rPr lang="en-US"/>
              <a:pPr/>
              <a:t>50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803" tIns="44902" rIns="89803" bIns="44902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C0394-A41C-334D-B251-2DA04842E566}" type="slidenum">
              <a:rPr lang="en-US"/>
              <a:pPr/>
              <a:t>51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BAA77-A6F7-CE40-A640-6BDCC817D667}" type="slidenum">
              <a:rPr lang="en-US"/>
              <a:pPr/>
              <a:t>52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8595E-36E7-0E44-9AAF-29CDB3E5C55E}" type="slidenum">
              <a:rPr lang="en-US"/>
              <a:pPr/>
              <a:t>53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8595E-36E7-0E44-9AAF-29CDB3E5C55E}" type="slidenum">
              <a:rPr lang="en-US"/>
              <a:pPr/>
              <a:t>54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92502-7EA5-1041-99F8-C63911C0513E}" type="slidenum">
              <a:rPr lang="en-US"/>
              <a:pPr/>
              <a:t>55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5FA18-A59B-4941-AE06-43E8DDA52C50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9FF27-18E5-4F48-8D1B-7AC648FCBF3D}" type="slidenum">
              <a:rPr lang="en-US"/>
              <a:pPr/>
              <a:t>56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75817-7F02-9E49-9F0C-F4C5B12DC8E9}" type="slidenum">
              <a:rPr lang="en-US"/>
              <a:pPr/>
              <a:t>57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12915-88C1-3B44-9AF6-A9FCD67AA292}" type="slidenum">
              <a:rPr lang="en-US"/>
              <a:pPr/>
              <a:t>58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8D941-1B87-BA40-8474-12017B4F9681}" type="slidenum">
              <a:rPr lang="en-US"/>
              <a:pPr/>
              <a:t>59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77EF8-717B-E34F-8D82-893B3FA1B9B9}" type="slidenum">
              <a:rPr lang="en-US"/>
              <a:pPr/>
              <a:t>60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0D312-2655-5F4D-ACBD-AB41C3378655}" type="slidenum">
              <a:rPr lang="en-US"/>
              <a:pPr/>
              <a:t>61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CF92F-08A3-E546-95F2-6E20005B7DC4}" type="slidenum">
              <a:rPr lang="en-US"/>
              <a:pPr/>
              <a:t>62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1B4BA-51D2-604B-AE4F-17B6CBA79C59}" type="slidenum">
              <a:rPr lang="en-US"/>
              <a:pPr/>
              <a:t>63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B63C3-11B3-F34B-BB15-AC991BC9C3A4}" type="slidenum">
              <a:rPr lang="en-US"/>
              <a:pPr/>
              <a:t>64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D7B33-7BED-E747-B07A-21C8ACFA86A3}" type="slidenum">
              <a:rPr lang="en-US"/>
              <a:pPr/>
              <a:t>65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E57B9-C9DA-A94E-97FA-943940C80EF7}" type="slidenum">
              <a:rPr lang="en-US"/>
              <a:pPr/>
              <a:t>10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847E1-9924-B243-9954-3D6482367FC4}" type="slidenum">
              <a:rPr lang="en-US"/>
              <a:pPr/>
              <a:t>66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5FDBF-3C6C-C74B-8488-FCBF00908C78}" type="slidenum">
              <a:rPr lang="en-US"/>
              <a:pPr/>
              <a:t>67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4E05E-FAD2-124D-AD2E-06DE600E5A85}" type="slidenum">
              <a:rPr lang="en-US"/>
              <a:pPr/>
              <a:t>68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EB3CE-B8E2-344C-9ADC-C2697899DF53}" type="slidenum">
              <a:rPr lang="en-US"/>
              <a:pPr/>
              <a:t>69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65285-5374-0149-9C7D-D621A5B2B7DE}" type="slidenum">
              <a:rPr lang="en-US"/>
              <a:pPr/>
              <a:t>70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F44F8-5005-CE43-91E5-EDA918666634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8C582-D32D-6844-8291-318D4F55CAAE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82E50-633A-4546-87AB-F695FD9432BA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 userDrawn="1"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41A4E9-9BA3-1E44-AA79-C9515F1CC016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1/5/07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2B7B3726-D770-2945-A9F3-283B0E1CE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48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481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524000"/>
            <a:ext cx="3848100" cy="4572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008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1/5/07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45688EA-99E4-444D-B863-866863FC183D}" type="datetime1">
              <a:rPr lang="en-US" smtClean="0"/>
              <a:pPr/>
              <a:t>8/30/2012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F1BBE-FCFC-9E41-AACC-4C677BE2CBD6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F1C3D92B-1241-D446-B0A2-0AD3E334A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EC7287-FE38-5A44-BE7C-F0229113A7A5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1/5/07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CAF5F11E-32A0-2444-BCE9-8913D6ECF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AAA0C-875A-524E-9D91-479A13E8F3A4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1/5/07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50575535-0128-CD4C-81FB-0E2CA4487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445688EA-99E4-444D-B863-866863FC183D}" type="datetime1">
              <a:rPr lang="en-US"/>
              <a:pPr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r>
              <a:rPr lang="en-US"/>
              <a:t>1/5/07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5.pd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5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2.wav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Microsoft_Excel_97-2003_Worksheet1.xls"/><Relationship Id="rId4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2.wav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Microsoft_Excel_97-2003_Worksheet2.xls"/><Relationship Id="rId4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2.wav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Microsoft_Excel_97-2003_Worksheet3.xls"/><Relationship Id="rId4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2.wav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Microsoft_Excel_97-2003_Worksheet4.xls"/><Relationship Id="rId4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2.wav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Microsoft_Excel_97-2003_Worksheet5.xls"/><Relationship Id="rId4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3.wav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Microsoft_Excel_97-2003_Worksheet6.xls"/><Relationship Id="rId4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4.wav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Microsoft_Excel_97-2003_Worksheet7.xls"/><Relationship Id="rId4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2.wav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5" Type="http://schemas.openxmlformats.org/officeDocument/2006/relationships/oleObject" Target="../embeddings/Microsoft_Excel_97-2003_Worksheet8.xls"/><Relationship Id="rId4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0.wav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wmf"/><Relationship Id="rId5" Type="http://schemas.openxmlformats.org/officeDocument/2006/relationships/oleObject" Target="../embeddings/Microsoft_Excel_97-2003_Worksheet9.xls"/><Relationship Id="rId4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5.wav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wmf"/><Relationship Id="rId5" Type="http://schemas.openxmlformats.org/officeDocument/2006/relationships/oleObject" Target="../embeddings/Microsoft_Excel_97-2003_Worksheet10.xls"/><Relationship Id="rId4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wmf"/><Relationship Id="rId5" Type="http://schemas.openxmlformats.org/officeDocument/2006/relationships/oleObject" Target="../embeddings/Microsoft_Excel_97-2003_Worksheet11.xls"/><Relationship Id="rId4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7.wav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wmf"/><Relationship Id="rId5" Type="http://schemas.openxmlformats.org/officeDocument/2006/relationships/oleObject" Target="../embeddings/Microsoft_Excel_97-2003_Worksheet12.xls"/><Relationship Id="rId4" Type="http://schemas.openxmlformats.org/officeDocument/2006/relationships/notesSlide" Target="../notesSlides/notesSlide5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6.wav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wmf"/><Relationship Id="rId5" Type="http://schemas.openxmlformats.org/officeDocument/2006/relationships/oleObject" Target="../embeddings/Microsoft_Excel_97-2003_Worksheet13.xls"/><Relationship Id="rId4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7.wav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wmf"/><Relationship Id="rId5" Type="http://schemas.openxmlformats.org/officeDocument/2006/relationships/oleObject" Target="../embeddings/Microsoft_Excel_97-2003_Worksheet14.xls"/><Relationship Id="rId4" Type="http://schemas.openxmlformats.org/officeDocument/2006/relationships/notesSlide" Target="../notesSlides/notesSlid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1.wav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wmf"/><Relationship Id="rId5" Type="http://schemas.openxmlformats.org/officeDocument/2006/relationships/oleObject" Target="../embeddings/Microsoft_Excel_97-2003_Worksheet15.xls"/><Relationship Id="rId4" Type="http://schemas.openxmlformats.org/officeDocument/2006/relationships/notesSlide" Target="../notesSlides/notesSlid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6.wmf"/><Relationship Id="rId5" Type="http://schemas.openxmlformats.org/officeDocument/2006/relationships/oleObject" Target="../embeddings/Microsoft_Excel_97-2003_Worksheet16.xls"/><Relationship Id="rId4" Type="http://schemas.openxmlformats.org/officeDocument/2006/relationships/notesSlide" Target="../notesSlides/notesSlid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0.wav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9.wmf"/><Relationship Id="rId5" Type="http://schemas.openxmlformats.org/officeDocument/2006/relationships/oleObject" Target="../embeddings/Microsoft_Excel_97-2003_Worksheet17.xls"/><Relationship Id="rId4" Type="http://schemas.openxmlformats.org/officeDocument/2006/relationships/notesSlide" Target="../notesSlides/notesSlid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9.wav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7.wmf"/><Relationship Id="rId5" Type="http://schemas.openxmlformats.org/officeDocument/2006/relationships/oleObject" Target="../embeddings/Microsoft_Excel_97-2003_Worksheet18.xls"/><Relationship Id="rId4" Type="http://schemas.openxmlformats.org/officeDocument/2006/relationships/notesSlide" Target="../notesSlides/notesSlid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1.wav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wmf"/><Relationship Id="rId5" Type="http://schemas.openxmlformats.org/officeDocument/2006/relationships/oleObject" Target="../embeddings/Microsoft_Excel_97-2003_Worksheet19.xls"/><Relationship Id="rId4" Type="http://schemas.openxmlformats.org/officeDocument/2006/relationships/notesSlide" Target="../notesSlides/notesSlid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20.wav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8.wmf"/><Relationship Id="rId5" Type="http://schemas.openxmlformats.org/officeDocument/2006/relationships/oleObject" Target="../embeddings/Microsoft_Excel_97-2003_Worksheet20.xls"/><Relationship Id="rId4" Type="http://schemas.openxmlformats.org/officeDocument/2006/relationships/notesSlide" Target="../notesSlides/notesSlid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21.wav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9.wmf"/><Relationship Id="rId5" Type="http://schemas.openxmlformats.org/officeDocument/2006/relationships/oleObject" Target="../embeddings/Microsoft_Excel_97-2003_Worksheet21.xls"/><Relationship Id="rId4" Type="http://schemas.openxmlformats.org/officeDocument/2006/relationships/notesSlide" Target="../notesSlides/notesSlide6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ttering.edu/~drussell/Demos/waves-intro/waves-intro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4.wav"/><Relationship Id="rId7" Type="http://schemas.openxmlformats.org/officeDocument/2006/relationships/notesSlide" Target="../notesSlides/notesSlide64.xml"/><Relationship Id="rId2" Type="http://schemas.openxmlformats.org/officeDocument/2006/relationships/audio" Target="../media/audio23.wav"/><Relationship Id="rId1" Type="http://schemas.openxmlformats.org/officeDocument/2006/relationships/audio" Target="../media/audio22.wav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6.wav"/><Relationship Id="rId4" Type="http://schemas.openxmlformats.org/officeDocument/2006/relationships/audio" Target="../media/audio25.wav"/><Relationship Id="rId9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10000"/>
            <a:ext cx="6172200" cy="685800"/>
          </a:xfrm>
        </p:spPr>
        <p:txBody>
          <a:bodyPr/>
          <a:lstStyle/>
          <a:p>
            <a:r>
              <a:rPr lang="en-US" sz="2800" dirty="0" smtClean="0">
                <a:solidFill>
                  <a:srgbClr val="A50021"/>
                </a:solidFill>
              </a:rPr>
              <a:t>(Slides modified from D. </a:t>
            </a:r>
            <a:r>
              <a:rPr lang="en-US" sz="2800" dirty="0" err="1" smtClean="0">
                <a:solidFill>
                  <a:srgbClr val="A50021"/>
                </a:solidFill>
              </a:rPr>
              <a:t>Jurafsky</a:t>
            </a:r>
            <a:r>
              <a:rPr lang="en-US" sz="2800" dirty="0" smtClean="0">
                <a:solidFill>
                  <a:srgbClr val="A50021"/>
                </a:solidFill>
              </a:rPr>
              <a:t>)</a:t>
            </a:r>
            <a:endParaRPr lang="en-US" sz="2800" dirty="0">
              <a:solidFill>
                <a:srgbClr val="A50021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52600"/>
            <a:ext cx="8686800" cy="11430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Speech: Fundamentals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CS 3710 / ISSP 3565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04800" y="6172200"/>
            <a:ext cx="5181600" cy="457200"/>
          </a:xfrm>
          <a:noFill/>
        </p:spPr>
        <p:txBody>
          <a:bodyPr/>
          <a:lstStyle/>
          <a:p>
            <a:r>
              <a:rPr lang="en-US" sz="1800" dirty="0" smtClean="0"/>
              <a:t>8/30/12</a:t>
            </a:r>
            <a:endParaRPr lang="en-US" sz="1800" dirty="0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41300" y="4637088"/>
            <a:ext cx="8597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Waves have different frequencies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r>
              <a:rPr lang="en-US"/>
              <a:t>1/5/07</a:t>
            </a:r>
          </a:p>
        </p:txBody>
      </p:sp>
      <p:pic>
        <p:nvPicPr>
          <p:cNvPr id="61444" name="Picture 3" descr="100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286000" y="1447800"/>
            <a:ext cx="396398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1000alone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057400" y="3733800"/>
            <a:ext cx="43449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6765925" y="2466975"/>
            <a:ext cx="776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100 Hz</a:t>
            </a:r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6613525" y="4938713"/>
            <a:ext cx="87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1000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Speech sound waves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input to a speech recognizer, or to the human ear, is a complex series of changes in air pressure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little piece from the waveform of the vowel [</a:t>
            </a:r>
            <a:r>
              <a:rPr lang="en-US" sz="2000" dirty="0" err="1"/>
              <a:t>iy</a:t>
            </a:r>
            <a:r>
              <a:rPr lang="en-US" sz="2000" dirty="0" smtClean="0"/>
              <a:t>], plotted as change in air pressure over time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Y axis: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Amplitude = amount of air pressure at that time point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Positive is compression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Zero is normal air pressure,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negative is </a:t>
            </a:r>
            <a:r>
              <a:rPr lang="en-US" dirty="0" err="1" smtClean="0"/>
              <a:t>uncompression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X axis: time.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endParaRPr lang="en-US" sz="1600" b="1" dirty="0">
              <a:latin typeface="Times New Roman" charset="0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r>
              <a:rPr lang="en-US"/>
              <a:t>1/5/07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1042988" y="16541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8" name="Picture 6" descr="i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Digitizing Speech</a:t>
            </a:r>
          </a:p>
        </p:txBody>
      </p:sp>
      <p:pic>
        <p:nvPicPr>
          <p:cNvPr id="30723" name="Picture 3" descr="bryan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093" t="17650" r="9093" b="17650"/>
          <a:stretch>
            <a:fillRect/>
          </a:stretch>
        </p:blipFill>
        <p:spPr>
          <a:xfrm>
            <a:off x="758825" y="1639888"/>
            <a:ext cx="6651625" cy="4124325"/>
          </a:xfrm>
        </p:spPr>
      </p:pic>
      <p:sp>
        <p:nvSpPr>
          <p:cNvPr id="3072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r>
              <a:rPr lang="en-US"/>
              <a:t>1/5/07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Digitizing Speech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/>
              <a:t>Analog-to-digital conversion</a:t>
            </a:r>
          </a:p>
          <a:p>
            <a:pPr eaLnBrk="1" hangingPunct="1"/>
            <a:r>
              <a:rPr lang="en-US" sz="3600"/>
              <a:t>Or A-D conversion.</a:t>
            </a:r>
          </a:p>
          <a:p>
            <a:pPr eaLnBrk="1" hangingPunct="1"/>
            <a:r>
              <a:rPr lang="en-US" sz="3600"/>
              <a:t>Two steps</a:t>
            </a:r>
          </a:p>
          <a:p>
            <a:pPr lvl="1" eaLnBrk="1" hangingPunct="1"/>
            <a:r>
              <a:rPr lang="en-US" sz="3600"/>
              <a:t>Sampling</a:t>
            </a:r>
          </a:p>
          <a:p>
            <a:pPr lvl="1" eaLnBrk="1" hangingPunct="1"/>
            <a:r>
              <a:rPr lang="en-US" sz="3600"/>
              <a:t>Quantization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r>
              <a:rPr lang="en-US"/>
              <a:t>1/5/07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r>
              <a:rPr lang="en-US"/>
              <a:t>1/5/07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04800" y="1219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dirty="0">
                <a:latin typeface="Tahoma" charset="0"/>
              </a:rPr>
              <a:t>Measuring amplitude of a signal at time </a:t>
            </a:r>
            <a:r>
              <a:rPr lang="en-US" sz="2800" i="1" dirty="0">
                <a:latin typeface="Tahoma" charset="0"/>
              </a:rPr>
              <a:t>t</a:t>
            </a:r>
            <a:endParaRPr lang="en-US" sz="2800" dirty="0"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dirty="0">
                <a:latin typeface="Tahoma" charset="0"/>
              </a:rPr>
              <a:t>The </a:t>
            </a:r>
            <a:r>
              <a:rPr lang="en-US" sz="2800" b="1" dirty="0">
                <a:latin typeface="Tahoma" charset="0"/>
              </a:rPr>
              <a:t>sample rate </a:t>
            </a:r>
            <a:r>
              <a:rPr lang="en-US" sz="2800" dirty="0">
                <a:latin typeface="Tahoma" charset="0"/>
              </a:rPr>
              <a:t>needs to have at least two samples for each cycle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400" dirty="0">
                <a:latin typeface="Tahoma" charset="0"/>
              </a:rPr>
              <a:t>One for the </a:t>
            </a:r>
            <a:r>
              <a:rPr lang="en-US" sz="2400" dirty="0" smtClean="0">
                <a:latin typeface="Tahoma" charset="0"/>
              </a:rPr>
              <a:t>positive</a:t>
            </a:r>
            <a:r>
              <a:rPr lang="en-US" sz="2400" dirty="0">
                <a:latin typeface="Tahoma" charset="0"/>
              </a:rPr>
              <a:t>, and one for the negative half of each cycle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400" dirty="0">
                <a:latin typeface="Tahoma" charset="0"/>
              </a:rPr>
              <a:t>More than two samples per cycle </a:t>
            </a:r>
            <a:r>
              <a:rPr lang="en-US" sz="2400" dirty="0" smtClean="0">
                <a:latin typeface="Tahoma" charset="0"/>
              </a:rPr>
              <a:t>increases accuracy</a:t>
            </a:r>
            <a:endParaRPr lang="en-US" sz="2400" dirty="0">
              <a:latin typeface="Tahom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400" dirty="0">
                <a:latin typeface="Tahoma" charset="0"/>
              </a:rPr>
              <a:t>Less than two samples will cause frequencies to be missed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dirty="0">
                <a:latin typeface="Tahoma" charset="0"/>
              </a:rPr>
              <a:t>So</a:t>
            </a:r>
            <a:r>
              <a:rPr lang="en-US" sz="2800" dirty="0">
                <a:latin typeface="Tahoma (Body)" charset="0"/>
                <a:ea typeface="Tahoma (Body)" charset="0"/>
                <a:cs typeface="Tahoma (Body)" charset="0"/>
              </a:rPr>
              <a:t> the maximum frequency that can be measured is one that is half the sampling rate</a:t>
            </a:r>
            <a:r>
              <a:rPr lang="en-US" sz="2800" dirty="0" smtClean="0">
                <a:latin typeface="Tahoma (Body)" charset="0"/>
                <a:ea typeface="Tahoma (Body)" charset="0"/>
                <a:cs typeface="Tahoma (Body)" charset="0"/>
              </a:rPr>
              <a:t>.</a:t>
            </a:r>
            <a:endParaRPr lang="en-US" sz="2800" dirty="0">
              <a:latin typeface="Tahoma (Body)" charset="0"/>
              <a:ea typeface="Tahoma (Body)" charset="0"/>
              <a:cs typeface="Tahoma (Body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r>
              <a:rPr lang="en-US"/>
              <a:t>1/5/07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85800" y="1981200"/>
            <a:ext cx="289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2800" b="1">
              <a:solidFill>
                <a:srgbClr val="660033"/>
              </a:solidFill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660033"/>
                </a:solidFill>
                <a:latin typeface="Tahoma" charset="0"/>
              </a:rPr>
              <a:t>If measure at green dots, will see a lower frequency wave and miss the correct higher frequency one!</a:t>
            </a:r>
            <a:endParaRPr lang="en-US" sz="2800">
              <a:solidFill>
                <a:srgbClr val="660033"/>
              </a:solidFill>
            </a:endParaRP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36869" name="Picture 4" descr="nyqu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81200"/>
            <a:ext cx="5562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5208588" y="1563688"/>
            <a:ext cx="242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Original signal in red: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r>
              <a:rPr lang="en-US"/>
              <a:t>1/5/07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09600" y="1219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dirty="0">
                <a:latin typeface="Tahoma" charset="0"/>
              </a:rPr>
              <a:t>In practice we use the following sample rates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charset="0"/>
              </a:rPr>
              <a:t>16,000 Hz (samples/sec), for microphones, “wideband”</a:t>
            </a:r>
            <a:endParaRPr lang="en-US" sz="2400" dirty="0">
              <a:solidFill>
                <a:srgbClr val="000000"/>
              </a:solidFill>
              <a:latin typeface="Tahom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 (Body)" charset="0"/>
                <a:ea typeface="Tahoma (Body)" charset="0"/>
                <a:cs typeface="Tahoma (Body)" charset="0"/>
              </a:rPr>
              <a:t>8,000 Hz (</a:t>
            </a:r>
            <a:r>
              <a:rPr lang="en-US" sz="2800" dirty="0" smtClean="0">
                <a:solidFill>
                  <a:srgbClr val="000000"/>
                </a:solidFill>
                <a:latin typeface="Tahoma (Body)" charset="0"/>
                <a:ea typeface="Tahoma (Body)" charset="0"/>
                <a:cs typeface="Tahoma (Body)" charset="0"/>
              </a:rPr>
              <a:t>samples/sec), for telephone</a:t>
            </a:r>
            <a:endParaRPr lang="en-US" sz="2800" dirty="0">
              <a:solidFill>
                <a:srgbClr val="000000"/>
              </a:solidFill>
              <a:latin typeface="Tahoma (Body)" charset="0"/>
              <a:ea typeface="Tahoma (Body)" charset="0"/>
              <a:cs typeface="Tahoma (Body)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 (Body)" charset="0"/>
                <a:ea typeface="Tahoma (Body)" charset="0"/>
                <a:cs typeface="Tahoma (Body)" charset="0"/>
              </a:rPr>
              <a:t>Why?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 (Body)" charset="0"/>
                <a:ea typeface="Tahoma (Body)" charset="0"/>
                <a:cs typeface="Tahoma (Body)" charset="0"/>
              </a:rPr>
              <a:t>Need at least 2 samples per cycle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 (Body)" charset="0"/>
                <a:ea typeface="Tahoma (Body)" charset="0"/>
                <a:cs typeface="Tahoma (Body)" charset="0"/>
              </a:rPr>
              <a:t>Max measurable frequency is half the sampling rate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 (Body)" charset="0"/>
                <a:ea typeface="Tahoma (Body)" charset="0"/>
                <a:cs typeface="Tahoma (Body)" charset="0"/>
              </a:rPr>
              <a:t>Human speech &lt; 10KHz, so need max 20K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 (Body)" charset="0"/>
                <a:ea typeface="Tahoma (Body)" charset="0"/>
                <a:cs typeface="Tahoma (Body)" charset="0"/>
              </a:rPr>
              <a:t>Telephone is filtered at 4K, so 8K is enough.</a:t>
            </a:r>
          </a:p>
          <a:p>
            <a:pPr marL="800100" lvl="1" indent="-342900">
              <a:lnSpc>
                <a:spcPct val="90000"/>
              </a:lnSpc>
            </a:pPr>
            <a:endParaRPr lang="en-US" sz="2000" dirty="0">
              <a:latin typeface="Tahoma" charset="0"/>
            </a:endParaRPr>
          </a:p>
          <a:p>
            <a:pPr marL="800100" lvl="1" indent="-342900">
              <a:lnSpc>
                <a:spcPct val="90000"/>
              </a:lnSpc>
            </a:pPr>
            <a:endParaRPr lang="en-US" sz="28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 (Headings)" charset="0"/>
                <a:ea typeface="Verdana (Headings)" charset="0"/>
                <a:cs typeface="Verdana (Headings)" charset="0"/>
              </a:rPr>
              <a:t>Quantization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8382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sz="2400" dirty="0" smtClean="0">
                <a:solidFill>
                  <a:schemeClr val="accent2"/>
                </a:solidFill>
              </a:rPr>
              <a:t>Efficiency </a:t>
            </a:r>
            <a:r>
              <a:rPr lang="en-US" sz="2400" dirty="0" smtClean="0"/>
              <a:t>needed because even telephone sampling requires 8000 measurements for each second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sz="2400" dirty="0" smtClean="0">
                <a:solidFill>
                  <a:schemeClr val="accent2"/>
                </a:solidFill>
              </a:rPr>
              <a:t>Quantization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sz="2000" dirty="0"/>
              <a:t>Representing real value of each amplitude as integer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sz="2000" dirty="0"/>
              <a:t>8-bit (-128 to 127) or 16-bit (-32768 to 32767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endParaRPr lang="en-US" sz="20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sz="2400" dirty="0" smtClean="0">
                <a:solidFill>
                  <a:schemeClr val="accent2"/>
                </a:solidFill>
              </a:rPr>
              <a:t>Formats</a:t>
            </a:r>
            <a:r>
              <a:rPr lang="en-US" sz="2400" dirty="0"/>
              <a:t> </a:t>
            </a:r>
            <a:r>
              <a:rPr lang="en-US" sz="2400" dirty="0" smtClean="0"/>
              <a:t>for storing quantized data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sz="2000" dirty="0" smtClean="0"/>
              <a:t>Number of channels per file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sz="2000" dirty="0" smtClean="0"/>
              <a:t>16 </a:t>
            </a:r>
            <a:r>
              <a:rPr lang="en-US" sz="2000" dirty="0"/>
              <a:t>bit </a:t>
            </a:r>
            <a:r>
              <a:rPr lang="en-US" sz="2000" dirty="0" smtClean="0"/>
              <a:t>PCM (linear/unlogged)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sz="2000" dirty="0"/>
              <a:t>8 bit mu-law; log </a:t>
            </a:r>
            <a:r>
              <a:rPr lang="en-US" sz="2000" dirty="0" smtClean="0"/>
              <a:t>compression (hearing is more sensitive at small intensities)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endParaRPr lang="en-US" sz="20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sz="2400" dirty="0" smtClean="0">
                <a:solidFill>
                  <a:schemeClr val="accent2"/>
                </a:solidFill>
              </a:rPr>
              <a:t>Headers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dirty="0"/>
              <a:t>Raw (no header)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dirty="0"/>
              <a:t>Microsoft </a:t>
            </a:r>
            <a:r>
              <a:rPr lang="en-US" dirty="0" smtClean="0"/>
              <a:t>wav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dirty="0" smtClean="0"/>
              <a:t>Apple </a:t>
            </a:r>
            <a:r>
              <a:rPr lang="en-US" dirty="0" err="1" smtClean="0"/>
              <a:t>aiff</a:t>
            </a:r>
            <a:endParaRPr lang="en-US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US" dirty="0"/>
              <a:t>Sun .au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1/5/07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45720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WAV format</a:t>
            </a:r>
          </a:p>
        </p:txBody>
      </p:sp>
      <p:pic>
        <p:nvPicPr>
          <p:cNvPr id="43011" name="Picture 5" descr="wav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-75717" b="-75717"/>
          <a:stretch>
            <a:fillRect/>
          </a:stretch>
        </p:blipFill>
        <p:spPr/>
      </p:pic>
      <p:sp>
        <p:nvSpPr>
          <p:cNvPr id="430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r>
              <a:rPr lang="en-US"/>
              <a:t>1/5/07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Fundamental frequency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Waveform of the vowel [</a:t>
            </a:r>
            <a:r>
              <a:rPr lang="en-US" sz="2000" dirty="0" err="1"/>
              <a:t>iy</a:t>
            </a:r>
            <a:r>
              <a:rPr lang="en-US" sz="2000" dirty="0"/>
              <a:t>]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Although not exactly a sine, still periodic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Frequency</a:t>
            </a:r>
            <a:r>
              <a:rPr lang="en-US" sz="2000" dirty="0"/>
              <a:t>: repetitions/second of a wave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Above vowel has 10 reps in .03875 </a:t>
            </a:r>
            <a:r>
              <a:rPr lang="en-US" sz="2000" dirty="0" err="1"/>
              <a:t>secs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So freq is 10/.03875 = 258 Hz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This is speed that vocal folds </a:t>
            </a:r>
            <a:r>
              <a:rPr lang="en-US" sz="1800" dirty="0" smtClean="0"/>
              <a:t>move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Each peak corresponds to an opening of the vocal folds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 frequency of the complex wave is called the </a:t>
            </a:r>
            <a:r>
              <a:rPr lang="en-US" sz="2000" dirty="0">
                <a:solidFill>
                  <a:srgbClr val="A50021"/>
                </a:solidFill>
              </a:rPr>
              <a:t>fundamental frequency</a:t>
            </a:r>
            <a:r>
              <a:rPr lang="en-US" sz="2000" dirty="0"/>
              <a:t> of the wave or </a:t>
            </a:r>
            <a:r>
              <a:rPr lang="en-US" sz="2000" dirty="0">
                <a:solidFill>
                  <a:srgbClr val="A50021"/>
                </a:solidFill>
              </a:rPr>
              <a:t>F0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400800"/>
            <a:ext cx="3962400" cy="457200"/>
          </a:xfr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45061" name="Picture 5" descr="i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400" dirty="0" smtClean="0"/>
              <a:t>Acoustic Phonetics and Signals</a:t>
            </a:r>
            <a:endParaRPr lang="en-US" sz="3400" dirty="0"/>
          </a:p>
          <a:p>
            <a:r>
              <a:rPr lang="en-US" sz="3200" dirty="0" smtClean="0"/>
              <a:t>Prosodic Analysis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Pitch </a:t>
            </a:r>
            <a:r>
              <a:rPr lang="en-US" dirty="0" smtClean="0"/>
              <a:t>track </a:t>
            </a:r>
            <a:br>
              <a:rPr lang="en-US" dirty="0" smtClean="0"/>
            </a:br>
            <a:r>
              <a:rPr lang="en-US" dirty="0" smtClean="0"/>
              <a:t>(plot of F0 over time)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 </a:t>
            </a:r>
            <a:endParaRPr lang="en-US" sz="1800" dirty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47109" name="Picture 6" descr="pitchtr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2550" y="1295400"/>
            <a:ext cx="922655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bedded Sound 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57200"/>
            <a:ext cx="736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715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Panes from top to bottom are waveform, pitch track (note rise at end typical of questions), and transcription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2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" fill="hold"/>
                                        <p:tgtEl>
                                          <p:spTgt spid="4126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67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Amplitude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001000" cy="2286000"/>
          </a:xfrm>
        </p:spPr>
        <p:txBody>
          <a:bodyPr/>
          <a:lstStyle/>
          <a:p>
            <a:pPr eaLnBrk="1" hangingPunct="1"/>
            <a:r>
              <a:rPr lang="en-US" sz="3200" dirty="0"/>
              <a:t>We need a way to talk about the amplitude of a region of a signal over tune</a:t>
            </a:r>
          </a:p>
          <a:p>
            <a:pPr eaLnBrk="1" hangingPunct="1"/>
            <a:r>
              <a:rPr lang="en-US" sz="3200" dirty="0"/>
              <a:t>We can’t just average all the values.</a:t>
            </a:r>
          </a:p>
          <a:p>
            <a:pPr eaLnBrk="1" hangingPunct="1"/>
            <a:r>
              <a:rPr lang="en-US" sz="3200" dirty="0"/>
              <a:t>Why not</a:t>
            </a:r>
            <a:r>
              <a:rPr lang="en-US" sz="3200" dirty="0" smtClean="0"/>
              <a:t>?  Values cancel.</a:t>
            </a:r>
            <a:endParaRPr lang="en-US" sz="3200" dirty="0"/>
          </a:p>
          <a:p>
            <a:pPr eaLnBrk="1" hangingPunct="1"/>
            <a:r>
              <a:rPr lang="en-US" sz="3200" dirty="0"/>
              <a:t>So we often talk about RMS </a:t>
            </a:r>
            <a:r>
              <a:rPr lang="en-US" sz="3200" dirty="0" smtClean="0"/>
              <a:t>amplitude </a:t>
            </a:r>
          </a:p>
          <a:p>
            <a:pPr lvl="1"/>
            <a:r>
              <a:rPr lang="en-US" sz="3000" dirty="0" smtClean="0"/>
              <a:t>Square before averaging (making positive)</a:t>
            </a:r>
            <a:endParaRPr lang="en-US" sz="3000" dirty="0"/>
          </a:p>
        </p:txBody>
      </p:sp>
      <p:sp>
        <p:nvSpPr>
          <p:cNvPr id="4915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667000" y="5159375"/>
          <a:ext cx="274320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5" name="Equation" r:id="rId4" imgW="1066800" imgH="482600" progId="Equation.3">
                  <p:embed/>
                </p:oleObj>
              </mc:Choice>
              <mc:Fallback>
                <p:oleObj name="Equation" r:id="rId4" imgW="1066800" imgH="482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59375"/>
                        <a:ext cx="274320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Power and Intensity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Power: related to square of </a:t>
            </a:r>
            <a:r>
              <a:rPr lang="en-US" dirty="0" smtClean="0"/>
              <a:t>amplitude (N is sample number)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Intensity in air: power normalized to auditory threshold, given in dB. P0 is auditory threshold pressure = 2x10</a:t>
            </a:r>
            <a:r>
              <a:rPr lang="en-US" baseline="30000" dirty="0"/>
              <a:t>-5</a:t>
            </a:r>
            <a:r>
              <a:rPr lang="en-US" dirty="0"/>
              <a:t> pa</a:t>
            </a:r>
          </a:p>
          <a:p>
            <a:pPr eaLnBrk="1" hangingPunct="1"/>
            <a:endParaRPr lang="en-US" dirty="0"/>
          </a:p>
        </p:txBody>
      </p:sp>
      <p:sp>
        <p:nvSpPr>
          <p:cNvPr id="5120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endParaRPr lang="en-US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600200" y="2166938"/>
          <a:ext cx="307022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0" name="Equation" r:id="rId4" imgW="1193800" imgH="431800" progId="Equation.3">
                  <p:embed/>
                </p:oleObj>
              </mc:Choice>
              <mc:Fallback>
                <p:oleObj name="Equation" r:id="rId4" imgW="1193800" imgH="431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66938"/>
                        <a:ext cx="3070225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295400" y="5214938"/>
          <a:ext cx="489902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1" name="Equation" r:id="rId6" imgW="1905000" imgH="431800" progId="Equation.3">
                  <p:embed/>
                </p:oleObj>
              </mc:Choice>
              <mc:Fallback>
                <p:oleObj name="Equation" r:id="rId6" imgW="1905000" imgH="431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14938"/>
                        <a:ext cx="4899025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Plot of Intensity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endParaRPr lang="en-US"/>
          </a:p>
        </p:txBody>
      </p:sp>
      <p:pic>
        <p:nvPicPr>
          <p:cNvPr id="53253" name="Picture 4" descr="longmov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950" y="1676400"/>
            <a:ext cx="890905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7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bedded Sound 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57200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" fill="hold"/>
                                        <p:tgtEl>
                                          <p:spTgt spid="515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7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07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Pitch and </a:t>
            </a:r>
            <a:r>
              <a:rPr lang="en-US" dirty="0" smtClean="0"/>
              <a:t>Loudness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4572000"/>
          </a:xfrm>
        </p:spPr>
        <p:txBody>
          <a:bodyPr/>
          <a:lstStyle/>
          <a:p>
            <a:pPr eaLnBrk="1" hangingPunct="1"/>
            <a:r>
              <a:rPr lang="en-US" sz="2800" dirty="0"/>
              <a:t>Pitch is the mental sensation or perceptual </a:t>
            </a:r>
            <a:r>
              <a:rPr lang="en-US" sz="2800" dirty="0" smtClean="0"/>
              <a:t>correlate </a:t>
            </a:r>
            <a:r>
              <a:rPr lang="en-US" sz="2800" dirty="0"/>
              <a:t>of </a:t>
            </a:r>
            <a:r>
              <a:rPr lang="en-US" sz="2800" dirty="0" smtClean="0"/>
              <a:t>F0</a:t>
            </a:r>
            <a:endParaRPr lang="en-US" sz="2800" dirty="0"/>
          </a:p>
          <a:p>
            <a:pPr eaLnBrk="1" hangingPunct="1"/>
            <a:r>
              <a:rPr lang="en-US" sz="2800" dirty="0"/>
              <a:t>Relationship between pitch and F0 is not linear;</a:t>
            </a:r>
          </a:p>
          <a:p>
            <a:pPr lvl="1" eaLnBrk="1" hangingPunct="1"/>
            <a:r>
              <a:rPr lang="en-US" sz="2400" dirty="0"/>
              <a:t>human pitch perception is most accurate between </a:t>
            </a:r>
            <a:r>
              <a:rPr lang="en-US" sz="2400" dirty="0" smtClean="0"/>
              <a:t>100-1000Hz</a:t>
            </a:r>
            <a:r>
              <a:rPr lang="en-US" sz="2400" dirty="0"/>
              <a:t>. </a:t>
            </a:r>
          </a:p>
          <a:p>
            <a:pPr lvl="2" eaLnBrk="1" hangingPunct="1"/>
            <a:r>
              <a:rPr lang="en-US" sz="2000" dirty="0"/>
              <a:t>Linear </a:t>
            </a:r>
            <a:r>
              <a:rPr lang="en-US" sz="2000" dirty="0" smtClean="0"/>
              <a:t>correlation between pitch and frequency in </a:t>
            </a:r>
            <a:r>
              <a:rPr lang="en-US" sz="2000" dirty="0"/>
              <a:t>this range</a:t>
            </a:r>
          </a:p>
          <a:p>
            <a:pPr lvl="2" eaLnBrk="1" hangingPunct="1"/>
            <a:r>
              <a:rPr lang="en-US" sz="2000" dirty="0"/>
              <a:t>Logarithmic above </a:t>
            </a:r>
            <a:r>
              <a:rPr lang="en-US" sz="2000" dirty="0" smtClean="0"/>
              <a:t>1000Hz (as hearing represents this range less accurately)</a:t>
            </a:r>
            <a:endParaRPr lang="en-US" sz="2000" dirty="0"/>
          </a:p>
          <a:p>
            <a:pPr eaLnBrk="1" hangingPunct="1"/>
            <a:r>
              <a:rPr lang="en-US" sz="2800" dirty="0"/>
              <a:t>Mel scale is one model of this F0-pitch mapping</a:t>
            </a:r>
          </a:p>
          <a:p>
            <a:pPr lvl="1" eaLnBrk="1" hangingPunct="1"/>
            <a:r>
              <a:rPr lang="en-US" sz="2400" dirty="0"/>
              <a:t>A </a:t>
            </a:r>
            <a:r>
              <a:rPr lang="en-US" sz="2400" dirty="0" err="1"/>
              <a:t>mel</a:t>
            </a:r>
            <a:r>
              <a:rPr lang="en-US" sz="2400" dirty="0"/>
              <a:t> is a unit of pitch defined so that pairs of sounds which are perceptually equidistant in pitch are separated by an equal number of </a:t>
            </a:r>
            <a:r>
              <a:rPr lang="en-US" sz="2400" dirty="0" err="1"/>
              <a:t>mels</a:t>
            </a:r>
            <a:endParaRPr lang="en-US" sz="2400" dirty="0"/>
          </a:p>
          <a:p>
            <a:pPr lvl="1" eaLnBrk="1" hangingPunct="1"/>
            <a:r>
              <a:rPr lang="en-US" sz="2400" dirty="0"/>
              <a:t>Frequency in </a:t>
            </a:r>
            <a:r>
              <a:rPr lang="en-US" sz="2400" dirty="0" err="1" smtClean="0"/>
              <a:t>mels</a:t>
            </a:r>
            <a:r>
              <a:rPr lang="en-US" sz="2400" dirty="0" smtClean="0"/>
              <a:t> (computed from acoustic f) </a:t>
            </a:r>
            <a:r>
              <a:rPr lang="en-US" sz="2400" dirty="0"/>
              <a:t>= 1127 </a:t>
            </a:r>
            <a:r>
              <a:rPr lang="en-US" sz="2400" dirty="0" err="1"/>
              <a:t>ln</a:t>
            </a:r>
            <a:r>
              <a:rPr lang="en-US" sz="2400" dirty="0"/>
              <a:t> (1 + f/700) </a:t>
            </a:r>
            <a:endParaRPr lang="en-US" sz="2400" dirty="0" smtClean="0"/>
          </a:p>
          <a:p>
            <a:pPr lvl="1" eaLnBrk="1" hangingPunct="1"/>
            <a:r>
              <a:rPr lang="en-US" dirty="0" smtClean="0"/>
              <a:t>MFCC representation of speech used in ASR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r>
              <a:rPr lang="en-US" dirty="0" smtClean="0"/>
              <a:t>Loudness is the perceptual correlate of power; again not linear</a:t>
            </a:r>
            <a:endParaRPr lang="en-US" sz="2600" dirty="0"/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 so far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382000" cy="4572000"/>
          </a:xfrm>
        </p:spPr>
        <p:txBody>
          <a:bodyPr/>
          <a:lstStyle/>
          <a:p>
            <a:pPr eaLnBrk="1" hangingPunct="1"/>
            <a:r>
              <a:rPr lang="en-US" sz="2800" dirty="0"/>
              <a:t>Acoustic Phonetics</a:t>
            </a:r>
          </a:p>
          <a:p>
            <a:pPr lvl="1" eaLnBrk="1" hangingPunct="1"/>
            <a:r>
              <a:rPr lang="en-US" sz="2400" dirty="0"/>
              <a:t>Waves, sound </a:t>
            </a:r>
            <a:r>
              <a:rPr lang="en-US" sz="2400" dirty="0" smtClean="0"/>
              <a:t>waves</a:t>
            </a:r>
            <a:endParaRPr lang="en-US" sz="2400" dirty="0"/>
          </a:p>
          <a:p>
            <a:pPr lvl="1" eaLnBrk="1" hangingPunct="1"/>
            <a:r>
              <a:rPr lang="en-US" dirty="0" smtClean="0"/>
              <a:t>Some broad phonetic features can be interpreted directly from s</a:t>
            </a:r>
            <a:r>
              <a:rPr lang="en-US" sz="2400" dirty="0" smtClean="0"/>
              <a:t>peech </a:t>
            </a:r>
            <a:r>
              <a:rPr lang="en-US" sz="2400" dirty="0"/>
              <a:t>waveforms</a:t>
            </a:r>
          </a:p>
          <a:p>
            <a:pPr lvl="2"/>
            <a:r>
              <a:rPr lang="en-US" sz="2000" dirty="0"/>
              <a:t>F0, pitch, </a:t>
            </a:r>
            <a:r>
              <a:rPr lang="en-US" sz="2000" dirty="0" smtClean="0"/>
              <a:t>intensity</a:t>
            </a:r>
          </a:p>
          <a:p>
            <a:pPr lvl="1" eaLnBrk="1" hangingPunct="1"/>
            <a:r>
              <a:rPr lang="en-US" dirty="0" smtClean="0"/>
              <a:t>Note that many </a:t>
            </a:r>
            <a:r>
              <a:rPr lang="en-US" dirty="0" err="1" smtClean="0"/>
              <a:t>computional</a:t>
            </a:r>
            <a:r>
              <a:rPr lang="en-US" dirty="0" smtClean="0"/>
              <a:t> applications (e.g. ASR) are based on a different representation of sound in terms of component frequencies</a:t>
            </a:r>
          </a:p>
          <a:p>
            <a:pPr lvl="2"/>
            <a:r>
              <a:rPr lang="en-US" dirty="0" smtClean="0"/>
              <a:t>Not covered:  Spectra and the Frequency Domain </a:t>
            </a:r>
            <a:endParaRPr lang="en-US" sz="2600" dirty="0" smtClean="0"/>
          </a:p>
          <a:p>
            <a:r>
              <a:rPr lang="en-US" dirty="0" smtClean="0"/>
              <a:t>Tools and resources</a:t>
            </a:r>
            <a:endParaRPr lang="en-US" sz="2600" dirty="0"/>
          </a:p>
          <a:p>
            <a:pPr lvl="1" eaLnBrk="1" hangingPunct="1"/>
            <a:r>
              <a:rPr lang="en-US" sz="2400" dirty="0" smtClean="0"/>
              <a:t>PRAAT</a:t>
            </a:r>
            <a:endParaRPr lang="en-US" sz="2400" dirty="0"/>
          </a:p>
          <a:p>
            <a:pPr lvl="1" eaLnBrk="1" hangingPunct="1"/>
            <a:r>
              <a:rPr lang="en-US" sz="2400" dirty="0" err="1" smtClean="0"/>
              <a:t>OpenSmile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labeled corpora (including my ITSPOKE data – potential for course project)</a:t>
            </a:r>
            <a:endParaRPr lang="en-US" sz="2400" dirty="0"/>
          </a:p>
        </p:txBody>
      </p:sp>
      <p:sp>
        <p:nvSpPr>
          <p:cNvPr id="12083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r>
              <a:rPr lang="en-US" dirty="0"/>
              <a:t>1/5/07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838200"/>
          </a:xfrm>
        </p:spPr>
        <p:txBody>
          <a:bodyPr/>
          <a:lstStyle/>
          <a:p>
            <a:r>
              <a:rPr lang="en-US" dirty="0" smtClean="0"/>
              <a:t>Prosody 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pPr marL="639762" indent="-457200"/>
            <a:r>
              <a:rPr lang="en-US" dirty="0" smtClean="0"/>
              <a:t>The study of the </a:t>
            </a:r>
            <a:r>
              <a:rPr lang="en-US" dirty="0" err="1" smtClean="0"/>
              <a:t>intonational</a:t>
            </a:r>
            <a:r>
              <a:rPr lang="en-US" dirty="0" smtClean="0"/>
              <a:t> &amp; rhythmic aspects of language</a:t>
            </a:r>
          </a:p>
          <a:p>
            <a:pPr marL="639762" indent="-457200">
              <a:buNone/>
            </a:pPr>
            <a:endParaRPr lang="en-US" dirty="0" smtClean="0"/>
          </a:p>
          <a:p>
            <a:pPr marL="639762" indent="-457200"/>
            <a:r>
              <a:rPr lang="en-US" dirty="0" smtClean="0"/>
              <a:t>Example Application: TTS</a:t>
            </a:r>
          </a:p>
          <a:p>
            <a:pPr marL="914400" lvl="1" indent="-457200">
              <a:buNone/>
            </a:pPr>
            <a:endParaRPr lang="en-US" dirty="0" smtClean="0"/>
          </a:p>
          <a:p>
            <a:pPr marL="1189037" lvl="2" indent="-457200">
              <a:buNone/>
            </a:pPr>
            <a:r>
              <a:rPr lang="en-US" sz="2400" i="1" dirty="0" smtClean="0"/>
              <a:t>Input: Text</a:t>
            </a:r>
            <a:r>
              <a:rPr lang="en-US" sz="2400" dirty="0" smtClean="0"/>
              <a:t> </a:t>
            </a:r>
          </a:p>
          <a:p>
            <a:pPr marL="1189037" lvl="2" indent="-457200">
              <a:buFont typeface="+mj-lt"/>
              <a:buAutoNum type="arabicPeriod"/>
            </a:pPr>
            <a:r>
              <a:rPr lang="en-US" sz="2400" dirty="0" smtClean="0"/>
              <a:t>Text Analysis</a:t>
            </a:r>
          </a:p>
          <a:p>
            <a:pPr marL="1463675" lvl="3" indent="-457200">
              <a:buFont typeface="+mj-lt"/>
              <a:buAutoNum type="arabicPeriod"/>
            </a:pPr>
            <a:r>
              <a:rPr lang="en-US" dirty="0" smtClean="0"/>
              <a:t>Text Normalization</a:t>
            </a:r>
          </a:p>
          <a:p>
            <a:pPr marL="1463675" lvl="3" indent="-457200">
              <a:buFont typeface="+mj-lt"/>
              <a:buAutoNum type="arabicPeriod"/>
            </a:pPr>
            <a:r>
              <a:rPr lang="en-US" dirty="0" smtClean="0"/>
              <a:t>Phonetic Analysis</a:t>
            </a:r>
          </a:p>
          <a:p>
            <a:pPr marL="1463675" lvl="3" indent="-457200">
              <a:buFont typeface="+mj-lt"/>
              <a:buAutoNum type="arabicPeriod"/>
            </a:pPr>
            <a:r>
              <a:rPr lang="en-US" dirty="0" smtClean="0"/>
              <a:t>Prosodic Analysis</a:t>
            </a:r>
          </a:p>
          <a:p>
            <a:pPr marL="1189037" lvl="2" indent="-457200">
              <a:buNone/>
            </a:pPr>
            <a:r>
              <a:rPr lang="en-US" sz="2400" i="1" dirty="0" smtClean="0"/>
              <a:t>Output: Phonemic Internal Representation</a:t>
            </a:r>
          </a:p>
          <a:p>
            <a:pPr marL="1189037" lvl="2" indent="-457200">
              <a:buNone/>
            </a:pPr>
            <a:endParaRPr lang="en-US" sz="2400" dirty="0" smtClean="0"/>
          </a:p>
          <a:p>
            <a:pPr marL="1189037" lvl="2" indent="-457200">
              <a:buNone/>
            </a:pPr>
            <a:r>
              <a:rPr lang="en-US" sz="2400" i="1" dirty="0" smtClean="0"/>
              <a:t>Input:  Phonemic Internal Representation</a:t>
            </a:r>
          </a:p>
          <a:p>
            <a:pPr marL="1189037" lvl="2" indent="-457200">
              <a:buFont typeface="+mj-lt"/>
              <a:buAutoNum type="arabicPeriod"/>
            </a:pPr>
            <a:r>
              <a:rPr lang="en-US" sz="2400" dirty="0" smtClean="0"/>
              <a:t>Waveform Synthesis</a:t>
            </a:r>
          </a:p>
          <a:p>
            <a:pPr marL="914400" lvl="1" indent="-457200">
              <a:buNone/>
            </a:pPr>
            <a:r>
              <a:rPr lang="en-US" dirty="0" smtClean="0"/>
              <a:t>    </a:t>
            </a:r>
            <a:r>
              <a:rPr lang="en-US" i="1" dirty="0" smtClean="0"/>
              <a:t>Output: Waveform</a:t>
            </a:r>
          </a:p>
          <a:p>
            <a:pPr marL="914400" lvl="1" indent="-457200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</a:t>
            </a:r>
            <a:r>
              <a:rPr lang="en-US" dirty="0" smtClean="0"/>
              <a:t>Intonation (Ladd, 1996)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15400" cy="4572000"/>
          </a:xfrm>
        </p:spPr>
        <p:txBody>
          <a:bodyPr/>
          <a:lstStyle/>
          <a:p>
            <a:pPr>
              <a:buNone/>
            </a:pPr>
            <a:endParaRPr lang="en-US" sz="2800" dirty="0"/>
          </a:p>
          <a:p>
            <a:r>
              <a:rPr lang="en-US" sz="2800" dirty="0"/>
              <a:t>“The use of </a:t>
            </a:r>
            <a:r>
              <a:rPr lang="en-US" sz="2800" dirty="0" err="1">
                <a:solidFill>
                  <a:srgbClr val="A50021"/>
                </a:solidFill>
              </a:rPr>
              <a:t>suprasegmental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A50021"/>
                </a:solidFill>
              </a:rPr>
              <a:t>phonetic</a:t>
            </a:r>
            <a:r>
              <a:rPr lang="en-US" sz="2800" dirty="0"/>
              <a:t> features</a:t>
            </a:r>
          </a:p>
          <a:p>
            <a:pPr lvl="1">
              <a:buFontTx/>
              <a:buNone/>
            </a:pPr>
            <a:r>
              <a:rPr lang="en-US" sz="2400" dirty="0" err="1"/>
              <a:t>Suprasegmental</a:t>
            </a:r>
            <a:r>
              <a:rPr lang="en-US" sz="2400" dirty="0"/>
              <a:t> = above and beyond the segment/phone</a:t>
            </a:r>
          </a:p>
          <a:p>
            <a:pPr lvl="1"/>
            <a:r>
              <a:rPr lang="en-US" sz="2400" dirty="0"/>
              <a:t>F0</a:t>
            </a:r>
          </a:p>
          <a:p>
            <a:pPr lvl="1"/>
            <a:r>
              <a:rPr lang="en-US" sz="2400" dirty="0"/>
              <a:t>Intensity (energy)</a:t>
            </a:r>
          </a:p>
          <a:p>
            <a:pPr lvl="1"/>
            <a:r>
              <a:rPr lang="en-US" sz="2400" dirty="0" smtClean="0"/>
              <a:t>Duration</a:t>
            </a:r>
          </a:p>
          <a:p>
            <a:pPr lvl="1">
              <a:buNone/>
            </a:pPr>
            <a:r>
              <a:rPr lang="en-US" dirty="0" smtClean="0"/>
              <a:t>Especially the use of acoustic features independently of the phone string</a:t>
            </a:r>
            <a:endParaRPr lang="en-US" sz="2400" dirty="0"/>
          </a:p>
          <a:p>
            <a:r>
              <a:rPr lang="en-US" sz="2800" dirty="0"/>
              <a:t>to convey </a:t>
            </a:r>
            <a:r>
              <a:rPr lang="en-US" sz="2800" dirty="0">
                <a:solidFill>
                  <a:srgbClr val="A50021"/>
                </a:solidFill>
              </a:rPr>
              <a:t>sentence-level</a:t>
            </a:r>
            <a:r>
              <a:rPr lang="en-US" sz="2800" dirty="0"/>
              <a:t> pragmatic </a:t>
            </a:r>
            <a:r>
              <a:rPr lang="en-US" sz="2800" dirty="0">
                <a:solidFill>
                  <a:srgbClr val="A50021"/>
                </a:solidFill>
              </a:rPr>
              <a:t>meanings”</a:t>
            </a:r>
            <a:endParaRPr lang="en-US" sz="2800" dirty="0"/>
          </a:p>
          <a:p>
            <a:pPr lvl="1"/>
            <a:r>
              <a:rPr lang="en-US" sz="2400" dirty="0"/>
              <a:t>I.e. meanings that apply to phrases or utterances as a whole, </a:t>
            </a:r>
            <a:r>
              <a:rPr lang="en-US" sz="2400" dirty="0" smtClean="0"/>
              <a:t>that have to do with the relation between a sentence and its discourse or external context (e.g. discourse structure, salience,</a:t>
            </a:r>
            <a:r>
              <a:rPr lang="en-US" sz="2400" i="1" dirty="0" smtClean="0"/>
              <a:t> emotion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aspects of prosody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A50021"/>
                </a:solidFill>
              </a:rPr>
              <a:t>Prominence</a:t>
            </a:r>
            <a:r>
              <a:rPr lang="en-US"/>
              <a:t>: some syllables/words are more prominent than others</a:t>
            </a:r>
          </a:p>
          <a:p>
            <a:r>
              <a:rPr lang="en-US">
                <a:solidFill>
                  <a:srgbClr val="A50021"/>
                </a:solidFill>
              </a:rPr>
              <a:t>Structure/boundaries</a:t>
            </a:r>
            <a:r>
              <a:rPr lang="en-US"/>
              <a:t>: sentences have prosodic structure</a:t>
            </a:r>
          </a:p>
          <a:p>
            <a:pPr lvl="1"/>
            <a:r>
              <a:rPr lang="en-US"/>
              <a:t>Some words group naturally together</a:t>
            </a:r>
          </a:p>
          <a:p>
            <a:pPr lvl="1"/>
            <a:r>
              <a:rPr lang="en-US"/>
              <a:t>Others have a noticeable break or disjuncture between them</a:t>
            </a:r>
          </a:p>
          <a:p>
            <a:r>
              <a:rPr lang="en-US">
                <a:solidFill>
                  <a:srgbClr val="A50021"/>
                </a:solidFill>
              </a:rPr>
              <a:t>Tune</a:t>
            </a:r>
            <a:r>
              <a:rPr lang="en-US"/>
              <a:t>: the intonational melody of an utterance.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291263" y="6378575"/>
            <a:ext cx="168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From Ladd (1996)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Prosodic Prominence: Pitch Accents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915400" cy="4876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A: What types of  foods are a good source of vitamins?</a:t>
            </a:r>
          </a:p>
          <a:p>
            <a:pPr>
              <a:buFont typeface="Wingdings" charset="2"/>
              <a:buNone/>
            </a:pPr>
            <a:r>
              <a:rPr lang="en-US" dirty="0"/>
              <a:t>B1: Legumes are a good source of VITAMINS.</a:t>
            </a:r>
          </a:p>
          <a:p>
            <a:pPr>
              <a:buFont typeface="Wingdings" charset="2"/>
              <a:buNone/>
            </a:pPr>
            <a:r>
              <a:rPr lang="en-US" dirty="0"/>
              <a:t>B2: LEGUMES are a good source of vitamins.</a:t>
            </a:r>
          </a:p>
          <a:p>
            <a:pPr>
              <a:buFont typeface="Wingdings" charset="2"/>
              <a:buNone/>
            </a:pPr>
            <a:endParaRPr lang="en-US" sz="1600" dirty="0"/>
          </a:p>
          <a:p>
            <a:pPr>
              <a:buClr>
                <a:schemeClr val="tx1"/>
              </a:buClr>
            </a:pPr>
            <a:r>
              <a:rPr lang="en-US" sz="2800" dirty="0"/>
              <a:t>Prominent syllables </a:t>
            </a:r>
            <a:r>
              <a:rPr lang="en-US" sz="2800" dirty="0" smtClean="0"/>
              <a:t>are (in English):</a:t>
            </a:r>
            <a:endParaRPr lang="en-US" sz="2800" dirty="0"/>
          </a:p>
          <a:p>
            <a:pPr lvl="1">
              <a:buFont typeface="Times" charset="0"/>
              <a:buChar char="•"/>
            </a:pPr>
            <a:r>
              <a:rPr lang="en-US" sz="2400" dirty="0" smtClean="0"/>
              <a:t>Louder, Longer</a:t>
            </a:r>
            <a:r>
              <a:rPr lang="en-US" dirty="0" smtClean="0"/>
              <a:t>, </a:t>
            </a:r>
            <a:r>
              <a:rPr lang="en-US" sz="2400" dirty="0" smtClean="0"/>
              <a:t>Have </a:t>
            </a:r>
            <a:r>
              <a:rPr lang="en-US" sz="2400" dirty="0"/>
              <a:t>higher F0 and/or sharper changes in </a:t>
            </a:r>
            <a:r>
              <a:rPr lang="en-US" sz="2400" dirty="0" smtClean="0"/>
              <a:t>F0</a:t>
            </a:r>
          </a:p>
          <a:p>
            <a:pPr lvl="1">
              <a:buFont typeface="Times" charset="0"/>
              <a:buChar char="•"/>
            </a:pPr>
            <a:endParaRPr lang="en-US" dirty="0" smtClean="0"/>
          </a:p>
          <a:p>
            <a:pPr>
              <a:buFont typeface="Times" charset="0"/>
              <a:buChar char="•"/>
            </a:pPr>
            <a:r>
              <a:rPr lang="en-US" sz="2800" b="1" dirty="0" smtClean="0"/>
              <a:t>Pitch accent</a:t>
            </a:r>
            <a:r>
              <a:rPr lang="en-US" sz="2800" dirty="0" smtClean="0"/>
              <a:t>: a linguistic marker associated with prominent words</a:t>
            </a:r>
          </a:p>
          <a:p>
            <a:pPr>
              <a:buFont typeface="Times" charset="0"/>
              <a:buChar char="•"/>
            </a:pPr>
            <a:r>
              <a:rPr lang="en-US" sz="2800" dirty="0" smtClean="0"/>
              <a:t>Pitch accent is part of the phonological description of a word in context in a spoken utterance (TTS markup)</a:t>
            </a:r>
            <a:endParaRPr lang="en-US" sz="2800" dirty="0"/>
          </a:p>
        </p:txBody>
      </p:sp>
      <p:pic>
        <p:nvPicPr>
          <p:cNvPr id="71680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egumes3-Q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296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0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1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296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0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3" name="legumes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296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3"/>
          <p:cNvSpPr>
            <a:spLocks noChangeArrowheads="1"/>
          </p:cNvSpPr>
          <p:nvPr/>
        </p:nvSpPr>
        <p:spPr bwMode="auto">
          <a:xfrm>
            <a:off x="5687733" y="6324600"/>
            <a:ext cx="34562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ahoma (Body)" charset="0"/>
                <a:ea typeface="Tahoma (Body)" charset="0"/>
                <a:cs typeface="Tahoma (Body)" charset="0"/>
              </a:rPr>
              <a:t>Slide </a:t>
            </a:r>
            <a:r>
              <a:rPr lang="en-US" dirty="0" smtClean="0">
                <a:latin typeface="Tahoma (Body)" charset="0"/>
                <a:ea typeface="Tahoma (Body)" charset="0"/>
                <a:cs typeface="Tahoma (Body)" charset="0"/>
              </a:rPr>
              <a:t>modified from </a:t>
            </a:r>
            <a:r>
              <a:rPr lang="en-US" dirty="0">
                <a:latin typeface="Tahoma (Body)" charset="0"/>
                <a:ea typeface="Tahoma (Body)" charset="0"/>
                <a:cs typeface="Tahoma (Body)" charset="0"/>
              </a:rPr>
              <a:t>Jennifer </a:t>
            </a:r>
            <a:r>
              <a:rPr lang="en-US" dirty="0" err="1">
                <a:latin typeface="Tahoma (Body)" charset="0"/>
                <a:ea typeface="Tahoma (Body)" charset="0"/>
                <a:cs typeface="Tahoma (Body)" charset="0"/>
              </a:rPr>
              <a:t>Venditti</a:t>
            </a:r>
            <a:endParaRPr lang="en-US" dirty="0">
              <a:latin typeface="Tahoma (Body)" charset="0"/>
              <a:ea typeface="Tahoma (Body)" charset="0"/>
              <a:cs typeface="Tahoma (Body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" fill="hold"/>
                                        <p:tgtEl>
                                          <p:spTgt spid="716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0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0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6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4" fill="hold"/>
                                        <p:tgtEl>
                                          <p:spTgt spid="7168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0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0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77" fill="hold"/>
                                        <p:tgtEl>
                                          <p:spTgt spid="71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0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0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Chapter 7: </a:t>
            </a:r>
            <a:r>
              <a:rPr lang="en-US" dirty="0" smtClean="0"/>
              <a:t>The idea that the spoken word is composed of smaller units of speech is implicit in sound-based writing systems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Phonetics </a:t>
            </a:r>
            <a:r>
              <a:rPr lang="en-US" dirty="0" smtClean="0"/>
              <a:t>is the study of linguistic sounds</a:t>
            </a:r>
          </a:p>
          <a:p>
            <a:r>
              <a:rPr lang="en-US" dirty="0" smtClean="0"/>
              <a:t>How they are produced by the articulators of the human vocal tract</a:t>
            </a:r>
          </a:p>
          <a:p>
            <a:r>
              <a:rPr lang="en-US" dirty="0" smtClean="0"/>
              <a:t>How they are realized acoustically</a:t>
            </a:r>
          </a:p>
          <a:p>
            <a:r>
              <a:rPr lang="en-US" dirty="0" smtClean="0"/>
              <a:t>How this acoustic realization can be digitized and processed (computational perspective)</a:t>
            </a:r>
          </a:p>
          <a:p>
            <a:pPr lvl="1"/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553200"/>
            <a:ext cx="3962400" cy="76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Prosodic Boundaries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160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160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/>
              <a:t>  I met Mary and Elena’s mother at the mall yesterday.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/>
              <a:t>  I met Mary and Elena’s mother at the mall yesterday</a:t>
            </a:r>
            <a:r>
              <a:rPr lang="en-US" sz="2400" b="1"/>
              <a:t>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/>
          </a:p>
        </p:txBody>
      </p:sp>
      <p:pic>
        <p:nvPicPr>
          <p:cNvPr id="81204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aryelena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4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ary-elena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04800" y="266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4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3" name="french2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419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2046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4" name="french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1000" y="3581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6"/>
          <p:cNvSpPr txBox="1">
            <a:spLocks noChangeArrowheads="1"/>
          </p:cNvSpPr>
          <p:nvPr/>
        </p:nvSpPr>
        <p:spPr bwMode="auto">
          <a:xfrm>
            <a:off x="990600" y="3505200"/>
            <a:ext cx="39830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Comic Sans MS" charset="0"/>
              </a:rPr>
              <a:t>French 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[</a:t>
            </a:r>
            <a:r>
              <a:rPr lang="en-US" sz="2400">
                <a:latin typeface="Comic Sans MS" charset="0"/>
              </a:rPr>
              <a:t>bread and cheese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]</a:t>
            </a:r>
          </a:p>
        </p:txBody>
      </p:sp>
      <p:sp>
        <p:nvSpPr>
          <p:cNvPr id="28681" name="Text Box 17"/>
          <p:cNvSpPr txBox="1">
            <a:spLocks noChangeArrowheads="1"/>
          </p:cNvSpPr>
          <p:nvPr/>
        </p:nvSpPr>
        <p:spPr bwMode="auto">
          <a:xfrm>
            <a:off x="990600" y="4038600"/>
            <a:ext cx="42132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Comic Sans MS" charset="0"/>
              </a:rPr>
              <a:t>[</a:t>
            </a:r>
            <a:r>
              <a:rPr lang="en-US" sz="2400">
                <a:latin typeface="Comic Sans MS" charset="0"/>
              </a:rPr>
              <a:t>French bread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]</a:t>
            </a:r>
            <a:r>
              <a:rPr lang="en-US" sz="2400">
                <a:latin typeface="Comic Sans MS" charset="0"/>
              </a:rPr>
              <a:t> and 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[</a:t>
            </a:r>
            <a:r>
              <a:rPr lang="en-US" sz="2400">
                <a:latin typeface="Comic Sans MS" charset="0"/>
              </a:rPr>
              <a:t>cheese</a:t>
            </a:r>
            <a:r>
              <a:rPr lang="en-US" sz="2400">
                <a:solidFill>
                  <a:srgbClr val="FF0000"/>
                </a:solidFill>
                <a:latin typeface="Comic Sans MS" charset="0"/>
              </a:rPr>
              <a:t>]</a:t>
            </a:r>
          </a:p>
        </p:txBody>
      </p:sp>
      <p:sp>
        <p:nvSpPr>
          <p:cNvPr id="28682" name="Rectangle 18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2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9" fill="hold"/>
                                        <p:tgtEl>
                                          <p:spTgt spid="812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204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204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2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83" fill="hold"/>
                                        <p:tgtEl>
                                          <p:spTgt spid="8120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204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204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2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9" fill="hold"/>
                                        <p:tgtEl>
                                          <p:spTgt spid="8120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204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204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2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68" fill="hold"/>
                                        <p:tgtEl>
                                          <p:spTgt spid="8120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204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204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Prosodic Tunes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763000" cy="5257800"/>
          </a:xfrm>
        </p:spPr>
        <p:txBody>
          <a:bodyPr/>
          <a:lstStyle/>
          <a:p>
            <a:r>
              <a:rPr lang="en-US" sz="3600"/>
              <a:t>Legumes are a good source of vitamins.</a:t>
            </a:r>
          </a:p>
          <a:p>
            <a:r>
              <a:rPr lang="en-US" sz="3600"/>
              <a:t>Are legumes a good source of vitamins?</a:t>
            </a:r>
          </a:p>
        </p:txBody>
      </p:sp>
      <p:pic>
        <p:nvPicPr>
          <p:cNvPr id="81920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egumesBF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0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YNQ1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" fill="hold"/>
                                        <p:tgtEl>
                                          <p:spTgt spid="819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0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0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4" fill="hold"/>
                                        <p:tgtEl>
                                          <p:spTgt spid="819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0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0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2" name="Text Box 4"/>
          <p:cNvSpPr txBox="1">
            <a:spLocks noChangeArrowheads="1"/>
          </p:cNvSpPr>
          <p:nvPr/>
        </p:nvSpPr>
        <p:spPr bwMode="auto">
          <a:xfrm>
            <a:off x="1925464" y="1995488"/>
            <a:ext cx="5112097" cy="1200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Prosody Part I</a:t>
            </a:r>
          </a:p>
          <a:p>
            <a:pPr algn="ctr" eaLnBrk="0" hangingPunct="0"/>
            <a:r>
              <a:rPr lang="en-US" sz="4800">
                <a:solidFill>
                  <a:srgbClr val="003399"/>
                </a:solidFill>
                <a:latin typeface="Arial" charset="0"/>
              </a:rPr>
              <a:t>Thinking about F0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 representation of F0</a:t>
            </a: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447800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2057400" y="4495800"/>
            <a:ext cx="5740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328738" y="1447800"/>
          <a:ext cx="6824662" cy="375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5" name="Chart" r:id="rId5" imgW="4514850" imgH="2486025" progId="Excel.Sheet.8">
                  <p:embed/>
                </p:oleObj>
              </mc:Choice>
              <mc:Fallback>
                <p:oleObj name="Chart" r:id="rId5" imgW="4514850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1447800"/>
                        <a:ext cx="6824662" cy="375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57400" y="4953000"/>
            <a:ext cx="7604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time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895600" y="5218113"/>
            <a:ext cx="1828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 rot="-5400000">
            <a:off x="203994" y="3632994"/>
            <a:ext cx="18780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F0 (in Hertz)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-5400000">
            <a:off x="685800" y="2438400"/>
            <a:ext cx="9144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05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" fill="hold"/>
                                        <p:tgtEl>
                                          <p:spTgt spid="7270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050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‘ripples’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447800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2057400" y="4495800"/>
            <a:ext cx="5740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6400800" y="4175125"/>
            <a:ext cx="5365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[ t ]</a:t>
            </a:r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4648200" y="4191000"/>
            <a:ext cx="5937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[ s ]</a:t>
            </a:r>
          </a:p>
        </p:txBody>
      </p:sp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5334000" y="4191000"/>
            <a:ext cx="5937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[ s ]</a:t>
            </a:r>
          </a:p>
        </p:txBody>
      </p:sp>
      <p:sp>
        <p:nvSpPr>
          <p:cNvPr id="36873" name="Line 7"/>
          <p:cNvSpPr>
            <a:spLocks noChangeShapeType="1"/>
          </p:cNvSpPr>
          <p:nvPr/>
        </p:nvSpPr>
        <p:spPr bwMode="auto">
          <a:xfrm flipH="1" flipV="1">
            <a:off x="4724400" y="2971800"/>
            <a:ext cx="228600" cy="12192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8"/>
          <p:cNvSpPr>
            <a:spLocks noChangeShapeType="1"/>
          </p:cNvSpPr>
          <p:nvPr/>
        </p:nvSpPr>
        <p:spPr bwMode="auto">
          <a:xfrm flipH="1" flipV="1">
            <a:off x="5562600" y="3048000"/>
            <a:ext cx="76200" cy="11430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9"/>
          <p:cNvSpPr>
            <a:spLocks noChangeShapeType="1"/>
          </p:cNvSpPr>
          <p:nvPr/>
        </p:nvSpPr>
        <p:spPr bwMode="auto">
          <a:xfrm flipV="1">
            <a:off x="6629400" y="2743200"/>
            <a:ext cx="76200" cy="14478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328738" y="1447800"/>
          <a:ext cx="6824662" cy="375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3" name="Chart" r:id="rId5" imgW="4514850" imgH="2486025" progId="Excel.Sheet.8">
                  <p:embed/>
                </p:oleObj>
              </mc:Choice>
              <mc:Fallback>
                <p:oleObj name="Chart" r:id="rId5" imgW="4514850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1447800"/>
                        <a:ext cx="6824662" cy="375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910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371600" y="5257800"/>
            <a:ext cx="63690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F0 is not defined for consonants without vocal</a:t>
            </a:r>
          </a:p>
          <a:p>
            <a:pPr eaLnBrk="0" hangingPunct="0"/>
            <a:r>
              <a:rPr lang="en-US" sz="2400">
                <a:latin typeface="Arial" charset="0"/>
              </a:rPr>
              <a:t>fold vibration.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9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" fill="hold"/>
                                        <p:tgtEl>
                                          <p:spTgt spid="729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10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910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‘ripples’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1447800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2057400" y="4495800"/>
            <a:ext cx="5740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6096000" y="4175125"/>
            <a:ext cx="5937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[ v ]</a:t>
            </a: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2133600" y="4191000"/>
            <a:ext cx="6080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[ g ]</a:t>
            </a: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3886200" y="4191000"/>
            <a:ext cx="6080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[ g ]</a:t>
            </a:r>
          </a:p>
        </p:txBody>
      </p:sp>
      <p:sp>
        <p:nvSpPr>
          <p:cNvPr id="38921" name="Line 7"/>
          <p:cNvSpPr>
            <a:spLocks noChangeShapeType="1"/>
          </p:cNvSpPr>
          <p:nvPr/>
        </p:nvSpPr>
        <p:spPr bwMode="auto">
          <a:xfrm flipV="1">
            <a:off x="2438400" y="3276600"/>
            <a:ext cx="152400" cy="9144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Line 8"/>
          <p:cNvSpPr>
            <a:spLocks noChangeShapeType="1"/>
          </p:cNvSpPr>
          <p:nvPr/>
        </p:nvSpPr>
        <p:spPr bwMode="auto">
          <a:xfrm flipV="1">
            <a:off x="4191000" y="3352800"/>
            <a:ext cx="0" cy="8382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3" name="Line 9"/>
          <p:cNvSpPr>
            <a:spLocks noChangeShapeType="1"/>
          </p:cNvSpPr>
          <p:nvPr/>
        </p:nvSpPr>
        <p:spPr bwMode="auto">
          <a:xfrm flipH="1" flipV="1">
            <a:off x="6096000" y="3352800"/>
            <a:ext cx="304800" cy="8382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5937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[ z ]</a:t>
            </a:r>
          </a:p>
        </p:txBody>
      </p:sp>
      <p:sp>
        <p:nvSpPr>
          <p:cNvPr id="38925" name="Line 11"/>
          <p:cNvSpPr>
            <a:spLocks noChangeShapeType="1"/>
          </p:cNvSpPr>
          <p:nvPr/>
        </p:nvSpPr>
        <p:spPr bwMode="auto">
          <a:xfrm flipV="1">
            <a:off x="3124200" y="3124200"/>
            <a:ext cx="152400" cy="10668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328738" y="1447800"/>
          <a:ext cx="6824662" cy="375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1" name="Chart" r:id="rId5" imgW="4514850" imgH="2486025" progId="Excel.Sheet.8">
                  <p:embed/>
                </p:oleObj>
              </mc:Choice>
              <mc:Fallback>
                <p:oleObj name="Chart" r:id="rId5" imgW="4514850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1447800"/>
                        <a:ext cx="6824662" cy="375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115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371600" y="5257800"/>
            <a:ext cx="65373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... and F0 can be perturbed by consonants with</a:t>
            </a:r>
          </a:p>
          <a:p>
            <a:pPr eaLnBrk="0" hangingPunct="0"/>
            <a:r>
              <a:rPr lang="en-US" sz="2400">
                <a:latin typeface="Arial" charset="0"/>
              </a:rPr>
              <a:t>an extreme constriction in the vocal tract.</a:t>
            </a: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1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" fill="hold"/>
                                        <p:tgtEl>
                                          <p:spTgt spid="731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11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1150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 of the F0 contour</a:t>
            </a: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1447800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2057400" y="4495800"/>
            <a:ext cx="5740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sp>
        <p:nvSpPr>
          <p:cNvPr id="40966" name="Freeform 4"/>
          <p:cNvSpPr>
            <a:spLocks/>
          </p:cNvSpPr>
          <p:nvPr/>
        </p:nvSpPr>
        <p:spPr bwMode="auto">
          <a:xfrm>
            <a:off x="1981200" y="2247900"/>
            <a:ext cx="5972175" cy="2400300"/>
          </a:xfrm>
          <a:custGeom>
            <a:avLst/>
            <a:gdLst>
              <a:gd name="T0" fmla="*/ 0 w 3762"/>
              <a:gd name="T1" fmla="*/ 495 h 1512"/>
              <a:gd name="T2" fmla="*/ 261 w 3762"/>
              <a:gd name="T3" fmla="*/ 459 h 1512"/>
              <a:gd name="T4" fmla="*/ 423 w 3762"/>
              <a:gd name="T5" fmla="*/ 324 h 1512"/>
              <a:gd name="T6" fmla="*/ 531 w 3762"/>
              <a:gd name="T7" fmla="*/ 288 h 1512"/>
              <a:gd name="T8" fmla="*/ 864 w 3762"/>
              <a:gd name="T9" fmla="*/ 261 h 1512"/>
              <a:gd name="T10" fmla="*/ 1035 w 3762"/>
              <a:gd name="T11" fmla="*/ 270 h 1512"/>
              <a:gd name="T12" fmla="*/ 1269 w 3762"/>
              <a:gd name="T13" fmla="*/ 261 h 1512"/>
              <a:gd name="T14" fmla="*/ 1395 w 3762"/>
              <a:gd name="T15" fmla="*/ 297 h 1512"/>
              <a:gd name="T16" fmla="*/ 1674 w 3762"/>
              <a:gd name="T17" fmla="*/ 360 h 1512"/>
              <a:gd name="T18" fmla="*/ 1989 w 3762"/>
              <a:gd name="T19" fmla="*/ 423 h 1512"/>
              <a:gd name="T20" fmla="*/ 2178 w 3762"/>
              <a:gd name="T21" fmla="*/ 486 h 1512"/>
              <a:gd name="T22" fmla="*/ 2259 w 3762"/>
              <a:gd name="T23" fmla="*/ 513 h 1512"/>
              <a:gd name="T24" fmla="*/ 2430 w 3762"/>
              <a:gd name="T25" fmla="*/ 585 h 1512"/>
              <a:gd name="T26" fmla="*/ 2529 w 3762"/>
              <a:gd name="T27" fmla="*/ 576 h 1512"/>
              <a:gd name="T28" fmla="*/ 2583 w 3762"/>
              <a:gd name="T29" fmla="*/ 558 h 1512"/>
              <a:gd name="T30" fmla="*/ 2700 w 3762"/>
              <a:gd name="T31" fmla="*/ 414 h 1512"/>
              <a:gd name="T32" fmla="*/ 2763 w 3762"/>
              <a:gd name="T33" fmla="*/ 261 h 1512"/>
              <a:gd name="T34" fmla="*/ 2808 w 3762"/>
              <a:gd name="T35" fmla="*/ 207 h 1512"/>
              <a:gd name="T36" fmla="*/ 2862 w 3762"/>
              <a:gd name="T37" fmla="*/ 171 h 1512"/>
              <a:gd name="T38" fmla="*/ 2925 w 3762"/>
              <a:gd name="T39" fmla="*/ 99 h 1512"/>
              <a:gd name="T40" fmla="*/ 2952 w 3762"/>
              <a:gd name="T41" fmla="*/ 36 h 1512"/>
              <a:gd name="T42" fmla="*/ 3033 w 3762"/>
              <a:gd name="T43" fmla="*/ 0 h 1512"/>
              <a:gd name="T44" fmla="*/ 3177 w 3762"/>
              <a:gd name="T45" fmla="*/ 81 h 1512"/>
              <a:gd name="T46" fmla="*/ 3195 w 3762"/>
              <a:gd name="T47" fmla="*/ 135 h 1512"/>
              <a:gd name="T48" fmla="*/ 3204 w 3762"/>
              <a:gd name="T49" fmla="*/ 162 h 1512"/>
              <a:gd name="T50" fmla="*/ 3312 w 3762"/>
              <a:gd name="T51" fmla="*/ 702 h 1512"/>
              <a:gd name="T52" fmla="*/ 3366 w 3762"/>
              <a:gd name="T53" fmla="*/ 783 h 1512"/>
              <a:gd name="T54" fmla="*/ 3447 w 3762"/>
              <a:gd name="T55" fmla="*/ 900 h 1512"/>
              <a:gd name="T56" fmla="*/ 3510 w 3762"/>
              <a:gd name="T57" fmla="*/ 999 h 1512"/>
              <a:gd name="T58" fmla="*/ 3555 w 3762"/>
              <a:gd name="T59" fmla="*/ 1089 h 1512"/>
              <a:gd name="T60" fmla="*/ 3609 w 3762"/>
              <a:gd name="T61" fmla="*/ 1206 h 1512"/>
              <a:gd name="T62" fmla="*/ 3690 w 3762"/>
              <a:gd name="T63" fmla="*/ 1350 h 1512"/>
              <a:gd name="T64" fmla="*/ 3735 w 3762"/>
              <a:gd name="T65" fmla="*/ 1431 h 1512"/>
              <a:gd name="T66" fmla="*/ 3753 w 3762"/>
              <a:gd name="T67" fmla="*/ 1485 h 1512"/>
              <a:gd name="T68" fmla="*/ 3762 w 3762"/>
              <a:gd name="T69" fmla="*/ 1512 h 15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62"/>
              <a:gd name="T106" fmla="*/ 0 h 1512"/>
              <a:gd name="T107" fmla="*/ 3762 w 3762"/>
              <a:gd name="T108" fmla="*/ 1512 h 15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62" h="1512">
                <a:moveTo>
                  <a:pt x="0" y="495"/>
                </a:moveTo>
                <a:cubicBezTo>
                  <a:pt x="53" y="492"/>
                  <a:pt x="196" y="502"/>
                  <a:pt x="261" y="459"/>
                </a:cubicBezTo>
                <a:cubicBezTo>
                  <a:pt x="316" y="422"/>
                  <a:pt x="361" y="352"/>
                  <a:pt x="423" y="324"/>
                </a:cubicBezTo>
                <a:cubicBezTo>
                  <a:pt x="456" y="309"/>
                  <a:pt x="496" y="300"/>
                  <a:pt x="531" y="288"/>
                </a:cubicBezTo>
                <a:cubicBezTo>
                  <a:pt x="637" y="253"/>
                  <a:pt x="864" y="261"/>
                  <a:pt x="864" y="261"/>
                </a:cubicBezTo>
                <a:cubicBezTo>
                  <a:pt x="921" y="264"/>
                  <a:pt x="978" y="270"/>
                  <a:pt x="1035" y="270"/>
                </a:cubicBezTo>
                <a:cubicBezTo>
                  <a:pt x="1113" y="270"/>
                  <a:pt x="1191" y="259"/>
                  <a:pt x="1269" y="261"/>
                </a:cubicBezTo>
                <a:cubicBezTo>
                  <a:pt x="1313" y="262"/>
                  <a:pt x="1353" y="286"/>
                  <a:pt x="1395" y="297"/>
                </a:cubicBezTo>
                <a:cubicBezTo>
                  <a:pt x="1489" y="321"/>
                  <a:pt x="1581" y="329"/>
                  <a:pt x="1674" y="360"/>
                </a:cubicBezTo>
                <a:cubicBezTo>
                  <a:pt x="1776" y="394"/>
                  <a:pt x="1886" y="395"/>
                  <a:pt x="1989" y="423"/>
                </a:cubicBezTo>
                <a:cubicBezTo>
                  <a:pt x="2053" y="440"/>
                  <a:pt x="2115" y="465"/>
                  <a:pt x="2178" y="486"/>
                </a:cubicBezTo>
                <a:cubicBezTo>
                  <a:pt x="2201" y="494"/>
                  <a:pt x="2239" y="499"/>
                  <a:pt x="2259" y="513"/>
                </a:cubicBezTo>
                <a:cubicBezTo>
                  <a:pt x="2309" y="546"/>
                  <a:pt x="2373" y="566"/>
                  <a:pt x="2430" y="585"/>
                </a:cubicBezTo>
                <a:cubicBezTo>
                  <a:pt x="2463" y="582"/>
                  <a:pt x="2496" y="582"/>
                  <a:pt x="2529" y="576"/>
                </a:cubicBezTo>
                <a:cubicBezTo>
                  <a:pt x="2548" y="573"/>
                  <a:pt x="2583" y="558"/>
                  <a:pt x="2583" y="558"/>
                </a:cubicBezTo>
                <a:cubicBezTo>
                  <a:pt x="2616" y="509"/>
                  <a:pt x="2680" y="473"/>
                  <a:pt x="2700" y="414"/>
                </a:cubicBezTo>
                <a:cubicBezTo>
                  <a:pt x="2717" y="362"/>
                  <a:pt x="2723" y="301"/>
                  <a:pt x="2763" y="261"/>
                </a:cubicBezTo>
                <a:cubicBezTo>
                  <a:pt x="2780" y="244"/>
                  <a:pt x="2790" y="222"/>
                  <a:pt x="2808" y="207"/>
                </a:cubicBezTo>
                <a:cubicBezTo>
                  <a:pt x="2824" y="193"/>
                  <a:pt x="2862" y="171"/>
                  <a:pt x="2862" y="171"/>
                </a:cubicBezTo>
                <a:cubicBezTo>
                  <a:pt x="2904" y="108"/>
                  <a:pt x="2880" y="129"/>
                  <a:pt x="2925" y="99"/>
                </a:cubicBezTo>
                <a:cubicBezTo>
                  <a:pt x="2934" y="78"/>
                  <a:pt x="2936" y="52"/>
                  <a:pt x="2952" y="36"/>
                </a:cubicBezTo>
                <a:cubicBezTo>
                  <a:pt x="2973" y="15"/>
                  <a:pt x="3008" y="16"/>
                  <a:pt x="3033" y="0"/>
                </a:cubicBezTo>
                <a:cubicBezTo>
                  <a:pt x="3096" y="8"/>
                  <a:pt x="3148" y="16"/>
                  <a:pt x="3177" y="81"/>
                </a:cubicBezTo>
                <a:cubicBezTo>
                  <a:pt x="3185" y="98"/>
                  <a:pt x="3189" y="117"/>
                  <a:pt x="3195" y="135"/>
                </a:cubicBezTo>
                <a:cubicBezTo>
                  <a:pt x="3198" y="144"/>
                  <a:pt x="3204" y="162"/>
                  <a:pt x="3204" y="162"/>
                </a:cubicBezTo>
                <a:cubicBezTo>
                  <a:pt x="3219" y="345"/>
                  <a:pt x="3254" y="527"/>
                  <a:pt x="3312" y="702"/>
                </a:cubicBezTo>
                <a:cubicBezTo>
                  <a:pt x="3335" y="772"/>
                  <a:pt x="3351" y="739"/>
                  <a:pt x="3366" y="783"/>
                </a:cubicBezTo>
                <a:cubicBezTo>
                  <a:pt x="3382" y="832"/>
                  <a:pt x="3418" y="859"/>
                  <a:pt x="3447" y="900"/>
                </a:cubicBezTo>
                <a:cubicBezTo>
                  <a:pt x="3470" y="932"/>
                  <a:pt x="3486" y="967"/>
                  <a:pt x="3510" y="999"/>
                </a:cubicBezTo>
                <a:cubicBezTo>
                  <a:pt x="3521" y="1032"/>
                  <a:pt x="3540" y="1058"/>
                  <a:pt x="3555" y="1089"/>
                </a:cubicBezTo>
                <a:cubicBezTo>
                  <a:pt x="3574" y="1127"/>
                  <a:pt x="3588" y="1169"/>
                  <a:pt x="3609" y="1206"/>
                </a:cubicBezTo>
                <a:cubicBezTo>
                  <a:pt x="3636" y="1255"/>
                  <a:pt x="3668" y="1298"/>
                  <a:pt x="3690" y="1350"/>
                </a:cubicBezTo>
                <a:cubicBezTo>
                  <a:pt x="3719" y="1417"/>
                  <a:pt x="3665" y="1326"/>
                  <a:pt x="3735" y="1431"/>
                </a:cubicBezTo>
                <a:cubicBezTo>
                  <a:pt x="3746" y="1447"/>
                  <a:pt x="3747" y="1467"/>
                  <a:pt x="3753" y="1485"/>
                </a:cubicBezTo>
                <a:cubicBezTo>
                  <a:pt x="3756" y="1494"/>
                  <a:pt x="3762" y="1512"/>
                  <a:pt x="3762" y="1512"/>
                </a:cubicBezTo>
              </a:path>
            </a:pathLst>
          </a:cu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328738" y="1447800"/>
          <a:ext cx="6824662" cy="375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9" name="Chart" r:id="rId5" imgW="4514850" imgH="2486025" progId="Excel.Sheet.8">
                  <p:embed/>
                </p:oleObj>
              </mc:Choice>
              <mc:Fallback>
                <p:oleObj name="Chart" r:id="rId5" imgW="4514850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1447800"/>
                        <a:ext cx="6824662" cy="375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319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343025" y="5334000"/>
            <a:ext cx="696118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Our perception of the intonation contour abstracts </a:t>
            </a:r>
          </a:p>
          <a:p>
            <a:pPr eaLnBrk="0" hangingPunct="0"/>
            <a:r>
              <a:rPr lang="en-US" sz="2400">
                <a:latin typeface="Arial" charset="0"/>
              </a:rPr>
              <a:t>away from these perturbations.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3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" fill="hold"/>
                                        <p:tgtEl>
                                          <p:spTgt spid="733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19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3191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‘waves’ and the ‘swells’ </a:t>
            </a: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1447800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2057400" y="4495800"/>
            <a:ext cx="5740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sp>
        <p:nvSpPr>
          <p:cNvPr id="43014" name="Freeform 4"/>
          <p:cNvSpPr>
            <a:spLocks/>
          </p:cNvSpPr>
          <p:nvPr/>
        </p:nvSpPr>
        <p:spPr bwMode="auto">
          <a:xfrm>
            <a:off x="1981200" y="2247900"/>
            <a:ext cx="5972175" cy="2400300"/>
          </a:xfrm>
          <a:custGeom>
            <a:avLst/>
            <a:gdLst>
              <a:gd name="T0" fmla="*/ 0 w 3762"/>
              <a:gd name="T1" fmla="*/ 495 h 1512"/>
              <a:gd name="T2" fmla="*/ 261 w 3762"/>
              <a:gd name="T3" fmla="*/ 459 h 1512"/>
              <a:gd name="T4" fmla="*/ 423 w 3762"/>
              <a:gd name="T5" fmla="*/ 324 h 1512"/>
              <a:gd name="T6" fmla="*/ 531 w 3762"/>
              <a:gd name="T7" fmla="*/ 288 h 1512"/>
              <a:gd name="T8" fmla="*/ 864 w 3762"/>
              <a:gd name="T9" fmla="*/ 261 h 1512"/>
              <a:gd name="T10" fmla="*/ 1035 w 3762"/>
              <a:gd name="T11" fmla="*/ 270 h 1512"/>
              <a:gd name="T12" fmla="*/ 1269 w 3762"/>
              <a:gd name="T13" fmla="*/ 261 h 1512"/>
              <a:gd name="T14" fmla="*/ 1395 w 3762"/>
              <a:gd name="T15" fmla="*/ 297 h 1512"/>
              <a:gd name="T16" fmla="*/ 1674 w 3762"/>
              <a:gd name="T17" fmla="*/ 360 h 1512"/>
              <a:gd name="T18" fmla="*/ 1989 w 3762"/>
              <a:gd name="T19" fmla="*/ 423 h 1512"/>
              <a:gd name="T20" fmla="*/ 2178 w 3762"/>
              <a:gd name="T21" fmla="*/ 486 h 1512"/>
              <a:gd name="T22" fmla="*/ 2259 w 3762"/>
              <a:gd name="T23" fmla="*/ 513 h 1512"/>
              <a:gd name="T24" fmla="*/ 2430 w 3762"/>
              <a:gd name="T25" fmla="*/ 585 h 1512"/>
              <a:gd name="T26" fmla="*/ 2529 w 3762"/>
              <a:gd name="T27" fmla="*/ 576 h 1512"/>
              <a:gd name="T28" fmla="*/ 2583 w 3762"/>
              <a:gd name="T29" fmla="*/ 558 h 1512"/>
              <a:gd name="T30" fmla="*/ 2700 w 3762"/>
              <a:gd name="T31" fmla="*/ 414 h 1512"/>
              <a:gd name="T32" fmla="*/ 2763 w 3762"/>
              <a:gd name="T33" fmla="*/ 261 h 1512"/>
              <a:gd name="T34" fmla="*/ 2808 w 3762"/>
              <a:gd name="T35" fmla="*/ 207 h 1512"/>
              <a:gd name="T36" fmla="*/ 2862 w 3762"/>
              <a:gd name="T37" fmla="*/ 171 h 1512"/>
              <a:gd name="T38" fmla="*/ 2925 w 3762"/>
              <a:gd name="T39" fmla="*/ 99 h 1512"/>
              <a:gd name="T40" fmla="*/ 2952 w 3762"/>
              <a:gd name="T41" fmla="*/ 36 h 1512"/>
              <a:gd name="T42" fmla="*/ 3033 w 3762"/>
              <a:gd name="T43" fmla="*/ 0 h 1512"/>
              <a:gd name="T44" fmla="*/ 3177 w 3762"/>
              <a:gd name="T45" fmla="*/ 81 h 1512"/>
              <a:gd name="T46" fmla="*/ 3195 w 3762"/>
              <a:gd name="T47" fmla="*/ 135 h 1512"/>
              <a:gd name="T48" fmla="*/ 3204 w 3762"/>
              <a:gd name="T49" fmla="*/ 162 h 1512"/>
              <a:gd name="T50" fmla="*/ 3312 w 3762"/>
              <a:gd name="T51" fmla="*/ 702 h 1512"/>
              <a:gd name="T52" fmla="*/ 3366 w 3762"/>
              <a:gd name="T53" fmla="*/ 783 h 1512"/>
              <a:gd name="T54" fmla="*/ 3447 w 3762"/>
              <a:gd name="T55" fmla="*/ 900 h 1512"/>
              <a:gd name="T56" fmla="*/ 3510 w 3762"/>
              <a:gd name="T57" fmla="*/ 999 h 1512"/>
              <a:gd name="T58" fmla="*/ 3555 w 3762"/>
              <a:gd name="T59" fmla="*/ 1089 h 1512"/>
              <a:gd name="T60" fmla="*/ 3609 w 3762"/>
              <a:gd name="T61" fmla="*/ 1206 h 1512"/>
              <a:gd name="T62" fmla="*/ 3690 w 3762"/>
              <a:gd name="T63" fmla="*/ 1350 h 1512"/>
              <a:gd name="T64" fmla="*/ 3735 w 3762"/>
              <a:gd name="T65" fmla="*/ 1431 h 1512"/>
              <a:gd name="T66" fmla="*/ 3753 w 3762"/>
              <a:gd name="T67" fmla="*/ 1485 h 1512"/>
              <a:gd name="T68" fmla="*/ 3762 w 3762"/>
              <a:gd name="T69" fmla="*/ 1512 h 15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62"/>
              <a:gd name="T106" fmla="*/ 0 h 1512"/>
              <a:gd name="T107" fmla="*/ 3762 w 3762"/>
              <a:gd name="T108" fmla="*/ 1512 h 15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62" h="1512">
                <a:moveTo>
                  <a:pt x="0" y="495"/>
                </a:moveTo>
                <a:cubicBezTo>
                  <a:pt x="53" y="492"/>
                  <a:pt x="196" y="502"/>
                  <a:pt x="261" y="459"/>
                </a:cubicBezTo>
                <a:cubicBezTo>
                  <a:pt x="316" y="422"/>
                  <a:pt x="361" y="352"/>
                  <a:pt x="423" y="324"/>
                </a:cubicBezTo>
                <a:cubicBezTo>
                  <a:pt x="456" y="309"/>
                  <a:pt x="496" y="300"/>
                  <a:pt x="531" y="288"/>
                </a:cubicBezTo>
                <a:cubicBezTo>
                  <a:pt x="637" y="253"/>
                  <a:pt x="864" y="261"/>
                  <a:pt x="864" y="261"/>
                </a:cubicBezTo>
                <a:cubicBezTo>
                  <a:pt x="921" y="264"/>
                  <a:pt x="978" y="270"/>
                  <a:pt x="1035" y="270"/>
                </a:cubicBezTo>
                <a:cubicBezTo>
                  <a:pt x="1113" y="270"/>
                  <a:pt x="1191" y="259"/>
                  <a:pt x="1269" y="261"/>
                </a:cubicBezTo>
                <a:cubicBezTo>
                  <a:pt x="1313" y="262"/>
                  <a:pt x="1353" y="286"/>
                  <a:pt x="1395" y="297"/>
                </a:cubicBezTo>
                <a:cubicBezTo>
                  <a:pt x="1489" y="321"/>
                  <a:pt x="1581" y="329"/>
                  <a:pt x="1674" y="360"/>
                </a:cubicBezTo>
                <a:cubicBezTo>
                  <a:pt x="1776" y="394"/>
                  <a:pt x="1886" y="395"/>
                  <a:pt x="1989" y="423"/>
                </a:cubicBezTo>
                <a:cubicBezTo>
                  <a:pt x="2053" y="440"/>
                  <a:pt x="2115" y="465"/>
                  <a:pt x="2178" y="486"/>
                </a:cubicBezTo>
                <a:cubicBezTo>
                  <a:pt x="2201" y="494"/>
                  <a:pt x="2239" y="499"/>
                  <a:pt x="2259" y="513"/>
                </a:cubicBezTo>
                <a:cubicBezTo>
                  <a:pt x="2309" y="546"/>
                  <a:pt x="2373" y="566"/>
                  <a:pt x="2430" y="585"/>
                </a:cubicBezTo>
                <a:cubicBezTo>
                  <a:pt x="2463" y="582"/>
                  <a:pt x="2496" y="582"/>
                  <a:pt x="2529" y="576"/>
                </a:cubicBezTo>
                <a:cubicBezTo>
                  <a:pt x="2548" y="573"/>
                  <a:pt x="2583" y="558"/>
                  <a:pt x="2583" y="558"/>
                </a:cubicBezTo>
                <a:cubicBezTo>
                  <a:pt x="2616" y="509"/>
                  <a:pt x="2680" y="473"/>
                  <a:pt x="2700" y="414"/>
                </a:cubicBezTo>
                <a:cubicBezTo>
                  <a:pt x="2717" y="362"/>
                  <a:pt x="2723" y="301"/>
                  <a:pt x="2763" y="261"/>
                </a:cubicBezTo>
                <a:cubicBezTo>
                  <a:pt x="2780" y="244"/>
                  <a:pt x="2790" y="222"/>
                  <a:pt x="2808" y="207"/>
                </a:cubicBezTo>
                <a:cubicBezTo>
                  <a:pt x="2824" y="193"/>
                  <a:pt x="2862" y="171"/>
                  <a:pt x="2862" y="171"/>
                </a:cubicBezTo>
                <a:cubicBezTo>
                  <a:pt x="2904" y="108"/>
                  <a:pt x="2880" y="129"/>
                  <a:pt x="2925" y="99"/>
                </a:cubicBezTo>
                <a:cubicBezTo>
                  <a:pt x="2934" y="78"/>
                  <a:pt x="2936" y="52"/>
                  <a:pt x="2952" y="36"/>
                </a:cubicBezTo>
                <a:cubicBezTo>
                  <a:pt x="2973" y="15"/>
                  <a:pt x="3008" y="16"/>
                  <a:pt x="3033" y="0"/>
                </a:cubicBezTo>
                <a:cubicBezTo>
                  <a:pt x="3096" y="8"/>
                  <a:pt x="3148" y="16"/>
                  <a:pt x="3177" y="81"/>
                </a:cubicBezTo>
                <a:cubicBezTo>
                  <a:pt x="3185" y="98"/>
                  <a:pt x="3189" y="117"/>
                  <a:pt x="3195" y="135"/>
                </a:cubicBezTo>
                <a:cubicBezTo>
                  <a:pt x="3198" y="144"/>
                  <a:pt x="3204" y="162"/>
                  <a:pt x="3204" y="162"/>
                </a:cubicBezTo>
                <a:cubicBezTo>
                  <a:pt x="3219" y="345"/>
                  <a:pt x="3254" y="527"/>
                  <a:pt x="3312" y="702"/>
                </a:cubicBezTo>
                <a:cubicBezTo>
                  <a:pt x="3335" y="772"/>
                  <a:pt x="3351" y="739"/>
                  <a:pt x="3366" y="783"/>
                </a:cubicBezTo>
                <a:cubicBezTo>
                  <a:pt x="3382" y="832"/>
                  <a:pt x="3418" y="859"/>
                  <a:pt x="3447" y="900"/>
                </a:cubicBezTo>
                <a:cubicBezTo>
                  <a:pt x="3470" y="932"/>
                  <a:pt x="3486" y="967"/>
                  <a:pt x="3510" y="999"/>
                </a:cubicBezTo>
                <a:cubicBezTo>
                  <a:pt x="3521" y="1032"/>
                  <a:pt x="3540" y="1058"/>
                  <a:pt x="3555" y="1089"/>
                </a:cubicBezTo>
                <a:cubicBezTo>
                  <a:pt x="3574" y="1127"/>
                  <a:pt x="3588" y="1169"/>
                  <a:pt x="3609" y="1206"/>
                </a:cubicBezTo>
                <a:cubicBezTo>
                  <a:pt x="3636" y="1255"/>
                  <a:pt x="3668" y="1298"/>
                  <a:pt x="3690" y="1350"/>
                </a:cubicBezTo>
                <a:cubicBezTo>
                  <a:pt x="3719" y="1417"/>
                  <a:pt x="3665" y="1326"/>
                  <a:pt x="3735" y="1431"/>
                </a:cubicBezTo>
                <a:cubicBezTo>
                  <a:pt x="3746" y="1447"/>
                  <a:pt x="3747" y="1467"/>
                  <a:pt x="3753" y="1485"/>
                </a:cubicBezTo>
                <a:cubicBezTo>
                  <a:pt x="3756" y="1494"/>
                  <a:pt x="3762" y="1512"/>
                  <a:pt x="3762" y="1512"/>
                </a:cubicBezTo>
              </a:path>
            </a:pathLst>
          </a:cu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328738" y="1447800"/>
          <a:ext cx="6824662" cy="375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7" name="Chart" r:id="rId5" imgW="4514850" imgH="2486025" progId="Excel.Sheet.8">
                  <p:embed/>
                </p:oleObj>
              </mc:Choice>
              <mc:Fallback>
                <p:oleObj name="Chart" r:id="rId5" imgW="4514850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1447800"/>
                        <a:ext cx="6824662" cy="375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523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181600" y="1676400"/>
            <a:ext cx="241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>
                <a:solidFill>
                  <a:srgbClr val="990033"/>
                </a:solidFill>
                <a:latin typeface="Arial" charset="0"/>
              </a:rPr>
              <a:t>‘wave’ = accent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429000" y="3733800"/>
            <a:ext cx="24463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>
                <a:solidFill>
                  <a:srgbClr val="990033"/>
                </a:solidFill>
                <a:latin typeface="Arial" charset="0"/>
              </a:rPr>
              <a:t>‘swell’ = phrase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2286000" y="3352800"/>
            <a:ext cx="5105400" cy="6096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stealth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791200" y="2133600"/>
            <a:ext cx="990600" cy="8382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5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" fill="hold"/>
                                        <p:tgtEl>
                                          <p:spTgt spid="735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2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523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2"/>
          <p:cNvSpPr txBox="1">
            <a:spLocks noChangeArrowheads="1"/>
          </p:cNvSpPr>
          <p:nvPr/>
        </p:nvSpPr>
        <p:spPr bwMode="auto">
          <a:xfrm>
            <a:off x="668524" y="1995488"/>
            <a:ext cx="7643439" cy="26776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400" b="1">
              <a:solidFill>
                <a:srgbClr val="00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algn="ctr" eaLnBrk="0" hangingPunct="0"/>
            <a:r>
              <a:rPr lang="en-US" sz="4800">
                <a:solidFill>
                  <a:srgbClr val="003399"/>
                </a:solidFill>
                <a:latin typeface="Arial" charset="0"/>
              </a:rPr>
              <a:t>Prosody Part II:</a:t>
            </a:r>
          </a:p>
          <a:p>
            <a:pPr algn="ctr" eaLnBrk="0" hangingPunct="0"/>
            <a:r>
              <a:rPr lang="en-US" sz="4800">
                <a:solidFill>
                  <a:srgbClr val="003399"/>
                </a:solidFill>
                <a:latin typeface="Arial" charset="0"/>
              </a:rPr>
              <a:t>Prominence: </a:t>
            </a:r>
          </a:p>
          <a:p>
            <a:pPr algn="ctr" eaLnBrk="0" hangingPunct="0"/>
            <a:r>
              <a:rPr lang="en-US" sz="4800">
                <a:solidFill>
                  <a:srgbClr val="003399"/>
                </a:solidFill>
                <a:latin typeface="Arial" charset="0"/>
              </a:rPr>
              <a:t>Placement of Pitch Accents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Stress vs. accent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>
                <a:solidFill>
                  <a:srgbClr val="990033"/>
                </a:solidFill>
              </a:rPr>
              <a:t>Stress</a:t>
            </a:r>
            <a:r>
              <a:rPr lang="en-US" sz="2400"/>
              <a:t> is a structural property of a word</a:t>
            </a:r>
          </a:p>
          <a:p>
            <a:pPr lvl="1"/>
            <a:r>
              <a:rPr lang="en-US" sz="1800">
                <a:ea typeface="Arial" charset="0"/>
                <a:cs typeface="Arial" charset="0"/>
              </a:rPr>
              <a:t>it marks a potential (arbitrary) location for an accent to occur, if there is one.</a:t>
            </a:r>
            <a:endParaRPr lang="en-US" sz="500"/>
          </a:p>
          <a:p>
            <a:r>
              <a:rPr lang="en-US" sz="2400" i="1">
                <a:solidFill>
                  <a:srgbClr val="990033"/>
                </a:solidFill>
              </a:rPr>
              <a:t>Accent</a:t>
            </a:r>
            <a:r>
              <a:rPr lang="en-US" sz="2400"/>
              <a:t> is a property of a word in </a:t>
            </a:r>
            <a:r>
              <a:rPr lang="en-US" sz="2400" u="sng"/>
              <a:t>context</a:t>
            </a:r>
          </a:p>
          <a:p>
            <a:pPr lvl="1"/>
            <a:r>
              <a:rPr lang="en-US" sz="1800">
                <a:ea typeface="Arial" charset="0"/>
                <a:cs typeface="Arial" charset="0"/>
              </a:rPr>
              <a:t> it is a way to mark intonational prominence in order to ‘highlight’ important words in the discourse</a:t>
            </a:r>
            <a:r>
              <a:rPr lang="en-US" sz="2000">
                <a:ea typeface="Arial" charset="0"/>
                <a:cs typeface="Arial" charset="0"/>
              </a:rPr>
              <a:t>.</a:t>
            </a:r>
            <a:endParaRPr lang="en-US" sz="2000"/>
          </a:p>
        </p:txBody>
      </p:sp>
      <p:sp>
        <p:nvSpPr>
          <p:cNvPr id="47163" name="Rectangle 65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915400" cy="5105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Chapter 7: </a:t>
            </a:r>
            <a:r>
              <a:rPr lang="en-US" dirty="0" smtClean="0"/>
              <a:t>The idea that the spoken word is composed of smaller units of speech is implicit in sound-based writing systems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7.1</a:t>
            </a:r>
            <a:r>
              <a:rPr lang="en-US" dirty="0" smtClean="0"/>
              <a:t>: </a:t>
            </a:r>
            <a:r>
              <a:rPr lang="en-US" b="1" dirty="0" smtClean="0"/>
              <a:t>Speech Sounds and Phonetic Transcription</a:t>
            </a:r>
          </a:p>
          <a:p>
            <a:pPr lvl="2">
              <a:buNone/>
            </a:pPr>
            <a:r>
              <a:rPr lang="en-US" dirty="0" smtClean="0"/>
              <a:t>Can represent the pronunciation of words in terms of </a:t>
            </a:r>
            <a:r>
              <a:rPr lang="en-US" b="1" dirty="0" smtClean="0"/>
              <a:t>phones  </a:t>
            </a:r>
          </a:p>
          <a:p>
            <a:pPr lvl="2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7.2: </a:t>
            </a:r>
            <a:r>
              <a:rPr lang="en-US" b="1" dirty="0" err="1" smtClean="0"/>
              <a:t>Articulatory</a:t>
            </a:r>
            <a:r>
              <a:rPr lang="en-US" b="1" dirty="0" smtClean="0"/>
              <a:t> Phonetics</a:t>
            </a:r>
          </a:p>
          <a:p>
            <a:pPr lvl="2">
              <a:buNone/>
            </a:pPr>
            <a:r>
              <a:rPr lang="en-US" dirty="0" smtClean="0"/>
              <a:t>Phones can be described by how they are produced </a:t>
            </a:r>
            <a:r>
              <a:rPr lang="en-US" b="1" dirty="0" err="1" smtClean="0"/>
              <a:t>articulatorily</a:t>
            </a:r>
            <a:r>
              <a:rPr lang="en-US" dirty="0" smtClean="0"/>
              <a:t> by the vocal organs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7.4 Acoustic Phonetics and Signals </a:t>
            </a:r>
            <a:r>
              <a:rPr lang="en-US" i="1" dirty="0" smtClean="0">
                <a:solidFill>
                  <a:srgbClr val="FF0000"/>
                </a:solidFill>
              </a:rPr>
              <a:t>(today’s topic)</a:t>
            </a:r>
          </a:p>
          <a:p>
            <a:pPr lvl="2">
              <a:buNone/>
            </a:pPr>
            <a:r>
              <a:rPr lang="en-US" dirty="0" smtClean="0"/>
              <a:t>Sound waves can be described in terms of </a:t>
            </a:r>
            <a:r>
              <a:rPr lang="en-US" b="1" dirty="0" smtClean="0"/>
              <a:t>frequency/amplitude</a:t>
            </a:r>
            <a:r>
              <a:rPr lang="en-US" dirty="0" smtClean="0"/>
              <a:t>, or their perceptual correlates </a:t>
            </a:r>
            <a:r>
              <a:rPr lang="en-US" b="1" dirty="0" smtClean="0"/>
              <a:t>pitch/loudness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553200"/>
            <a:ext cx="3962400" cy="76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vs. accent (2)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speaker decides to make the word </a:t>
            </a:r>
            <a:r>
              <a:rPr lang="en-US" sz="2800" dirty="0">
                <a:solidFill>
                  <a:srgbClr val="A50021"/>
                </a:solidFill>
              </a:rPr>
              <a:t>vitamin</a:t>
            </a:r>
            <a:r>
              <a:rPr lang="en-US" sz="2800" dirty="0"/>
              <a:t> more prominent by accenting it.</a:t>
            </a:r>
          </a:p>
          <a:p>
            <a:r>
              <a:rPr lang="en-US" sz="2800" dirty="0"/>
              <a:t>Lexical stress tell us that this prominence will appear on the first syllable, hence </a:t>
            </a:r>
            <a:r>
              <a:rPr lang="en-US" sz="2800" dirty="0" err="1">
                <a:solidFill>
                  <a:srgbClr val="A50021"/>
                </a:solidFill>
              </a:rPr>
              <a:t>VItamin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So we will have to look at both the lexicon and the context to predict the details of </a:t>
            </a:r>
            <a:r>
              <a:rPr lang="en-US" sz="2800" dirty="0" smtClean="0"/>
              <a:t>prominence</a:t>
            </a:r>
            <a:endParaRPr lang="en-US" sz="2800" dirty="0"/>
          </a:p>
          <a:p>
            <a:r>
              <a:rPr lang="en-US" sz="2800" dirty="0"/>
              <a:t>I’m a little </a:t>
            </a:r>
            <a:r>
              <a:rPr lang="en-US" sz="2800" b="1" dirty="0" err="1"/>
              <a:t>sur</a:t>
            </a:r>
            <a:r>
              <a:rPr lang="en-US" sz="2800" b="1" dirty="0" err="1">
                <a:solidFill>
                  <a:srgbClr val="A50021"/>
                </a:solidFill>
              </a:rPr>
              <a:t>PRISED</a:t>
            </a:r>
            <a:r>
              <a:rPr lang="en-US" sz="2800" dirty="0"/>
              <a:t> to hear it </a:t>
            </a:r>
            <a:r>
              <a:rPr lang="en-US" sz="2800" b="1" dirty="0" err="1">
                <a:solidFill>
                  <a:srgbClr val="A50021"/>
                </a:solidFill>
              </a:rPr>
              <a:t>CHAR</a:t>
            </a:r>
            <a:r>
              <a:rPr lang="en-US" sz="2800" b="1" dirty="0" err="1"/>
              <a:t>acterized</a:t>
            </a:r>
            <a:r>
              <a:rPr lang="en-US" sz="2800" dirty="0"/>
              <a:t> as </a:t>
            </a:r>
            <a:r>
              <a:rPr lang="en-US" sz="2800" b="1" dirty="0" err="1"/>
              <a:t>up</a:t>
            </a:r>
            <a:r>
              <a:rPr lang="en-US" sz="2800" b="1" dirty="0" err="1">
                <a:solidFill>
                  <a:srgbClr val="A50021"/>
                </a:solidFill>
              </a:rPr>
              <a:t>BEAT</a:t>
            </a:r>
            <a:endParaRPr lang="en-US" sz="2800" b="1" dirty="0">
              <a:solidFill>
                <a:srgbClr val="A50021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receives an accent?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7724775" cy="4500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It depends on the context. </a:t>
            </a:r>
          </a:p>
          <a:p>
            <a:pPr lvl="1">
              <a:lnSpc>
                <a:spcPct val="90000"/>
              </a:lnSpc>
            </a:pPr>
            <a:r>
              <a:rPr lang="en-US"/>
              <a:t>The ‘new’ information in the answer to a question is often accented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while the ‘old’ information is usually not.</a:t>
            </a:r>
            <a:endParaRPr lang="en-US" sz="240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3200"/>
          </a:p>
          <a:p>
            <a:pPr lvl="1">
              <a:lnSpc>
                <a:spcPct val="90000"/>
              </a:lnSpc>
            </a:pPr>
            <a:r>
              <a:rPr lang="en-US"/>
              <a:t>Q1: What types of foods are a good source of vitamins?</a:t>
            </a:r>
          </a:p>
          <a:p>
            <a:pPr lvl="1">
              <a:lnSpc>
                <a:spcPct val="90000"/>
              </a:lnSpc>
            </a:pPr>
            <a:r>
              <a:rPr lang="en-US"/>
              <a:t>A1: </a:t>
            </a:r>
            <a:r>
              <a:rPr lang="en-US">
                <a:solidFill>
                  <a:srgbClr val="990033"/>
                </a:solidFill>
              </a:rPr>
              <a:t>LEGUMES are a good source of vitamins.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Q2: Are legumes a source of vitamins?</a:t>
            </a:r>
          </a:p>
          <a:p>
            <a:pPr lvl="1">
              <a:lnSpc>
                <a:spcPct val="90000"/>
              </a:lnSpc>
            </a:pPr>
            <a:r>
              <a:rPr lang="en-US"/>
              <a:t>A2: </a:t>
            </a:r>
            <a:r>
              <a:rPr lang="en-US">
                <a:solidFill>
                  <a:srgbClr val="990033"/>
                </a:solidFill>
              </a:rPr>
              <a:t>Legumes are a GOOD source of vitamins.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Q3: I’ve heard that legumes are healthy, but what are they a good source of ?</a:t>
            </a:r>
          </a:p>
          <a:p>
            <a:pPr lvl="1">
              <a:lnSpc>
                <a:spcPct val="90000"/>
              </a:lnSpc>
            </a:pPr>
            <a:r>
              <a:rPr lang="en-US"/>
              <a:t>A3: </a:t>
            </a:r>
            <a:r>
              <a:rPr lang="en-US">
                <a:solidFill>
                  <a:srgbClr val="990033"/>
                </a:solidFill>
              </a:rPr>
              <a:t>Legumes are a good source of VITAMINS.</a:t>
            </a:r>
          </a:p>
        </p:txBody>
      </p:sp>
      <p:pic>
        <p:nvPicPr>
          <p:cNvPr id="74138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egumes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88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138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2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138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3" name="legumes1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056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" fill="hold"/>
                                        <p:tgtEl>
                                          <p:spTgt spid="74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138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138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6" fill="hold"/>
                                        <p:tgtEl>
                                          <p:spTgt spid="741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138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138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83" fill="hold"/>
                                        <p:tgtEl>
                                          <p:spTgt spid="7413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138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138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Same ‘tune’, different alignment</a:t>
            </a:r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1185863" y="1676400"/>
            <a:ext cx="6738937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066800" y="1371600"/>
          <a:ext cx="7010400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7" name="Chart" r:id="rId5" imgW="4514850" imgH="2486025" progId="Excel.Sheet.8">
                  <p:embed/>
                </p:oleObj>
              </mc:Choice>
              <mc:Fallback>
                <p:oleObj name="Chart" r:id="rId5" imgW="4514850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7010400" cy="385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95463" y="4495800"/>
            <a:ext cx="57578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pic>
        <p:nvPicPr>
          <p:cNvPr id="74547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3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Freeform 7"/>
          <p:cNvSpPr>
            <a:spLocks/>
          </p:cNvSpPr>
          <p:nvPr/>
        </p:nvSpPr>
        <p:spPr bwMode="auto">
          <a:xfrm>
            <a:off x="2085975" y="1443038"/>
            <a:ext cx="1343025" cy="766762"/>
          </a:xfrm>
          <a:custGeom>
            <a:avLst/>
            <a:gdLst>
              <a:gd name="T0" fmla="*/ 0 w 970"/>
              <a:gd name="T1" fmla="*/ 387 h 504"/>
              <a:gd name="T2" fmla="*/ 144 w 970"/>
              <a:gd name="T3" fmla="*/ 99 h 504"/>
              <a:gd name="T4" fmla="*/ 243 w 970"/>
              <a:gd name="T5" fmla="*/ 18 h 504"/>
              <a:gd name="T6" fmla="*/ 342 w 970"/>
              <a:gd name="T7" fmla="*/ 0 h 504"/>
              <a:gd name="T8" fmla="*/ 558 w 970"/>
              <a:gd name="T9" fmla="*/ 18 h 504"/>
              <a:gd name="T10" fmla="*/ 639 w 970"/>
              <a:gd name="T11" fmla="*/ 45 h 504"/>
              <a:gd name="T12" fmla="*/ 693 w 970"/>
              <a:gd name="T13" fmla="*/ 81 h 504"/>
              <a:gd name="T14" fmla="*/ 792 w 970"/>
              <a:gd name="T15" fmla="*/ 180 h 504"/>
              <a:gd name="T16" fmla="*/ 837 w 970"/>
              <a:gd name="T17" fmla="*/ 234 h 504"/>
              <a:gd name="T18" fmla="*/ 891 w 970"/>
              <a:gd name="T19" fmla="*/ 342 h 504"/>
              <a:gd name="T20" fmla="*/ 918 w 970"/>
              <a:gd name="T21" fmla="*/ 423 h 504"/>
              <a:gd name="T22" fmla="*/ 945 w 970"/>
              <a:gd name="T23" fmla="*/ 477 h 504"/>
              <a:gd name="T24" fmla="*/ 963 w 970"/>
              <a:gd name="T25" fmla="*/ 504 h 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504"/>
              <a:gd name="T41" fmla="*/ 970 w 970"/>
              <a:gd name="T42" fmla="*/ 504 h 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504">
                <a:moveTo>
                  <a:pt x="0" y="387"/>
                </a:moveTo>
                <a:cubicBezTo>
                  <a:pt x="21" y="282"/>
                  <a:pt x="77" y="180"/>
                  <a:pt x="144" y="99"/>
                </a:cubicBezTo>
                <a:cubicBezTo>
                  <a:pt x="166" y="73"/>
                  <a:pt x="208" y="25"/>
                  <a:pt x="243" y="18"/>
                </a:cubicBezTo>
                <a:cubicBezTo>
                  <a:pt x="306" y="5"/>
                  <a:pt x="273" y="12"/>
                  <a:pt x="342" y="0"/>
                </a:cubicBezTo>
                <a:cubicBezTo>
                  <a:pt x="404" y="3"/>
                  <a:pt x="490" y="0"/>
                  <a:pt x="558" y="18"/>
                </a:cubicBezTo>
                <a:cubicBezTo>
                  <a:pt x="585" y="25"/>
                  <a:pt x="612" y="36"/>
                  <a:pt x="639" y="45"/>
                </a:cubicBezTo>
                <a:cubicBezTo>
                  <a:pt x="660" y="52"/>
                  <a:pt x="693" y="81"/>
                  <a:pt x="693" y="81"/>
                </a:cubicBezTo>
                <a:cubicBezTo>
                  <a:pt x="719" y="119"/>
                  <a:pt x="759" y="147"/>
                  <a:pt x="792" y="180"/>
                </a:cubicBezTo>
                <a:cubicBezTo>
                  <a:pt x="809" y="197"/>
                  <a:pt x="820" y="217"/>
                  <a:pt x="837" y="234"/>
                </a:cubicBezTo>
                <a:cubicBezTo>
                  <a:pt x="862" y="309"/>
                  <a:pt x="844" y="272"/>
                  <a:pt x="891" y="342"/>
                </a:cubicBezTo>
                <a:cubicBezTo>
                  <a:pt x="907" y="366"/>
                  <a:pt x="902" y="399"/>
                  <a:pt x="918" y="423"/>
                </a:cubicBezTo>
                <a:cubicBezTo>
                  <a:pt x="970" y="500"/>
                  <a:pt x="908" y="402"/>
                  <a:pt x="945" y="477"/>
                </a:cubicBezTo>
                <a:cubicBezTo>
                  <a:pt x="950" y="487"/>
                  <a:pt x="963" y="504"/>
                  <a:pt x="963" y="504"/>
                </a:cubicBezTo>
              </a:path>
            </a:pathLst>
          </a:custGeom>
          <a:noFill/>
          <a:ln w="381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57200" y="5715000"/>
            <a:ext cx="80867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The main </a:t>
            </a:r>
            <a:r>
              <a:rPr lang="en-US" sz="2400" b="1">
                <a:solidFill>
                  <a:srgbClr val="990033"/>
                </a:solidFill>
                <a:latin typeface="Arial" charset="0"/>
              </a:rPr>
              <a:t>rise-fall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accent (= “I assert this”) shifts locations.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5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" fill="hold"/>
                                        <p:tgtEl>
                                          <p:spTgt spid="7454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47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547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Same ‘tune’, different alignment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1185863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066800" y="1447800"/>
          <a:ext cx="6824663" cy="375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5" name="Chart" r:id="rId5" imgW="4514850" imgH="2486025" progId="Excel.Sheet.8">
                  <p:embed/>
                </p:oleObj>
              </mc:Choice>
              <mc:Fallback>
                <p:oleObj name="Chart" r:id="rId5" imgW="4514850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824663" cy="375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795463" y="4495800"/>
            <a:ext cx="57737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pic>
        <p:nvPicPr>
          <p:cNvPr id="74752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2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3434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Freeform 7"/>
          <p:cNvSpPr>
            <a:spLocks/>
          </p:cNvSpPr>
          <p:nvPr/>
        </p:nvSpPr>
        <p:spPr bwMode="auto">
          <a:xfrm>
            <a:off x="4219575" y="1443038"/>
            <a:ext cx="1343025" cy="766762"/>
          </a:xfrm>
          <a:custGeom>
            <a:avLst/>
            <a:gdLst>
              <a:gd name="T0" fmla="*/ 0 w 970"/>
              <a:gd name="T1" fmla="*/ 387 h 504"/>
              <a:gd name="T2" fmla="*/ 144 w 970"/>
              <a:gd name="T3" fmla="*/ 99 h 504"/>
              <a:gd name="T4" fmla="*/ 243 w 970"/>
              <a:gd name="T5" fmla="*/ 18 h 504"/>
              <a:gd name="T6" fmla="*/ 342 w 970"/>
              <a:gd name="T7" fmla="*/ 0 h 504"/>
              <a:gd name="T8" fmla="*/ 558 w 970"/>
              <a:gd name="T9" fmla="*/ 18 h 504"/>
              <a:gd name="T10" fmla="*/ 639 w 970"/>
              <a:gd name="T11" fmla="*/ 45 h 504"/>
              <a:gd name="T12" fmla="*/ 693 w 970"/>
              <a:gd name="T13" fmla="*/ 81 h 504"/>
              <a:gd name="T14" fmla="*/ 792 w 970"/>
              <a:gd name="T15" fmla="*/ 180 h 504"/>
              <a:gd name="T16" fmla="*/ 837 w 970"/>
              <a:gd name="T17" fmla="*/ 234 h 504"/>
              <a:gd name="T18" fmla="*/ 891 w 970"/>
              <a:gd name="T19" fmla="*/ 342 h 504"/>
              <a:gd name="T20" fmla="*/ 918 w 970"/>
              <a:gd name="T21" fmla="*/ 423 h 504"/>
              <a:gd name="T22" fmla="*/ 945 w 970"/>
              <a:gd name="T23" fmla="*/ 477 h 504"/>
              <a:gd name="T24" fmla="*/ 963 w 970"/>
              <a:gd name="T25" fmla="*/ 504 h 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504"/>
              <a:gd name="T41" fmla="*/ 970 w 970"/>
              <a:gd name="T42" fmla="*/ 504 h 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504">
                <a:moveTo>
                  <a:pt x="0" y="387"/>
                </a:moveTo>
                <a:cubicBezTo>
                  <a:pt x="21" y="282"/>
                  <a:pt x="77" y="180"/>
                  <a:pt x="144" y="99"/>
                </a:cubicBezTo>
                <a:cubicBezTo>
                  <a:pt x="166" y="73"/>
                  <a:pt x="208" y="25"/>
                  <a:pt x="243" y="18"/>
                </a:cubicBezTo>
                <a:cubicBezTo>
                  <a:pt x="306" y="5"/>
                  <a:pt x="273" y="12"/>
                  <a:pt x="342" y="0"/>
                </a:cubicBezTo>
                <a:cubicBezTo>
                  <a:pt x="404" y="3"/>
                  <a:pt x="490" y="0"/>
                  <a:pt x="558" y="18"/>
                </a:cubicBezTo>
                <a:cubicBezTo>
                  <a:pt x="585" y="25"/>
                  <a:pt x="612" y="36"/>
                  <a:pt x="639" y="45"/>
                </a:cubicBezTo>
                <a:cubicBezTo>
                  <a:pt x="660" y="52"/>
                  <a:pt x="693" y="81"/>
                  <a:pt x="693" y="81"/>
                </a:cubicBezTo>
                <a:cubicBezTo>
                  <a:pt x="719" y="119"/>
                  <a:pt x="759" y="147"/>
                  <a:pt x="792" y="180"/>
                </a:cubicBezTo>
                <a:cubicBezTo>
                  <a:pt x="809" y="197"/>
                  <a:pt x="820" y="217"/>
                  <a:pt x="837" y="234"/>
                </a:cubicBezTo>
                <a:cubicBezTo>
                  <a:pt x="862" y="309"/>
                  <a:pt x="844" y="272"/>
                  <a:pt x="891" y="342"/>
                </a:cubicBezTo>
                <a:cubicBezTo>
                  <a:pt x="907" y="366"/>
                  <a:pt x="902" y="399"/>
                  <a:pt x="918" y="423"/>
                </a:cubicBezTo>
                <a:cubicBezTo>
                  <a:pt x="970" y="500"/>
                  <a:pt x="908" y="402"/>
                  <a:pt x="945" y="477"/>
                </a:cubicBezTo>
                <a:cubicBezTo>
                  <a:pt x="950" y="487"/>
                  <a:pt x="963" y="504"/>
                  <a:pt x="963" y="504"/>
                </a:cubicBezTo>
              </a:path>
            </a:pathLst>
          </a:custGeom>
          <a:noFill/>
          <a:ln w="381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57200" y="5715000"/>
            <a:ext cx="80867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The main </a:t>
            </a:r>
            <a:r>
              <a:rPr lang="en-US" sz="2400" b="1">
                <a:solidFill>
                  <a:srgbClr val="990033"/>
                </a:solidFill>
                <a:latin typeface="Arial" charset="0"/>
              </a:rPr>
              <a:t>rise-fall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accent (= “I assert this”) shifts locations.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" fill="hold"/>
                                        <p:tgtEl>
                                          <p:spTgt spid="747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2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Same ‘tune’, different alignment</a:t>
            </a: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1185863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1795463" y="4495800"/>
            <a:ext cx="5740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066800" y="1447800"/>
          <a:ext cx="6824663" cy="375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3" name="Chart" r:id="rId5" imgW="4514850" imgH="2486025" progId="Excel.Sheet.8">
                  <p:embed/>
                </p:oleObj>
              </mc:Choice>
              <mc:Fallback>
                <p:oleObj name="Chart" r:id="rId5" imgW="4514850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824663" cy="375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957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4770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Freeform 7"/>
          <p:cNvSpPr>
            <a:spLocks/>
          </p:cNvSpPr>
          <p:nvPr/>
        </p:nvSpPr>
        <p:spPr bwMode="auto">
          <a:xfrm>
            <a:off x="5972175" y="1443038"/>
            <a:ext cx="1343025" cy="766762"/>
          </a:xfrm>
          <a:custGeom>
            <a:avLst/>
            <a:gdLst>
              <a:gd name="T0" fmla="*/ 0 w 970"/>
              <a:gd name="T1" fmla="*/ 387 h 504"/>
              <a:gd name="T2" fmla="*/ 144 w 970"/>
              <a:gd name="T3" fmla="*/ 99 h 504"/>
              <a:gd name="T4" fmla="*/ 243 w 970"/>
              <a:gd name="T5" fmla="*/ 18 h 504"/>
              <a:gd name="T6" fmla="*/ 342 w 970"/>
              <a:gd name="T7" fmla="*/ 0 h 504"/>
              <a:gd name="T8" fmla="*/ 558 w 970"/>
              <a:gd name="T9" fmla="*/ 18 h 504"/>
              <a:gd name="T10" fmla="*/ 639 w 970"/>
              <a:gd name="T11" fmla="*/ 45 h 504"/>
              <a:gd name="T12" fmla="*/ 693 w 970"/>
              <a:gd name="T13" fmla="*/ 81 h 504"/>
              <a:gd name="T14" fmla="*/ 792 w 970"/>
              <a:gd name="T15" fmla="*/ 180 h 504"/>
              <a:gd name="T16" fmla="*/ 837 w 970"/>
              <a:gd name="T17" fmla="*/ 234 h 504"/>
              <a:gd name="T18" fmla="*/ 891 w 970"/>
              <a:gd name="T19" fmla="*/ 342 h 504"/>
              <a:gd name="T20" fmla="*/ 918 w 970"/>
              <a:gd name="T21" fmla="*/ 423 h 504"/>
              <a:gd name="T22" fmla="*/ 945 w 970"/>
              <a:gd name="T23" fmla="*/ 477 h 504"/>
              <a:gd name="T24" fmla="*/ 963 w 970"/>
              <a:gd name="T25" fmla="*/ 504 h 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504"/>
              <a:gd name="T41" fmla="*/ 970 w 970"/>
              <a:gd name="T42" fmla="*/ 504 h 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504">
                <a:moveTo>
                  <a:pt x="0" y="387"/>
                </a:moveTo>
                <a:cubicBezTo>
                  <a:pt x="21" y="282"/>
                  <a:pt x="77" y="180"/>
                  <a:pt x="144" y="99"/>
                </a:cubicBezTo>
                <a:cubicBezTo>
                  <a:pt x="166" y="73"/>
                  <a:pt x="208" y="25"/>
                  <a:pt x="243" y="18"/>
                </a:cubicBezTo>
                <a:cubicBezTo>
                  <a:pt x="306" y="5"/>
                  <a:pt x="273" y="12"/>
                  <a:pt x="342" y="0"/>
                </a:cubicBezTo>
                <a:cubicBezTo>
                  <a:pt x="404" y="3"/>
                  <a:pt x="490" y="0"/>
                  <a:pt x="558" y="18"/>
                </a:cubicBezTo>
                <a:cubicBezTo>
                  <a:pt x="585" y="25"/>
                  <a:pt x="612" y="36"/>
                  <a:pt x="639" y="45"/>
                </a:cubicBezTo>
                <a:cubicBezTo>
                  <a:pt x="660" y="52"/>
                  <a:pt x="693" y="81"/>
                  <a:pt x="693" y="81"/>
                </a:cubicBezTo>
                <a:cubicBezTo>
                  <a:pt x="719" y="119"/>
                  <a:pt x="759" y="147"/>
                  <a:pt x="792" y="180"/>
                </a:cubicBezTo>
                <a:cubicBezTo>
                  <a:pt x="809" y="197"/>
                  <a:pt x="820" y="217"/>
                  <a:pt x="837" y="234"/>
                </a:cubicBezTo>
                <a:cubicBezTo>
                  <a:pt x="862" y="309"/>
                  <a:pt x="844" y="272"/>
                  <a:pt x="891" y="342"/>
                </a:cubicBezTo>
                <a:cubicBezTo>
                  <a:pt x="907" y="366"/>
                  <a:pt x="902" y="399"/>
                  <a:pt x="918" y="423"/>
                </a:cubicBezTo>
                <a:cubicBezTo>
                  <a:pt x="970" y="500"/>
                  <a:pt x="908" y="402"/>
                  <a:pt x="945" y="477"/>
                </a:cubicBezTo>
                <a:cubicBezTo>
                  <a:pt x="950" y="487"/>
                  <a:pt x="963" y="504"/>
                  <a:pt x="963" y="504"/>
                </a:cubicBezTo>
              </a:path>
            </a:pathLst>
          </a:custGeom>
          <a:noFill/>
          <a:ln w="381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57200" y="5715000"/>
            <a:ext cx="80867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The main </a:t>
            </a:r>
            <a:r>
              <a:rPr lang="en-US" sz="2400" b="1">
                <a:solidFill>
                  <a:srgbClr val="990033"/>
                </a:solidFill>
                <a:latin typeface="Arial" charset="0"/>
              </a:rPr>
              <a:t>rise-fall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accent (= “I assert this”) shifts locations.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9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" fill="hold"/>
                                        <p:tgtEl>
                                          <p:spTgt spid="749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57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957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prominence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Most phrases have more than one accent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last accent in a phrase is perceived as more prominent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5400A8"/>
                </a:solidFill>
              </a:rPr>
              <a:t>Called the</a:t>
            </a:r>
            <a:r>
              <a:rPr lang="en-US" sz="2000" dirty="0">
                <a:solidFill>
                  <a:srgbClr val="A50021"/>
                </a:solidFill>
              </a:rPr>
              <a:t> Nuclear Accent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Emphatic accents like nuclear accent often used for semantic purposes, such as indicating that a word is contrastive, or the semantic focus.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kind of thing you </a:t>
            </a:r>
            <a:r>
              <a:rPr lang="en-US" sz="2000" dirty="0" smtClean="0"/>
              <a:t>use </a:t>
            </a:r>
            <a:r>
              <a:rPr lang="en-US" sz="2000" dirty="0"/>
              <a:t>***s in IM, or capitalized letters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‘I know </a:t>
            </a:r>
            <a:r>
              <a:rPr lang="en-US" sz="2000" b="1" dirty="0"/>
              <a:t>SOMETHING</a:t>
            </a:r>
            <a:r>
              <a:rPr lang="en-US" sz="2000" dirty="0"/>
              <a:t> interesting is sure to happen,’ she said to herself.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Can also have words that are </a:t>
            </a:r>
            <a:r>
              <a:rPr lang="en-US" sz="2400" b="1" dirty="0"/>
              <a:t>less</a:t>
            </a:r>
            <a:r>
              <a:rPr lang="en-US" sz="2400" dirty="0"/>
              <a:t> prominent than usual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Reduced words, especially function words.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Often use 4 classes of prominence: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Emphatic accent, pitch accent, unaccented, </a:t>
            </a:r>
            <a:r>
              <a:rPr lang="en-US" sz="2000" b="1" dirty="0" smtClean="0"/>
              <a:t>reduced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en-US" dirty="0" smtClean="0"/>
              <a:t>itch </a:t>
            </a:r>
            <a:r>
              <a:rPr lang="en-US" dirty="0" smtClean="0"/>
              <a:t>accent </a:t>
            </a:r>
            <a:r>
              <a:rPr lang="en-US" dirty="0" smtClean="0"/>
              <a:t>prediction from text</a:t>
            </a:r>
            <a:endParaRPr lang="en-US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530725"/>
          </a:xfrm>
        </p:spPr>
        <p:txBody>
          <a:bodyPr/>
          <a:lstStyle/>
          <a:p>
            <a:r>
              <a:rPr lang="en-US" sz="3400" dirty="0" smtClean="0"/>
              <a:t>With </a:t>
            </a:r>
            <a:r>
              <a:rPr lang="en-US" sz="3400" dirty="0"/>
              <a:t>two levels of prominence, pitch accent prediction (e.g. from text, for TTS) can be modeled as a binary classification </a:t>
            </a:r>
            <a:r>
              <a:rPr lang="en-US" sz="3400" dirty="0" smtClean="0"/>
              <a:t>task</a:t>
            </a:r>
          </a:p>
          <a:p>
            <a:r>
              <a:rPr lang="en-US" sz="3400" dirty="0" smtClean="0"/>
              <a:t>Which words in an utterance should bear accent?</a:t>
            </a:r>
            <a:endParaRPr lang="en-US" sz="3400" dirty="0"/>
          </a:p>
          <a:p>
            <a:pPr lvl="1"/>
            <a:r>
              <a:rPr lang="en-US" sz="3200" dirty="0"/>
              <a:t>What features are the best </a:t>
            </a:r>
            <a:r>
              <a:rPr lang="en-US" sz="3200" dirty="0" smtClean="0"/>
              <a:t>predictors?</a:t>
            </a:r>
            <a:endParaRPr lang="en-US" sz="3200" dirty="0"/>
          </a:p>
          <a:p>
            <a:pPr lvl="1"/>
            <a:r>
              <a:rPr lang="en-US" sz="3200" dirty="0"/>
              <a:t>How much do sophisticated linguistic features </a:t>
            </a:r>
            <a:r>
              <a:rPr lang="en-US" sz="3200" dirty="0" smtClean="0"/>
              <a:t>(e.g. Given/New) help </a:t>
            </a:r>
            <a:r>
              <a:rPr lang="en-US" sz="3200" dirty="0"/>
              <a:t>over simple </a:t>
            </a:r>
            <a:r>
              <a:rPr lang="en-US" sz="3200" dirty="0" smtClean="0"/>
              <a:t>features (e.g. </a:t>
            </a:r>
            <a:r>
              <a:rPr lang="en-US" sz="3200" smtClean="0"/>
              <a:t>POS)?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2DFD9ED5-7444-8845-BCF0-B7654397FEC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about pitch accent detection from speech and text?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 eaLnBrk="1" hangingPunct="1"/>
            <a:r>
              <a:rPr lang="en-US" sz="1600" dirty="0" smtClean="0"/>
              <a:t>Sridhar, </a:t>
            </a:r>
            <a:r>
              <a:rPr lang="en-US" sz="1600" dirty="0" err="1" smtClean="0"/>
              <a:t>Nenkova</a:t>
            </a:r>
            <a:r>
              <a:rPr lang="en-US" sz="1600" dirty="0" smtClean="0"/>
              <a:t>, Narayanan, Jurafsky.  Speech Prosody 2008</a:t>
            </a:r>
          </a:p>
          <a:p>
            <a:pPr eaLnBrk="1" hangingPunct="1"/>
            <a:r>
              <a:rPr lang="en-US" sz="1600" dirty="0" err="1" smtClean="0"/>
              <a:t>Nenkova</a:t>
            </a:r>
            <a:r>
              <a:rPr lang="en-US" sz="1600" dirty="0" smtClean="0"/>
              <a:t> and Jurafsky 2007. ASRU 2007. </a:t>
            </a:r>
            <a:endParaRPr lang="en-US" sz="2800" dirty="0" smtClean="0"/>
          </a:p>
          <a:p>
            <a:pPr lvl="1" eaLnBrk="1" hangingPunct="1"/>
            <a:endParaRPr lang="en-US" sz="3200" dirty="0" smtClean="0"/>
          </a:p>
          <a:p>
            <a:pPr lvl="1" eaLnBrk="1" hangingPunct="1"/>
            <a:r>
              <a:rPr lang="en-US" sz="3200" dirty="0" smtClean="0"/>
              <a:t>How best to combine acoustic and lexical cues?</a:t>
            </a:r>
          </a:p>
          <a:p>
            <a:pPr lvl="1" eaLnBrk="1" hangingPunct="1"/>
            <a:r>
              <a:rPr lang="en-US" sz="3200" dirty="0" smtClean="0"/>
              <a:t>How useful is contextual information (from neighboring words)?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2DFD9ED5-7444-8845-BCF0-B7654397FEC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Switchboard conversations</a:t>
            </a:r>
          </a:p>
          <a:p>
            <a:r>
              <a:rPr lang="en-US" dirty="0" smtClean="0"/>
              <a:t>14,555 word tokens</a:t>
            </a:r>
          </a:p>
          <a:p>
            <a:r>
              <a:rPr lang="en-US" dirty="0" smtClean="0"/>
              <a:t>The task is predicting whether a word is accented, using</a:t>
            </a:r>
          </a:p>
          <a:p>
            <a:pPr lvl="1"/>
            <a:r>
              <a:rPr lang="en-US" dirty="0" smtClean="0"/>
              <a:t>Text features (e.g. POS)</a:t>
            </a:r>
          </a:p>
          <a:p>
            <a:pPr lvl="1"/>
            <a:r>
              <a:rPr lang="en-US" dirty="0" smtClean="0"/>
              <a:t>Acoustic features</a:t>
            </a:r>
          </a:p>
          <a:p>
            <a:r>
              <a:rPr lang="en-US" dirty="0" smtClean="0"/>
              <a:t>Evaluated by how well classifiers match human accent labels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29CB4319-A678-6442-91E0-1302F99A18C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r>
              <a:rPr lang="en-US" dirty="0" smtClean="0"/>
              <a:t>Some of the acoustic features tested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10000" cy="4495800"/>
          </a:xfrm>
        </p:spPr>
        <p:txBody>
          <a:bodyPr/>
          <a:lstStyle/>
          <a:p>
            <a:r>
              <a:rPr lang="en-US" dirty="0" smtClean="0"/>
              <a:t>Duration of word</a:t>
            </a:r>
            <a:endParaRPr lang="en-US" dirty="0"/>
          </a:p>
          <a:p>
            <a:r>
              <a:rPr lang="en-US" dirty="0" smtClean="0"/>
              <a:t>Pitch</a:t>
            </a:r>
          </a:p>
          <a:p>
            <a:pPr lvl="1"/>
            <a:r>
              <a:rPr lang="en-US" dirty="0" smtClean="0"/>
              <a:t>F0 mean of word</a:t>
            </a:r>
          </a:p>
          <a:p>
            <a:pPr lvl="1"/>
            <a:r>
              <a:rPr lang="en-US" dirty="0" smtClean="0"/>
              <a:t>F0 std dev</a:t>
            </a:r>
          </a:p>
          <a:p>
            <a:pPr lvl="1"/>
            <a:r>
              <a:rPr lang="en-US" dirty="0" smtClean="0"/>
              <a:t>Max F0 in word</a:t>
            </a:r>
          </a:p>
          <a:p>
            <a:pPr lvl="1"/>
            <a:r>
              <a:rPr lang="en-US" dirty="0" smtClean="0"/>
              <a:t>Min F0 in word</a:t>
            </a:r>
          </a:p>
          <a:p>
            <a:pPr lvl="1"/>
            <a:r>
              <a:rPr lang="en-US" dirty="0" smtClean="0"/>
              <a:t>F0 slope</a:t>
            </a:r>
          </a:p>
          <a:p>
            <a:pPr lvl="1"/>
            <a:r>
              <a:rPr lang="en-US" dirty="0" smtClean="0"/>
              <a:t>Raw and normalized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29CB4319-A678-6442-91E0-1302F99A18C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8200" y="1752600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112" charset="2"/>
              <a:buChar char="p"/>
              <a:tabLst/>
              <a:defRPr/>
            </a:pPr>
            <a:r>
              <a:rPr kumimoji="0" lang="en-US" sz="28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Energy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112" charset="2"/>
              <a:buChar char="n"/>
              <a:tabLst/>
              <a:defRPr/>
            </a:pPr>
            <a:r>
              <a:rPr lang="en-US" sz="2400" kern="0" dirty="0" smtClean="0">
                <a:latin typeface="+mn-lt"/>
                <a:ea typeface="ＭＳ Ｐゴシック" pitchFamily="-112" charset="-128"/>
              </a:rPr>
              <a:t>Mean RMS energy in word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11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Energy std dev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11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Energy slope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 across word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11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RMS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 </a:t>
            </a:r>
            <a:r>
              <a:rPr lang="en-US" sz="2400" kern="0" dirty="0" smtClean="0">
                <a:latin typeface="+mn-lt"/>
                <a:ea typeface="ＭＳ Ｐゴシック" pitchFamily="-112" charset="-128"/>
              </a:rPr>
              <a:t>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nergy in first half of word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112" charset="2"/>
              <a:buChar char="n"/>
              <a:tabLst/>
              <a:defRPr/>
            </a:pPr>
            <a:r>
              <a:rPr lang="en-US" sz="2400" kern="0" dirty="0" smtClean="0">
                <a:latin typeface="+mn-lt"/>
                <a:ea typeface="ＭＳ Ｐゴシック" pitchFamily="-112" charset="-128"/>
              </a:rPr>
              <a:t>RMS energy in second half of word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r>
              <a:rPr lang="en-US" dirty="0" smtClean="0"/>
              <a:t>Why do we care?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763000" cy="5029200"/>
          </a:xfrm>
        </p:spPr>
        <p:txBody>
          <a:bodyPr/>
          <a:lstStyle/>
          <a:p>
            <a:r>
              <a:rPr lang="en-US" dirty="0" smtClean="0"/>
              <a:t>Decomposing speech and words into smaller units of speech is useful for…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Chapter 8: </a:t>
            </a:r>
            <a:r>
              <a:rPr lang="en-US" dirty="0" smtClean="0"/>
              <a:t>Text-to-Speech (aka TTS, speech synthesis)</a:t>
            </a:r>
          </a:p>
          <a:p>
            <a:pPr lvl="2"/>
            <a:r>
              <a:rPr lang="en-US" dirty="0" smtClean="0"/>
              <a:t>Converting strings of text words into acoustic </a:t>
            </a:r>
            <a:r>
              <a:rPr lang="en-US" dirty="0" err="1" smtClean="0"/>
              <a:t>waverorms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Chapter 9: </a:t>
            </a:r>
            <a:r>
              <a:rPr lang="en-US" dirty="0" smtClean="0"/>
              <a:t>Automatic Speech Recognition (aka ASR)</a:t>
            </a:r>
          </a:p>
          <a:p>
            <a:pPr lvl="2"/>
            <a:r>
              <a:rPr lang="en-US" dirty="0" smtClean="0"/>
              <a:t>Transcribing acoustic waveforms into strings of text words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Descriptive and predictive statistical analyses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Text Box 2"/>
          <p:cNvSpPr txBox="1">
            <a:spLocks noChangeArrowheads="1"/>
          </p:cNvSpPr>
          <p:nvPr/>
        </p:nvSpPr>
        <p:spPr bwMode="auto">
          <a:xfrm>
            <a:off x="-39550" y="1981200"/>
            <a:ext cx="9131026" cy="19389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Prosody Part III</a:t>
            </a:r>
            <a:r>
              <a:rPr lang="en-US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: Structure</a:t>
            </a:r>
            <a:endParaRPr lang="en-US" sz="4800" b="1" dirty="0">
              <a:solidFill>
                <a:srgbClr val="00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algn="ctr" eaLnBrk="0" hangingPunct="0"/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algn="ctr" eaLnBrk="0" hangingPunct="0"/>
            <a:r>
              <a:rPr lang="en-US" sz="4800" dirty="0" err="1">
                <a:solidFill>
                  <a:srgbClr val="003399"/>
                </a:solidFill>
                <a:latin typeface="Arial" charset="0"/>
              </a:rPr>
              <a:t>Intonational</a:t>
            </a:r>
            <a:r>
              <a:rPr lang="en-US" sz="4800" dirty="0">
                <a:solidFill>
                  <a:srgbClr val="003399"/>
                </a:solidFill>
                <a:latin typeface="Arial" charset="0"/>
              </a:rPr>
              <a:t> phrasing/boundaries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257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words in a spoken sentence seem to group naturally together, </a:t>
            </a:r>
          </a:p>
          <a:p>
            <a:r>
              <a:rPr lang="en-US" sz="2400" dirty="0" smtClean="0"/>
              <a:t>while others have a noticeable break between then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	Utterances have a prosodic phrase structure in a similar way 	to having a syntactic phrase structure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single intonation phrase</a:t>
            </a:r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1185863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066800" y="1447800"/>
          <a:ext cx="6781800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7" name="Chart" r:id="rId5" imgW="4514850" imgH="2486025" progId="Excel.Sheet.8">
                  <p:embed/>
                </p:oleObj>
              </mc:Choice>
              <mc:Fallback>
                <p:oleObj name="Chart" r:id="rId5" imgW="4514850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781800" cy="372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044700" y="4495800"/>
            <a:ext cx="54197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01650" y="5349875"/>
            <a:ext cx="802957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Broad focus statement consisting of one intonation phrase</a:t>
            </a:r>
          </a:p>
          <a:p>
            <a:pPr eaLnBrk="0" hangingPunct="0"/>
            <a:r>
              <a:rPr lang="en-US" sz="2400">
                <a:latin typeface="Arial" charset="0"/>
              </a:rPr>
              <a:t>(that is, one intonation tune spans the whole unit).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1981200" y="2286000"/>
            <a:ext cx="5562600" cy="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stealth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903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BF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81200" y="175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9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" fill="hold"/>
                                        <p:tgtEl>
                                          <p:spTgt spid="769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90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903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phrases</a:t>
            </a:r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1185863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1066800" y="1422400"/>
          <a:ext cx="67818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05" name="Chart" r:id="rId5" imgW="4467225" imgH="2486025" progId="Excel.Sheet.8">
                  <p:embed/>
                </p:oleObj>
              </mc:Choice>
              <mc:Fallback>
                <p:oleObj name="Chart" r:id="rId5" imgW="4467225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22400"/>
                        <a:ext cx="67818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795463" y="4495800"/>
            <a:ext cx="57578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    are a good source of vitamins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41325" y="5349875"/>
            <a:ext cx="81978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Utterances can be ‘chunked’ up into smaller phrases </a:t>
            </a:r>
          </a:p>
          <a:p>
            <a:pPr eaLnBrk="0" hangingPunct="0"/>
            <a:r>
              <a:rPr lang="en-US" sz="2400">
                <a:latin typeface="Arial" charset="0"/>
              </a:rPr>
              <a:t>in order to signal the importance of information in each unit.</a:t>
            </a: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1905000" y="2286000"/>
            <a:ext cx="1752600" cy="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stealth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4343400" y="2286000"/>
            <a:ext cx="3276600" cy="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stealth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700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_break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81200" y="175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0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" fill="hold"/>
                                        <p:tgtEl>
                                          <p:spTgt spid="770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00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0057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 wanted to go to London, but could only get tickets for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wanted to go to London, but could only get tickets for </a:t>
            </a:r>
            <a:r>
              <a:rPr lang="en-US" dirty="0" smtClean="0"/>
              <a:t>France</a:t>
            </a:r>
          </a:p>
          <a:p>
            <a:endParaRPr lang="en-US" dirty="0" smtClean="0"/>
          </a:p>
          <a:p>
            <a:r>
              <a:rPr lang="en-US" dirty="0" smtClean="0"/>
              <a:t>2 main intonation phrases (boundary at comma)</a:t>
            </a:r>
          </a:p>
          <a:p>
            <a:r>
              <a:rPr lang="en-US" dirty="0" smtClean="0"/>
              <a:t>Lesser (intermediate) phrase boundaries possible too</a:t>
            </a:r>
          </a:p>
          <a:p>
            <a:pPr lvl="1"/>
            <a:r>
              <a:rPr lang="en-US" dirty="0" smtClean="0"/>
              <a:t>(I wanted | to go | to London)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TTS Implications</a:t>
            </a:r>
          </a:p>
          <a:p>
            <a:pPr lvl="1"/>
            <a:r>
              <a:rPr lang="en-US" dirty="0" smtClean="0"/>
              <a:t>Often insert a pause after a phrase</a:t>
            </a:r>
          </a:p>
          <a:p>
            <a:pPr lvl="1"/>
            <a:r>
              <a:rPr lang="en-US" dirty="0" smtClean="0"/>
              <a:t>FO drops from the beginning to the end of a phrase, then resets at the beginning of a new phrase</a:t>
            </a:r>
          </a:p>
          <a:p>
            <a:pPr lvl="1"/>
            <a:r>
              <a:rPr lang="en-US" dirty="0" smtClean="0"/>
              <a:t>Again, often formulated as binary 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Phrasing can disambiguate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b="1"/>
              <a:t>Global ambiguity:</a:t>
            </a:r>
          </a:p>
          <a:p>
            <a:endParaRPr lang="en-US" sz="1000" b="1"/>
          </a:p>
          <a:p>
            <a:pPr lvl="2">
              <a:buFontTx/>
              <a:buNone/>
            </a:pPr>
            <a:r>
              <a:rPr lang="en-US"/>
              <a:t>The old men and women stayed home.</a:t>
            </a:r>
            <a:endParaRPr lang="en-US">
              <a:solidFill>
                <a:srgbClr val="990033"/>
              </a:solidFill>
            </a:endParaRPr>
          </a:p>
          <a:p>
            <a:pPr lvl="2">
              <a:buFontTx/>
              <a:buNone/>
            </a:pPr>
            <a:r>
              <a:rPr lang="en-US"/>
              <a:t>The old men </a:t>
            </a:r>
            <a:r>
              <a:rPr lang="en-US" b="1">
                <a:solidFill>
                  <a:srgbClr val="990033"/>
                </a:solidFill>
              </a:rPr>
              <a:t>%</a:t>
            </a:r>
            <a:r>
              <a:rPr lang="en-US">
                <a:solidFill>
                  <a:srgbClr val="990033"/>
                </a:solidFill>
              </a:rPr>
              <a:t> </a:t>
            </a:r>
            <a:r>
              <a:rPr lang="en-US"/>
              <a:t>and women </a:t>
            </a:r>
            <a:r>
              <a:rPr lang="en-US" b="1">
                <a:solidFill>
                  <a:srgbClr val="990033"/>
                </a:solidFill>
              </a:rPr>
              <a:t>%</a:t>
            </a:r>
            <a:r>
              <a:rPr lang="en-US">
                <a:solidFill>
                  <a:srgbClr val="990033"/>
                </a:solidFill>
              </a:rPr>
              <a:t> </a:t>
            </a:r>
            <a:r>
              <a:rPr lang="en-US"/>
              <a:t>stayed home.</a:t>
            </a:r>
          </a:p>
          <a:p>
            <a:pPr lvl="2">
              <a:buFontTx/>
              <a:buNone/>
            </a:pPr>
            <a:endParaRPr lang="en-US" sz="800"/>
          </a:p>
          <a:p>
            <a:pPr lvl="2">
              <a:buFontTx/>
              <a:buNone/>
            </a:pPr>
            <a:r>
              <a:rPr lang="en-US"/>
              <a:t>Sally saw </a:t>
            </a:r>
            <a:r>
              <a:rPr lang="en-US" b="1">
                <a:solidFill>
                  <a:srgbClr val="990033"/>
                </a:solidFill>
              </a:rPr>
              <a:t>%</a:t>
            </a:r>
            <a:r>
              <a:rPr lang="en-US">
                <a:solidFill>
                  <a:srgbClr val="990033"/>
                </a:solidFill>
              </a:rPr>
              <a:t> </a:t>
            </a:r>
            <a:r>
              <a:rPr lang="en-US"/>
              <a:t>the man with the binoculars.</a:t>
            </a:r>
          </a:p>
          <a:p>
            <a:pPr lvl="2">
              <a:buFontTx/>
              <a:buNone/>
            </a:pPr>
            <a:r>
              <a:rPr lang="en-US"/>
              <a:t>Sally saw the man</a:t>
            </a:r>
            <a:r>
              <a:rPr lang="en-US">
                <a:solidFill>
                  <a:srgbClr val="990033"/>
                </a:solidFill>
              </a:rPr>
              <a:t> </a:t>
            </a:r>
            <a:r>
              <a:rPr lang="en-US" b="1">
                <a:solidFill>
                  <a:srgbClr val="990033"/>
                </a:solidFill>
              </a:rPr>
              <a:t>%</a:t>
            </a:r>
            <a:r>
              <a:rPr lang="en-US">
                <a:solidFill>
                  <a:srgbClr val="990033"/>
                </a:solidFill>
              </a:rPr>
              <a:t> </a:t>
            </a:r>
            <a:r>
              <a:rPr lang="en-US"/>
              <a:t>with the binoculars.</a:t>
            </a:r>
          </a:p>
          <a:p>
            <a:pPr lvl="2">
              <a:buFontTx/>
              <a:buNone/>
            </a:pPr>
            <a:endParaRPr lang="en-US" sz="900"/>
          </a:p>
          <a:p>
            <a:pPr lvl="2">
              <a:buFontTx/>
              <a:buNone/>
            </a:pPr>
            <a:r>
              <a:rPr lang="en-US"/>
              <a:t>John doesn’t drink because he’s unhappy.</a:t>
            </a:r>
          </a:p>
          <a:p>
            <a:pPr lvl="2">
              <a:buFontTx/>
              <a:buNone/>
            </a:pPr>
            <a:r>
              <a:rPr lang="en-US"/>
              <a:t>John doesn’t drink</a:t>
            </a:r>
            <a:r>
              <a:rPr lang="en-US">
                <a:solidFill>
                  <a:srgbClr val="990033"/>
                </a:solidFill>
              </a:rPr>
              <a:t> </a:t>
            </a:r>
            <a:r>
              <a:rPr lang="en-US" b="1">
                <a:solidFill>
                  <a:srgbClr val="990033"/>
                </a:solidFill>
              </a:rPr>
              <a:t>%</a:t>
            </a:r>
            <a:r>
              <a:rPr lang="en-US">
                <a:solidFill>
                  <a:srgbClr val="990033"/>
                </a:solidFill>
              </a:rPr>
              <a:t> </a:t>
            </a:r>
            <a:r>
              <a:rPr lang="en-US"/>
              <a:t>because he’s unhappy.</a:t>
            </a:r>
          </a:p>
          <a:p>
            <a:pPr>
              <a:buFont typeface="Wingdings" charset="2"/>
              <a:buNone/>
            </a:pPr>
            <a:endParaRPr lang="en-US" sz="100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Phrasing sometimes helps disambiguate</a:t>
            </a:r>
          </a:p>
        </p:txBody>
      </p:sp>
      <p:sp>
        <p:nvSpPr>
          <p:cNvPr id="79876" name="Rectangle 2"/>
          <p:cNvSpPr>
            <a:spLocks noChangeArrowheads="1"/>
          </p:cNvSpPr>
          <p:nvPr/>
        </p:nvSpPr>
        <p:spPr bwMode="auto">
          <a:xfrm>
            <a:off x="1185863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066800" y="1524000"/>
          <a:ext cx="6553200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1" name="Chart" r:id="rId5" imgW="4438650" imgH="2419350" progId="Excel.Sheet.8">
                  <p:embed/>
                </p:oleObj>
              </mc:Choice>
              <mc:Fallback>
                <p:oleObj name="Chart" r:id="rId5" imgW="4438650" imgH="2419350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6553200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000250" y="4568825"/>
            <a:ext cx="54689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FF"/>
                </a:solidFill>
                <a:latin typeface="Arial" charset="0"/>
              </a:rPr>
              <a:t>I met Mary and Elena’s mother at the mall yesterday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278063" y="2574925"/>
            <a:ext cx="27527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Mary &amp; Elena’s mother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597525" y="2803525"/>
            <a:ext cx="6492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mall</a:t>
            </a:r>
          </a:p>
        </p:txBody>
      </p:sp>
      <p:pic>
        <p:nvPicPr>
          <p:cNvPr id="77620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aryelena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2390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31800" y="5486400"/>
            <a:ext cx="82486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One intonation phrase with relatively flat overall pitch range.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6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9" fill="hold"/>
                                        <p:tgtEl>
                                          <p:spTgt spid="776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620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6200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Phrasing sometimes helps disambiguate</a:t>
            </a:r>
          </a:p>
        </p:txBody>
      </p:sp>
      <p:sp>
        <p:nvSpPr>
          <p:cNvPr id="81924" name="Rectangle 2"/>
          <p:cNvSpPr>
            <a:spLocks noChangeArrowheads="1"/>
          </p:cNvSpPr>
          <p:nvPr/>
        </p:nvSpPr>
        <p:spPr bwMode="auto">
          <a:xfrm>
            <a:off x="1185863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057275" y="1524000"/>
          <a:ext cx="6562725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89" name="Chart" r:id="rId5" imgW="4438650" imgH="2419350" progId="Excel.Sheet.8">
                  <p:embed/>
                </p:oleObj>
              </mc:Choice>
              <mc:Fallback>
                <p:oleObj name="Chart" r:id="rId5" imgW="4438650" imgH="2419350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524000"/>
                        <a:ext cx="6562725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000250" y="4568825"/>
            <a:ext cx="54689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FF"/>
                </a:solidFill>
                <a:latin typeface="Arial" charset="0"/>
              </a:rPr>
              <a:t>I met Mary and Elena’s mother at the mall yesterday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438400" y="2727325"/>
            <a:ext cx="7493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Mary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6492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mall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702050" y="2193925"/>
            <a:ext cx="18780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990033"/>
                </a:solidFill>
                <a:latin typeface="Arial" charset="0"/>
              </a:rPr>
              <a:t>Elena’s mother</a:t>
            </a:r>
          </a:p>
        </p:txBody>
      </p:sp>
      <p:pic>
        <p:nvPicPr>
          <p:cNvPr id="77722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ary-elena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2390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950913" y="5486400"/>
            <a:ext cx="71993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Separate phrases, with expanded pitch movements.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7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" fill="hold"/>
                                        <p:tgtEl>
                                          <p:spTgt spid="777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72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722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Intonational tunes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utterances with the same prominence and phrasing patterns can still differ </a:t>
            </a:r>
            <a:r>
              <a:rPr lang="en-US" dirty="0" err="1" smtClean="0"/>
              <a:t>prosodically</a:t>
            </a:r>
            <a:r>
              <a:rPr lang="en-US" dirty="0" smtClean="0"/>
              <a:t> by having different </a:t>
            </a:r>
            <a:r>
              <a:rPr lang="en-US" b="1" dirty="0" smtClean="0"/>
              <a:t>tunes</a:t>
            </a:r>
          </a:p>
          <a:p>
            <a:r>
              <a:rPr lang="en-US" dirty="0" smtClean="0"/>
              <a:t>The tune of an utterance is the rise and fall of its F0 over time</a:t>
            </a:r>
          </a:p>
          <a:p>
            <a:r>
              <a:rPr lang="en-US" dirty="0" smtClean="0"/>
              <a:t>Example:  English statements (final fall) versus yes-no questions (final rise)</a:t>
            </a:r>
          </a:p>
          <a:p>
            <a:r>
              <a:rPr lang="en-US" dirty="0" smtClean="0"/>
              <a:t>English makes wide use of tune to express meaning, although complex mapping </a:t>
            </a:r>
          </a:p>
          <a:p>
            <a:pPr lvl="1"/>
            <a:r>
              <a:rPr lang="en-US" dirty="0" smtClean="0"/>
              <a:t>TTS typically just uses continuation rise (at commas), question rise (at y/n ?), and final fall otherwise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Yes-No question tune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1185863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1795463" y="4495800"/>
            <a:ext cx="57578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are LEGUMES a good source of vitamins</a:t>
            </a: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887413" y="5715000"/>
            <a:ext cx="74183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990033"/>
                </a:solidFill>
                <a:latin typeface="Arial" charset="0"/>
              </a:rPr>
              <a:t>Rise</a:t>
            </a:r>
            <a:r>
              <a:rPr lang="en-US" sz="2400">
                <a:latin typeface="Arial" charset="0"/>
              </a:rPr>
              <a:t> from the main accent to the end of the sentence.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066800" y="1447800"/>
          <a:ext cx="6858000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5" name="Chart" r:id="rId5" imgW="4486275" imgH="2486025" progId="Excel.Sheet.8">
                  <p:embed/>
                </p:oleObj>
              </mc:Choice>
              <mc:Fallback>
                <p:oleObj name="Chart" r:id="rId5" imgW="4486275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858000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051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YNQ3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718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Freeform 8"/>
          <p:cNvSpPr>
            <a:spLocks/>
          </p:cNvSpPr>
          <p:nvPr/>
        </p:nvSpPr>
        <p:spPr bwMode="auto">
          <a:xfrm>
            <a:off x="2414588" y="3378200"/>
            <a:ext cx="857250" cy="431800"/>
          </a:xfrm>
          <a:custGeom>
            <a:avLst/>
            <a:gdLst>
              <a:gd name="T0" fmla="*/ 0 w 540"/>
              <a:gd name="T1" fmla="*/ 252 h 272"/>
              <a:gd name="T2" fmla="*/ 396 w 540"/>
              <a:gd name="T3" fmla="*/ 144 h 272"/>
              <a:gd name="T4" fmla="*/ 504 w 540"/>
              <a:gd name="T5" fmla="*/ 45 h 272"/>
              <a:gd name="T6" fmla="*/ 540 w 540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540"/>
              <a:gd name="T13" fmla="*/ 0 h 272"/>
              <a:gd name="T14" fmla="*/ 540 w 540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" h="272">
                <a:moveTo>
                  <a:pt x="0" y="252"/>
                </a:moveTo>
                <a:cubicBezTo>
                  <a:pt x="102" y="272"/>
                  <a:pt x="314" y="226"/>
                  <a:pt x="396" y="144"/>
                </a:cubicBezTo>
                <a:cubicBezTo>
                  <a:pt x="432" y="108"/>
                  <a:pt x="462" y="73"/>
                  <a:pt x="504" y="45"/>
                </a:cubicBezTo>
                <a:cubicBezTo>
                  <a:pt x="527" y="11"/>
                  <a:pt x="514" y="26"/>
                  <a:pt x="540" y="0"/>
                </a:cubicBezTo>
              </a:path>
            </a:pathLst>
          </a:custGeom>
          <a:noFill/>
          <a:ln w="381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0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" fill="hold"/>
                                        <p:tgtEl>
                                          <p:spTgt spid="960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05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05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Production Process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Respiration: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(normally) speak while breathing out. Respiration provides airflow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Phonation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Airstream </a:t>
            </a:r>
            <a:r>
              <a:rPr lang="en-US" sz="2400" dirty="0"/>
              <a:t>sets vocal folds in motion. Vibration of vocal folds produces sounds.  Sound is then modulated by: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Articulation and Resonance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Shape of vocal tract, characterized by: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Oral tract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Teeth, soft palate (velum), hard palate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Tongue, lips, uvula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Nasal tract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6021388" y="6361113"/>
            <a:ext cx="277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Text adopted from Sharon Rose</a:t>
            </a:r>
          </a:p>
        </p:txBody>
      </p:sp>
    </p:spTree>
    <p:extLst>
      <p:ext uri="{BB962C8B-B14F-4D97-AF65-F5344CB8AC3E}">
        <p14:creationId xmlns:p14="http://schemas.microsoft.com/office/powerpoint/2010/main" val="21478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Yes-No question tune</a:t>
            </a:r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1185863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1795463" y="4495800"/>
            <a:ext cx="56721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are legumes a GOOD source of vitamins</a:t>
            </a:r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887413" y="5715000"/>
            <a:ext cx="74183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990033"/>
                </a:solidFill>
                <a:latin typeface="Arial" charset="0"/>
              </a:rPr>
              <a:t>Rise</a:t>
            </a:r>
            <a:r>
              <a:rPr lang="en-US" sz="2400">
                <a:latin typeface="Arial" charset="0"/>
              </a:rPr>
              <a:t> from the main accent to the end of the sentence.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066800" y="1447800"/>
          <a:ext cx="6781800" cy="375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3" name="Chart" r:id="rId5" imgW="4486275" imgH="2486025" progId="Excel.Sheet.8">
                  <p:embed/>
                </p:oleObj>
              </mc:Choice>
              <mc:Fallback>
                <p:oleObj name="Chart" r:id="rId5" imgW="4486275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781800" cy="375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56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YNQ2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1910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Freeform 8"/>
          <p:cNvSpPr>
            <a:spLocks/>
          </p:cNvSpPr>
          <p:nvPr/>
        </p:nvSpPr>
        <p:spPr bwMode="auto">
          <a:xfrm>
            <a:off x="3867150" y="3378200"/>
            <a:ext cx="857250" cy="431800"/>
          </a:xfrm>
          <a:custGeom>
            <a:avLst/>
            <a:gdLst>
              <a:gd name="T0" fmla="*/ 0 w 540"/>
              <a:gd name="T1" fmla="*/ 252 h 272"/>
              <a:gd name="T2" fmla="*/ 396 w 540"/>
              <a:gd name="T3" fmla="*/ 144 h 272"/>
              <a:gd name="T4" fmla="*/ 504 w 540"/>
              <a:gd name="T5" fmla="*/ 45 h 272"/>
              <a:gd name="T6" fmla="*/ 540 w 540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540"/>
              <a:gd name="T13" fmla="*/ 0 h 272"/>
              <a:gd name="T14" fmla="*/ 540 w 540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" h="272">
                <a:moveTo>
                  <a:pt x="0" y="252"/>
                </a:moveTo>
                <a:cubicBezTo>
                  <a:pt x="102" y="272"/>
                  <a:pt x="314" y="226"/>
                  <a:pt x="396" y="144"/>
                </a:cubicBezTo>
                <a:cubicBezTo>
                  <a:pt x="432" y="108"/>
                  <a:pt x="462" y="73"/>
                  <a:pt x="504" y="45"/>
                </a:cubicBezTo>
                <a:cubicBezTo>
                  <a:pt x="527" y="11"/>
                  <a:pt x="514" y="26"/>
                  <a:pt x="540" y="0"/>
                </a:cubicBezTo>
              </a:path>
            </a:pathLst>
          </a:custGeom>
          <a:noFill/>
          <a:ln w="381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2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" fill="hold"/>
                                        <p:tgtEl>
                                          <p:spTgt spid="962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5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567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Yes-No question tune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1185863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7" name="Text Box 4"/>
          <p:cNvSpPr txBox="1">
            <a:spLocks noChangeArrowheads="1"/>
          </p:cNvSpPr>
          <p:nvPr/>
        </p:nvSpPr>
        <p:spPr bwMode="auto">
          <a:xfrm>
            <a:off x="1795463" y="4495800"/>
            <a:ext cx="5740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are legumes a good source of VITAMINS</a:t>
            </a:r>
          </a:p>
        </p:txBody>
      </p:sp>
      <p:sp>
        <p:nvSpPr>
          <p:cNvPr id="90118" name="Text Box 5"/>
          <p:cNvSpPr txBox="1">
            <a:spLocks noChangeArrowheads="1"/>
          </p:cNvSpPr>
          <p:nvPr/>
        </p:nvSpPr>
        <p:spPr bwMode="auto">
          <a:xfrm>
            <a:off x="887413" y="5715000"/>
            <a:ext cx="74183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990033"/>
                </a:solidFill>
                <a:latin typeface="Arial" charset="0"/>
              </a:rPr>
              <a:t>Rise</a:t>
            </a:r>
            <a:r>
              <a:rPr lang="en-US" sz="2400">
                <a:latin typeface="Arial" charset="0"/>
              </a:rPr>
              <a:t> from the main accent to the end of the sentence.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066800" y="1447800"/>
          <a:ext cx="6705600" cy="37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81" name="Chart" r:id="rId5" imgW="4486275" imgH="2486025" progId="Excel.Sheet.8">
                  <p:embed/>
                </p:oleObj>
              </mc:Choice>
              <mc:Fallback>
                <p:oleObj name="Chart" r:id="rId5" imgW="4486275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705600" cy="37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46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YNQ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553200" y="510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0" name="Freeform 8"/>
          <p:cNvSpPr>
            <a:spLocks/>
          </p:cNvSpPr>
          <p:nvPr/>
        </p:nvSpPr>
        <p:spPr bwMode="auto">
          <a:xfrm>
            <a:off x="5695950" y="3378200"/>
            <a:ext cx="857250" cy="431800"/>
          </a:xfrm>
          <a:custGeom>
            <a:avLst/>
            <a:gdLst>
              <a:gd name="T0" fmla="*/ 0 w 540"/>
              <a:gd name="T1" fmla="*/ 252 h 272"/>
              <a:gd name="T2" fmla="*/ 396 w 540"/>
              <a:gd name="T3" fmla="*/ 144 h 272"/>
              <a:gd name="T4" fmla="*/ 504 w 540"/>
              <a:gd name="T5" fmla="*/ 45 h 272"/>
              <a:gd name="T6" fmla="*/ 540 w 540"/>
              <a:gd name="T7" fmla="*/ 0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540"/>
              <a:gd name="T13" fmla="*/ 0 h 272"/>
              <a:gd name="T14" fmla="*/ 540 w 540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" h="272">
                <a:moveTo>
                  <a:pt x="0" y="252"/>
                </a:moveTo>
                <a:cubicBezTo>
                  <a:pt x="102" y="272"/>
                  <a:pt x="314" y="226"/>
                  <a:pt x="396" y="144"/>
                </a:cubicBezTo>
                <a:cubicBezTo>
                  <a:pt x="432" y="108"/>
                  <a:pt x="462" y="73"/>
                  <a:pt x="504" y="45"/>
                </a:cubicBezTo>
                <a:cubicBezTo>
                  <a:pt x="527" y="11"/>
                  <a:pt x="514" y="26"/>
                  <a:pt x="540" y="0"/>
                </a:cubicBezTo>
              </a:path>
            </a:pathLst>
          </a:custGeom>
          <a:noFill/>
          <a:ln w="381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4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" fill="hold"/>
                                        <p:tgtEl>
                                          <p:spTgt spid="9646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46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4615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WH-questions</a:t>
            </a:r>
          </a:p>
        </p:txBody>
      </p:sp>
      <p:sp>
        <p:nvSpPr>
          <p:cNvPr id="92164" name="Rectangle 2"/>
          <p:cNvSpPr>
            <a:spLocks noChangeArrowheads="1"/>
          </p:cNvSpPr>
          <p:nvPr/>
        </p:nvSpPr>
        <p:spPr bwMode="auto">
          <a:xfrm>
            <a:off x="1184275" y="2057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065213" y="1828800"/>
          <a:ext cx="67818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29" name="Chart" r:id="rId5" imgW="4467225" imgH="2486025" progId="Excel.Sheet.8">
                  <p:embed/>
                </p:oleObj>
              </mc:Choice>
              <mc:Fallback>
                <p:oleObj name="Chart" r:id="rId5" imgW="4467225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828800"/>
                        <a:ext cx="67818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147888" y="4876800"/>
            <a:ext cx="51641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WHAT are a good source of vitamins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04800" y="5562600"/>
            <a:ext cx="84343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WH-questions typically have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falling</a:t>
            </a:r>
            <a:r>
              <a:rPr lang="en-US" sz="2400">
                <a:latin typeface="Arial" charset="0"/>
              </a:rPr>
              <a:t> contours, like statements.</a:t>
            </a:r>
          </a:p>
        </p:txBody>
      </p:sp>
      <p:pic>
        <p:nvPicPr>
          <p:cNvPr id="96666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what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79613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066800" y="1600200"/>
            <a:ext cx="58880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B2B2B2"/>
                </a:solidFill>
                <a:latin typeface="Arial" charset="0"/>
              </a:rPr>
              <a:t>[I know that many natural foods are healthy, but ...]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H="1" flipV="1">
            <a:off x="2513013" y="3733800"/>
            <a:ext cx="76200" cy="10668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V="1">
            <a:off x="6399213" y="4038600"/>
            <a:ext cx="0" cy="8382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6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" fill="hold"/>
                                        <p:tgtEl>
                                          <p:spTgt spid="9666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666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666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 focus</a:t>
            </a:r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1109663" y="2438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3" name="Text Box 4"/>
          <p:cNvSpPr txBox="1">
            <a:spLocks noChangeArrowheads="1"/>
          </p:cNvSpPr>
          <p:nvPr/>
        </p:nvSpPr>
        <p:spPr bwMode="auto">
          <a:xfrm>
            <a:off x="1719263" y="5257800"/>
            <a:ext cx="54197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sp>
        <p:nvSpPr>
          <p:cNvPr id="94214" name="Text Box 5"/>
          <p:cNvSpPr txBox="1">
            <a:spLocks noChangeArrowheads="1"/>
          </p:cNvSpPr>
          <p:nvPr/>
        </p:nvSpPr>
        <p:spPr bwMode="auto">
          <a:xfrm>
            <a:off x="1066800" y="1981200"/>
            <a:ext cx="513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“Tell me something about the world.”</a:t>
            </a: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990600" y="2209800"/>
          <a:ext cx="6781800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7" name="Chart" r:id="rId5" imgW="4514850" imgH="2486025" progId="Excel.Sheet.8">
                  <p:embed/>
                </p:oleObj>
              </mc:Choice>
              <mc:Fallback>
                <p:oleObj name="Chart" r:id="rId5" imgW="4514850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09800"/>
                        <a:ext cx="6781800" cy="372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871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BF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05000" y="259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6" name="Line 8"/>
          <p:cNvSpPr>
            <a:spLocks noChangeShapeType="1"/>
          </p:cNvSpPr>
          <p:nvPr/>
        </p:nvSpPr>
        <p:spPr bwMode="auto">
          <a:xfrm flipV="1">
            <a:off x="2438400" y="3886200"/>
            <a:ext cx="152400" cy="12954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V="1">
            <a:off x="6324600" y="4038600"/>
            <a:ext cx="152400" cy="1219200"/>
          </a:xfrm>
          <a:prstGeom prst="line">
            <a:avLst/>
          </a:prstGeom>
          <a:noFill/>
          <a:ln w="254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  <p:sp>
        <p:nvSpPr>
          <p:cNvPr id="94219" name="Text Box 12"/>
          <p:cNvSpPr txBox="1">
            <a:spLocks noChangeArrowheads="1"/>
          </p:cNvSpPr>
          <p:nvPr/>
        </p:nvSpPr>
        <p:spPr bwMode="auto">
          <a:xfrm>
            <a:off x="303213" y="5578475"/>
            <a:ext cx="8535987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In the absence of narrow focus, English tends to mark the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first</a:t>
            </a:r>
          </a:p>
          <a:p>
            <a:pPr eaLnBrk="0" hangingPunct="0"/>
            <a:r>
              <a:rPr lang="en-US" sz="2400">
                <a:latin typeface="Arial" charset="0"/>
              </a:rPr>
              <a:t>and 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last</a:t>
            </a:r>
            <a:r>
              <a:rPr lang="en-US" sz="2400">
                <a:latin typeface="Arial" charset="0"/>
              </a:rPr>
              <a:t> ‘content’ words with perceptually prominent accents.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8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" fill="hold"/>
                                        <p:tgtEl>
                                          <p:spTgt spid="968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87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8711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Rising statements</a:t>
            </a:r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1185863" y="2017713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1" name="Line 3"/>
          <p:cNvSpPr>
            <a:spLocks noChangeShapeType="1"/>
          </p:cNvSpPr>
          <p:nvPr/>
        </p:nvSpPr>
        <p:spPr bwMode="auto">
          <a:xfrm>
            <a:off x="1219200" y="3998913"/>
            <a:ext cx="6477000" cy="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1066800" y="1789113"/>
          <a:ext cx="67818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5" name="Chart" r:id="rId5" imgW="4467225" imgH="2486025" progId="Excel.Sheet.8">
                  <p:embed/>
                </p:oleObj>
              </mc:Choice>
              <mc:Fallback>
                <p:oleObj name="Chart" r:id="rId5" imgW="4467225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89113"/>
                        <a:ext cx="67818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Text Box 5"/>
          <p:cNvSpPr txBox="1">
            <a:spLocks noChangeArrowheads="1"/>
          </p:cNvSpPr>
          <p:nvPr/>
        </p:nvSpPr>
        <p:spPr bwMode="auto">
          <a:xfrm>
            <a:off x="1795463" y="4837113"/>
            <a:ext cx="54197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pic>
        <p:nvPicPr>
          <p:cNvPr id="97075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_highrise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81200" y="21701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892175" y="5751513"/>
            <a:ext cx="70294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990033"/>
                </a:solidFill>
                <a:latin typeface="Arial" charset="0"/>
              </a:rPr>
              <a:t>High-rising</a:t>
            </a:r>
            <a:r>
              <a:rPr lang="en-US" sz="2400">
                <a:latin typeface="Arial" charset="0"/>
              </a:rPr>
              <a:t> statements can signal that the speaker </a:t>
            </a:r>
          </a:p>
          <a:p>
            <a:pPr eaLnBrk="0" hangingPunct="0"/>
            <a:r>
              <a:rPr lang="en-US" sz="2400">
                <a:latin typeface="Arial" charset="0"/>
              </a:rPr>
              <a:t>is seeking approval.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143000" y="1600200"/>
            <a:ext cx="58261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latin typeface="Arial" charset="0"/>
              </a:rPr>
              <a:t>“Tell me something I didn’t already know.”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4100513" y="5265738"/>
            <a:ext cx="37560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B2B2B2"/>
                </a:solidFill>
                <a:latin typeface="Arial" charset="0"/>
              </a:rPr>
              <a:t>[... does this statement qualify?]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0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" fill="hold"/>
                                        <p:tgtEl>
                                          <p:spTgt spid="9707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075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0758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Yes-No question</a:t>
            </a:r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1185863" y="1676400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1066800" y="1447800"/>
          <a:ext cx="6705600" cy="37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3" name="Chart" r:id="rId5" imgW="4486275" imgH="2486025" progId="Excel.Sheet.8">
                  <p:embed/>
                </p:oleObj>
              </mc:Choice>
              <mc:Fallback>
                <p:oleObj name="Chart" r:id="rId5" imgW="4486275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705600" cy="37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Line 4"/>
          <p:cNvSpPr>
            <a:spLocks noChangeShapeType="1"/>
          </p:cNvSpPr>
          <p:nvPr/>
        </p:nvSpPr>
        <p:spPr bwMode="auto">
          <a:xfrm>
            <a:off x="1219200" y="4038600"/>
            <a:ext cx="6477000" cy="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1795463" y="4495800"/>
            <a:ext cx="5740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are legumes a good source of VITAMINS</a:t>
            </a:r>
          </a:p>
        </p:txBody>
      </p:sp>
      <p:pic>
        <p:nvPicPr>
          <p:cNvPr id="97280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YNQ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812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887413" y="5715000"/>
            <a:ext cx="74183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990033"/>
                </a:solidFill>
                <a:latin typeface="Arial" charset="0"/>
              </a:rPr>
              <a:t>Rise</a:t>
            </a:r>
            <a:r>
              <a:rPr lang="en-US" sz="2400">
                <a:latin typeface="Arial" charset="0"/>
              </a:rPr>
              <a:t> from the main accent to the end of the sentence.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" fill="hold"/>
                                        <p:tgtEl>
                                          <p:spTgt spid="972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0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06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‘Surprise-redundancy’ tune</a:t>
            </a:r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1209675" y="2073275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7" name="Text Box 4"/>
          <p:cNvSpPr txBox="1">
            <a:spLocks noChangeArrowheads="1"/>
          </p:cNvSpPr>
          <p:nvPr/>
        </p:nvSpPr>
        <p:spPr bwMode="auto">
          <a:xfrm>
            <a:off x="1819275" y="4892675"/>
            <a:ext cx="54197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legumes are a good source of vitamins</a:t>
            </a:r>
          </a:p>
        </p:txBody>
      </p:sp>
      <p:sp>
        <p:nvSpPr>
          <p:cNvPr id="100358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84709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990033"/>
                </a:solidFill>
                <a:latin typeface="Arial" charset="0"/>
              </a:rPr>
              <a:t>Low </a:t>
            </a:r>
            <a:r>
              <a:rPr lang="en-US" sz="2400">
                <a:latin typeface="Arial" charset="0"/>
              </a:rPr>
              <a:t>beginning followed by a gradual rise to a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high </a:t>
            </a:r>
            <a:r>
              <a:rPr lang="en-US" sz="2400">
                <a:latin typeface="Arial" charset="0"/>
              </a:rPr>
              <a:t>at the end.</a:t>
            </a:r>
          </a:p>
        </p:txBody>
      </p:sp>
      <p:sp>
        <p:nvSpPr>
          <p:cNvPr id="100359" name="Text Box 6"/>
          <p:cNvSpPr txBox="1">
            <a:spLocks noChangeArrowheads="1"/>
          </p:cNvSpPr>
          <p:nvPr/>
        </p:nvSpPr>
        <p:spPr bwMode="auto">
          <a:xfrm>
            <a:off x="1143000" y="1676400"/>
            <a:ext cx="475773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B2B2B2"/>
                </a:solidFill>
                <a:latin typeface="Arial" charset="0"/>
              </a:rPr>
              <a:t>[How many times do I have to tell you ...]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090613" y="1844675"/>
          <a:ext cx="6858000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21" name="Chart" r:id="rId5" imgW="4467225" imgH="2486025" progId="Excel.Sheet.8">
                  <p:embed/>
                </p:oleObj>
              </mc:Choice>
              <mc:Fallback>
                <p:oleObj name="Chart" r:id="rId5" imgW="4467225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1844675"/>
                        <a:ext cx="6858000" cy="380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485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gumesSR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005013" y="2225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1" name="Freeform 9"/>
          <p:cNvSpPr>
            <a:spLocks/>
          </p:cNvSpPr>
          <p:nvPr/>
        </p:nvSpPr>
        <p:spPr bwMode="auto">
          <a:xfrm>
            <a:off x="2366963" y="3368675"/>
            <a:ext cx="1003300" cy="314325"/>
          </a:xfrm>
          <a:custGeom>
            <a:avLst/>
            <a:gdLst>
              <a:gd name="T0" fmla="*/ 0 w 632"/>
              <a:gd name="T1" fmla="*/ 171 h 198"/>
              <a:gd name="T2" fmla="*/ 207 w 632"/>
              <a:gd name="T3" fmla="*/ 180 h 198"/>
              <a:gd name="T4" fmla="*/ 351 w 632"/>
              <a:gd name="T5" fmla="*/ 144 h 198"/>
              <a:gd name="T6" fmla="*/ 432 w 632"/>
              <a:gd name="T7" fmla="*/ 117 h 198"/>
              <a:gd name="T8" fmla="*/ 459 w 632"/>
              <a:gd name="T9" fmla="*/ 108 h 198"/>
              <a:gd name="T10" fmla="*/ 576 w 632"/>
              <a:gd name="T11" fmla="*/ 45 h 198"/>
              <a:gd name="T12" fmla="*/ 630 w 632"/>
              <a:gd name="T13" fmla="*/ 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2"/>
              <a:gd name="T22" fmla="*/ 0 h 198"/>
              <a:gd name="T23" fmla="*/ 632 w 632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2" h="198">
                <a:moveTo>
                  <a:pt x="0" y="171"/>
                </a:moveTo>
                <a:cubicBezTo>
                  <a:pt x="80" y="198"/>
                  <a:pt x="102" y="187"/>
                  <a:pt x="207" y="180"/>
                </a:cubicBezTo>
                <a:cubicBezTo>
                  <a:pt x="256" y="170"/>
                  <a:pt x="303" y="156"/>
                  <a:pt x="351" y="144"/>
                </a:cubicBezTo>
                <a:cubicBezTo>
                  <a:pt x="351" y="144"/>
                  <a:pt x="418" y="122"/>
                  <a:pt x="432" y="117"/>
                </a:cubicBezTo>
                <a:cubicBezTo>
                  <a:pt x="441" y="114"/>
                  <a:pt x="459" y="108"/>
                  <a:pt x="459" y="108"/>
                </a:cubicBezTo>
                <a:cubicBezTo>
                  <a:pt x="497" y="80"/>
                  <a:pt x="536" y="67"/>
                  <a:pt x="576" y="45"/>
                </a:cubicBezTo>
                <a:cubicBezTo>
                  <a:pt x="632" y="14"/>
                  <a:pt x="630" y="30"/>
                  <a:pt x="630" y="0"/>
                </a:cubicBezTo>
              </a:path>
            </a:pathLst>
          </a:custGeom>
          <a:noFill/>
          <a:ln w="381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5867400" y="2266950"/>
            <a:ext cx="1500188" cy="858838"/>
          </a:xfrm>
          <a:custGeom>
            <a:avLst/>
            <a:gdLst>
              <a:gd name="T0" fmla="*/ 0 w 945"/>
              <a:gd name="T1" fmla="*/ 271 h 541"/>
              <a:gd name="T2" fmla="*/ 81 w 945"/>
              <a:gd name="T3" fmla="*/ 235 h 541"/>
              <a:gd name="T4" fmla="*/ 162 w 945"/>
              <a:gd name="T5" fmla="*/ 181 h 541"/>
              <a:gd name="T6" fmla="*/ 261 w 945"/>
              <a:gd name="T7" fmla="*/ 109 h 541"/>
              <a:gd name="T8" fmla="*/ 342 w 945"/>
              <a:gd name="T9" fmla="*/ 82 h 541"/>
              <a:gd name="T10" fmla="*/ 405 w 945"/>
              <a:gd name="T11" fmla="*/ 55 h 541"/>
              <a:gd name="T12" fmla="*/ 477 w 945"/>
              <a:gd name="T13" fmla="*/ 37 h 541"/>
              <a:gd name="T14" fmla="*/ 639 w 945"/>
              <a:gd name="T15" fmla="*/ 19 h 541"/>
              <a:gd name="T16" fmla="*/ 747 w 945"/>
              <a:gd name="T17" fmla="*/ 91 h 541"/>
              <a:gd name="T18" fmla="*/ 801 w 945"/>
              <a:gd name="T19" fmla="*/ 163 h 541"/>
              <a:gd name="T20" fmla="*/ 873 w 945"/>
              <a:gd name="T21" fmla="*/ 343 h 541"/>
              <a:gd name="T22" fmla="*/ 918 w 945"/>
              <a:gd name="T23" fmla="*/ 451 h 541"/>
              <a:gd name="T24" fmla="*/ 927 w 945"/>
              <a:gd name="T25" fmla="*/ 487 h 541"/>
              <a:gd name="T26" fmla="*/ 945 w 945"/>
              <a:gd name="T27" fmla="*/ 541 h 5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45"/>
              <a:gd name="T43" fmla="*/ 0 h 541"/>
              <a:gd name="T44" fmla="*/ 945 w 945"/>
              <a:gd name="T45" fmla="*/ 541 h 5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45" h="541">
                <a:moveTo>
                  <a:pt x="0" y="271"/>
                </a:moveTo>
                <a:cubicBezTo>
                  <a:pt x="29" y="261"/>
                  <a:pt x="52" y="245"/>
                  <a:pt x="81" y="235"/>
                </a:cubicBezTo>
                <a:cubicBezTo>
                  <a:pt x="109" y="207"/>
                  <a:pt x="128" y="198"/>
                  <a:pt x="162" y="181"/>
                </a:cubicBezTo>
                <a:cubicBezTo>
                  <a:pt x="198" y="163"/>
                  <a:pt x="228" y="133"/>
                  <a:pt x="261" y="109"/>
                </a:cubicBezTo>
                <a:cubicBezTo>
                  <a:pt x="261" y="109"/>
                  <a:pt x="329" y="86"/>
                  <a:pt x="342" y="82"/>
                </a:cubicBezTo>
                <a:cubicBezTo>
                  <a:pt x="364" y="75"/>
                  <a:pt x="383" y="62"/>
                  <a:pt x="405" y="55"/>
                </a:cubicBezTo>
                <a:cubicBezTo>
                  <a:pt x="428" y="47"/>
                  <a:pt x="477" y="37"/>
                  <a:pt x="477" y="37"/>
                </a:cubicBezTo>
                <a:cubicBezTo>
                  <a:pt x="533" y="0"/>
                  <a:pt x="570" y="12"/>
                  <a:pt x="639" y="19"/>
                </a:cubicBezTo>
                <a:cubicBezTo>
                  <a:pt x="646" y="24"/>
                  <a:pt x="737" y="78"/>
                  <a:pt x="747" y="91"/>
                </a:cubicBezTo>
                <a:cubicBezTo>
                  <a:pt x="765" y="115"/>
                  <a:pt x="801" y="163"/>
                  <a:pt x="801" y="163"/>
                </a:cubicBezTo>
                <a:cubicBezTo>
                  <a:pt x="822" y="227"/>
                  <a:pt x="846" y="283"/>
                  <a:pt x="873" y="343"/>
                </a:cubicBezTo>
                <a:cubicBezTo>
                  <a:pt x="891" y="384"/>
                  <a:pt x="894" y="415"/>
                  <a:pt x="918" y="451"/>
                </a:cubicBezTo>
                <a:cubicBezTo>
                  <a:pt x="921" y="463"/>
                  <a:pt x="923" y="475"/>
                  <a:pt x="927" y="487"/>
                </a:cubicBezTo>
                <a:cubicBezTo>
                  <a:pt x="932" y="505"/>
                  <a:pt x="945" y="541"/>
                  <a:pt x="945" y="541"/>
                </a:cubicBezTo>
              </a:path>
            </a:pathLst>
          </a:custGeom>
          <a:noFill/>
          <a:ln w="381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48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" fill="hold"/>
                                        <p:tgtEl>
                                          <p:spTgt spid="9748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485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4856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‘Contradiction’ tune</a:t>
            </a:r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1133475" y="1997075"/>
            <a:ext cx="6553200" cy="3276600"/>
          </a:xfrm>
          <a:prstGeom prst="rect">
            <a:avLst/>
          </a:prstGeom>
          <a:solidFill>
            <a:srgbClr val="EAEAEA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1014413" y="1700213"/>
          <a:ext cx="6858000" cy="380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9" name="Chart" r:id="rId5" imgW="4467225" imgH="2486025" progId="Excel.Sheet.8">
                  <p:embed/>
                </p:oleObj>
              </mc:Choice>
              <mc:Fallback>
                <p:oleObj name="Chart" r:id="rId5" imgW="4467225" imgH="2486025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700213"/>
                        <a:ext cx="6858000" cy="380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092325" y="4816475"/>
            <a:ext cx="53181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Arial" charset="0"/>
              </a:rPr>
              <a:t>linguini isn’t a good source of vitamins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5638800"/>
            <a:ext cx="85375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990033"/>
                </a:solidFill>
                <a:latin typeface="Arial" charset="0"/>
              </a:rPr>
              <a:t>Sharp fall </a:t>
            </a:r>
            <a:r>
              <a:rPr lang="en-US" sz="2400">
                <a:latin typeface="Arial" charset="0"/>
              </a:rPr>
              <a:t>at the beginning,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flat and low</a:t>
            </a:r>
            <a:r>
              <a:rPr lang="en-US" sz="2400">
                <a:latin typeface="Arial" charset="0"/>
              </a:rPr>
              <a:t>, then</a:t>
            </a:r>
            <a:r>
              <a:rPr lang="en-US" sz="2400">
                <a:solidFill>
                  <a:srgbClr val="990033"/>
                </a:solidFill>
                <a:latin typeface="Arial" charset="0"/>
              </a:rPr>
              <a:t> rising </a:t>
            </a:r>
            <a:r>
              <a:rPr lang="en-US" sz="2400">
                <a:latin typeface="Arial" charset="0"/>
              </a:rPr>
              <a:t>at the end.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066800" y="1600200"/>
            <a:ext cx="61134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“I’ve heard that linguini is a good source of vitamins.”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291013" y="5257800"/>
            <a:ext cx="34734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B2B2B2"/>
                </a:solidFill>
                <a:latin typeface="Arial" charset="0"/>
              </a:rPr>
              <a:t>[... how could you think that?]</a:t>
            </a:r>
          </a:p>
        </p:txBody>
      </p:sp>
      <p:pic>
        <p:nvPicPr>
          <p:cNvPr id="9769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inguiniCC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958013" y="2225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0" name="Freeform 10"/>
          <p:cNvSpPr>
            <a:spLocks/>
          </p:cNvSpPr>
          <p:nvPr/>
        </p:nvSpPr>
        <p:spPr bwMode="auto">
          <a:xfrm>
            <a:off x="2319338" y="2606675"/>
            <a:ext cx="676275" cy="1228725"/>
          </a:xfrm>
          <a:custGeom>
            <a:avLst/>
            <a:gdLst>
              <a:gd name="T0" fmla="*/ 0 w 432"/>
              <a:gd name="T1" fmla="*/ 0 h 810"/>
              <a:gd name="T2" fmla="*/ 36 w 432"/>
              <a:gd name="T3" fmla="*/ 261 h 810"/>
              <a:gd name="T4" fmla="*/ 72 w 432"/>
              <a:gd name="T5" fmla="*/ 351 h 810"/>
              <a:gd name="T6" fmla="*/ 99 w 432"/>
              <a:gd name="T7" fmla="*/ 504 h 810"/>
              <a:gd name="T8" fmla="*/ 135 w 432"/>
              <a:gd name="T9" fmla="*/ 666 h 810"/>
              <a:gd name="T10" fmla="*/ 324 w 432"/>
              <a:gd name="T11" fmla="*/ 774 h 810"/>
              <a:gd name="T12" fmla="*/ 405 w 432"/>
              <a:gd name="T13" fmla="*/ 801 h 810"/>
              <a:gd name="T14" fmla="*/ 432 w 432"/>
              <a:gd name="T15" fmla="*/ 810 h 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"/>
              <a:gd name="T25" fmla="*/ 0 h 810"/>
              <a:gd name="T26" fmla="*/ 432 w 432"/>
              <a:gd name="T27" fmla="*/ 810 h 8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" h="810">
                <a:moveTo>
                  <a:pt x="0" y="0"/>
                </a:moveTo>
                <a:cubicBezTo>
                  <a:pt x="14" y="87"/>
                  <a:pt x="20" y="175"/>
                  <a:pt x="36" y="261"/>
                </a:cubicBezTo>
                <a:cubicBezTo>
                  <a:pt x="42" y="293"/>
                  <a:pt x="64" y="319"/>
                  <a:pt x="72" y="351"/>
                </a:cubicBezTo>
                <a:cubicBezTo>
                  <a:pt x="80" y="383"/>
                  <a:pt x="98" y="497"/>
                  <a:pt x="99" y="504"/>
                </a:cubicBezTo>
                <a:cubicBezTo>
                  <a:pt x="106" y="547"/>
                  <a:pt x="107" y="630"/>
                  <a:pt x="135" y="666"/>
                </a:cubicBezTo>
                <a:cubicBezTo>
                  <a:pt x="187" y="733"/>
                  <a:pt x="247" y="748"/>
                  <a:pt x="324" y="774"/>
                </a:cubicBezTo>
                <a:cubicBezTo>
                  <a:pt x="351" y="783"/>
                  <a:pt x="378" y="792"/>
                  <a:pt x="405" y="801"/>
                </a:cubicBezTo>
                <a:cubicBezTo>
                  <a:pt x="414" y="804"/>
                  <a:pt x="432" y="810"/>
                  <a:pt x="432" y="810"/>
                </a:cubicBezTo>
              </a:path>
            </a:pathLst>
          </a:custGeom>
          <a:noFill/>
          <a:ln w="381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1" name="Freeform 11"/>
          <p:cNvSpPr>
            <a:spLocks/>
          </p:cNvSpPr>
          <p:nvPr/>
        </p:nvSpPr>
        <p:spPr bwMode="auto">
          <a:xfrm flipV="1">
            <a:off x="3910013" y="3825875"/>
            <a:ext cx="1600200" cy="76200"/>
          </a:xfrm>
          <a:custGeom>
            <a:avLst/>
            <a:gdLst>
              <a:gd name="T0" fmla="*/ 0 w 1008"/>
              <a:gd name="T1" fmla="*/ 5 h 5"/>
              <a:gd name="T2" fmla="*/ 1008 w 1008"/>
              <a:gd name="T3" fmla="*/ 5 h 5"/>
              <a:gd name="T4" fmla="*/ 0 60000 65536"/>
              <a:gd name="T5" fmla="*/ 0 60000 65536"/>
              <a:gd name="T6" fmla="*/ 0 w 1008"/>
              <a:gd name="T7" fmla="*/ 0 h 5"/>
              <a:gd name="T8" fmla="*/ 1008 w 1008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8" h="5">
                <a:moveTo>
                  <a:pt x="0" y="5"/>
                </a:moveTo>
                <a:cubicBezTo>
                  <a:pt x="350" y="0"/>
                  <a:pt x="665" y="5"/>
                  <a:pt x="1008" y="5"/>
                </a:cubicBezTo>
              </a:path>
            </a:pathLst>
          </a:custGeom>
          <a:noFill/>
          <a:ln w="381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2" name="Freeform 12"/>
          <p:cNvSpPr>
            <a:spLocks/>
          </p:cNvSpPr>
          <p:nvPr/>
        </p:nvSpPr>
        <p:spPr bwMode="auto">
          <a:xfrm>
            <a:off x="6445250" y="3317875"/>
            <a:ext cx="665163" cy="584200"/>
          </a:xfrm>
          <a:custGeom>
            <a:avLst/>
            <a:gdLst>
              <a:gd name="T0" fmla="*/ 0 w 419"/>
              <a:gd name="T1" fmla="*/ 368 h 368"/>
              <a:gd name="T2" fmla="*/ 135 w 419"/>
              <a:gd name="T3" fmla="*/ 332 h 368"/>
              <a:gd name="T4" fmla="*/ 162 w 419"/>
              <a:gd name="T5" fmla="*/ 305 h 368"/>
              <a:gd name="T6" fmla="*/ 216 w 419"/>
              <a:gd name="T7" fmla="*/ 269 h 368"/>
              <a:gd name="T8" fmla="*/ 306 w 419"/>
              <a:gd name="T9" fmla="*/ 170 h 368"/>
              <a:gd name="T10" fmla="*/ 378 w 419"/>
              <a:gd name="T11" fmla="*/ 62 h 368"/>
              <a:gd name="T12" fmla="*/ 396 w 419"/>
              <a:gd name="T13" fmla="*/ 26 h 3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9"/>
              <a:gd name="T22" fmla="*/ 0 h 368"/>
              <a:gd name="T23" fmla="*/ 419 w 419"/>
              <a:gd name="T24" fmla="*/ 368 h 3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9" h="368">
                <a:moveTo>
                  <a:pt x="0" y="368"/>
                </a:moveTo>
                <a:cubicBezTo>
                  <a:pt x="44" y="353"/>
                  <a:pt x="91" y="347"/>
                  <a:pt x="135" y="332"/>
                </a:cubicBezTo>
                <a:cubicBezTo>
                  <a:pt x="144" y="323"/>
                  <a:pt x="152" y="313"/>
                  <a:pt x="162" y="305"/>
                </a:cubicBezTo>
                <a:cubicBezTo>
                  <a:pt x="179" y="292"/>
                  <a:pt x="216" y="269"/>
                  <a:pt x="216" y="269"/>
                </a:cubicBezTo>
                <a:cubicBezTo>
                  <a:pt x="241" y="231"/>
                  <a:pt x="278" y="206"/>
                  <a:pt x="306" y="170"/>
                </a:cubicBezTo>
                <a:cubicBezTo>
                  <a:pt x="332" y="137"/>
                  <a:pt x="354" y="97"/>
                  <a:pt x="378" y="62"/>
                </a:cubicBezTo>
                <a:cubicBezTo>
                  <a:pt x="419" y="0"/>
                  <a:pt x="366" y="56"/>
                  <a:pt x="396" y="26"/>
                </a:cubicBezTo>
              </a:path>
            </a:pathLst>
          </a:custGeom>
          <a:noFill/>
          <a:ln w="38100" cap="sq">
            <a:solidFill>
              <a:srgbClr val="990033"/>
            </a:solidFill>
            <a:round/>
            <a:headEnd type="none" w="sm" len="sm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6224588" y="6483350"/>
            <a:ext cx="2919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Jennifer Venditti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6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769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690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6905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Text Box 2"/>
          <p:cNvSpPr txBox="1">
            <a:spLocks noChangeArrowheads="1"/>
          </p:cNvSpPr>
          <p:nvPr/>
        </p:nvSpPr>
        <p:spPr bwMode="auto">
          <a:xfrm>
            <a:off x="334807" y="1981200"/>
            <a:ext cx="8371202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Advanced:</a:t>
            </a:r>
          </a:p>
          <a:p>
            <a:pPr algn="ctr" eaLnBrk="0" hangingPunct="0"/>
            <a:r>
              <a:rPr lang="en-US" sz="4800" dirty="0" err="1">
                <a:solidFill>
                  <a:srgbClr val="003399"/>
                </a:solidFill>
                <a:latin typeface="Arial" charset="0"/>
              </a:rPr>
              <a:t>Intonational</a:t>
            </a:r>
            <a:r>
              <a:rPr lang="en-US" sz="4800" dirty="0">
                <a:solidFill>
                  <a:srgbClr val="003399"/>
                </a:solidFill>
                <a:latin typeface="Arial" charset="0"/>
              </a:rPr>
              <a:t> </a:t>
            </a:r>
          </a:p>
          <a:p>
            <a:pPr algn="ctr" eaLnBrk="0" hangingPunct="0"/>
            <a:r>
              <a:rPr lang="en-US" sz="4800" dirty="0">
                <a:solidFill>
                  <a:srgbClr val="003399"/>
                </a:solidFill>
                <a:latin typeface="Arial" charset="0"/>
              </a:rPr>
              <a:t>Transcription Theories:</a:t>
            </a:r>
          </a:p>
          <a:p>
            <a:pPr algn="ctr" eaLnBrk="0" hangingPunct="0"/>
            <a:r>
              <a:rPr lang="en-US" sz="4800" dirty="0" err="1" smtClean="0">
                <a:solidFill>
                  <a:srgbClr val="003399"/>
                </a:solidFill>
                <a:latin typeface="Arial" charset="0"/>
              </a:rPr>
              <a:t>ToBI</a:t>
            </a:r>
            <a:r>
              <a:rPr lang="en-US" sz="4800" dirty="0" smtClean="0">
                <a:solidFill>
                  <a:srgbClr val="003399"/>
                </a:solidFill>
                <a:latin typeface="Arial" charset="0"/>
              </a:rPr>
              <a:t> </a:t>
            </a:r>
          </a:p>
          <a:p>
            <a:pPr algn="ctr" eaLnBrk="0" hangingPunct="0"/>
            <a:r>
              <a:rPr lang="en-US" sz="4800" dirty="0" smtClean="0">
                <a:solidFill>
                  <a:srgbClr val="003399"/>
                </a:solidFill>
                <a:latin typeface="Arial" charset="0"/>
              </a:rPr>
              <a:t>(a linguistic model of prosody)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ToBI: Tones and Break Indices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Pitch accent tones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H* “peak accent”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L* “low accent”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L+H* “rising peak accent” (contrastive)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L*+H ‘scooped accent’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H+!H* downstepped high</a:t>
            </a:r>
          </a:p>
          <a:p>
            <a:pPr>
              <a:lnSpc>
                <a:spcPct val="90000"/>
              </a:lnSpc>
            </a:pPr>
            <a:r>
              <a:rPr lang="en-US" sz="2000"/>
              <a:t>Boundary tones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L-L% (final low; Am Eng. Declarative contour)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L-H% (continuation rise)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H-H% (yes-no queston)</a:t>
            </a:r>
          </a:p>
          <a:p>
            <a:pPr>
              <a:lnSpc>
                <a:spcPct val="90000"/>
              </a:lnSpc>
            </a:pPr>
            <a:r>
              <a:rPr lang="en-US" sz="2000"/>
              <a:t>Break indices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0: clitics, 1, word boundaries, 2 short pause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3 intermediate intonation phrase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4 full intonation phrase/final boundary.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Acoustic Phonetics and Signals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Acoustic properties of speech sounds</a:t>
            </a:r>
          </a:p>
          <a:p>
            <a:pPr eaLnBrk="1" hangingPunct="1"/>
            <a:r>
              <a:rPr lang="en-US" dirty="0" smtClean="0"/>
              <a:t>Sound </a:t>
            </a:r>
            <a:r>
              <a:rPr lang="en-US" dirty="0"/>
              <a:t>Waves</a:t>
            </a:r>
          </a:p>
          <a:p>
            <a:pPr lvl="1" eaLnBrk="1" hangingPunct="1"/>
            <a:r>
              <a:rPr lang="en-US" dirty="0">
                <a:hlinkClick r:id="rId3"/>
              </a:rPr>
              <a:t>http://www.kettering.edu/~drussell/Demos/waves-intro/waves-intro.html</a:t>
            </a:r>
            <a:endParaRPr lang="en-US" dirty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Examples of the TOBI system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Courier New" charset="0"/>
              </a:rPr>
              <a:t>I don’t eat beef.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latin typeface="Courier New" charset="0"/>
              </a:rPr>
              <a:t>    L*    L* L*L-L%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Courier New" charset="0"/>
              </a:rPr>
              <a:t>Marianna made the marmalade.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latin typeface="Courier New" charset="0"/>
              </a:rPr>
              <a:t>      H*                 L-L%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latin typeface="Courier New" charset="0"/>
              </a:rPr>
              <a:t>      L*                 H-H%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Courier New" charset="0"/>
              </a:rPr>
              <a:t>“I” means insert.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latin typeface="Courier New" charset="0"/>
              </a:rPr>
              <a:t>  H*    H*   H*L-L%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latin typeface="Courier New" charset="0"/>
              </a:rPr>
              <a:t>	  1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latin typeface="Courier New" charset="0"/>
              </a:rPr>
              <a:t>  H*L-       H*L-L%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latin typeface="Courier New" charset="0"/>
              </a:rPr>
              <a:t>    3</a:t>
            </a:r>
          </a:p>
        </p:txBody>
      </p:sp>
      <p:pic>
        <p:nvPicPr>
          <p:cNvPr id="94925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bedded Sound 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629400" y="3124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92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Embedded Sound 5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553200" y="36576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925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3" name="Embedded Sound 6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3434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925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4" name="Embedded Sound 7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1816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925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5" name="Embedded Sound 9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477000" y="1981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5867400" y="6483350"/>
            <a:ext cx="3041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</a:rPr>
              <a:t>Slide from Lavoie and Podesva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949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925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925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9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0" fill="hold"/>
                                        <p:tgtEl>
                                          <p:spTgt spid="949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925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925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49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0" fill="hold"/>
                                        <p:tgtEl>
                                          <p:spTgt spid="949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925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925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49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949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925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925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9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8" fill="hold"/>
                                        <p:tgtEl>
                                          <p:spTgt spid="949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925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9256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r>
              <a:rPr lang="en-US" dirty="0" smtClean="0"/>
              <a:t>Want a fuller treatment of speech topics?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Courses in linguistics, EE, CMU…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</p:spPr>
        <p:txBody>
          <a:bodyPr/>
          <a:lstStyle/>
          <a:p>
            <a:r>
              <a:rPr lang="en-US" smtClean="0"/>
              <a:t>1/5/07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/>
              <a:t>Simple Period Waves (sine waves)</a:t>
            </a:r>
          </a:p>
        </p:txBody>
      </p:sp>
      <p:pic>
        <p:nvPicPr>
          <p:cNvPr id="24579" name="Picture 4" descr="100"/>
          <p:cNvPicPr>
            <a:picLocks noGrp="1" noChangeAspect="1" noChangeArrowheads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>
          <a:xfrm>
            <a:off x="5257800" y="1981200"/>
            <a:ext cx="3886200" cy="2589213"/>
          </a:xfrm>
        </p:spPr>
      </p:pic>
      <p:sp>
        <p:nvSpPr>
          <p:cNvPr id="2458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209800"/>
            <a:ext cx="5257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800" dirty="0"/>
              <a:t> Characterized by:</a:t>
            </a:r>
          </a:p>
          <a:p>
            <a:pPr lvl="1">
              <a:buFont typeface="Times" charset="0"/>
              <a:buChar char="•"/>
            </a:pPr>
            <a:r>
              <a:rPr lang="en-US" sz="2800" dirty="0"/>
              <a:t> </a:t>
            </a:r>
            <a:r>
              <a:rPr lang="en-US" sz="2800" b="1" dirty="0" smtClean="0"/>
              <a:t>period</a:t>
            </a:r>
            <a:r>
              <a:rPr lang="en-US" sz="2800" dirty="0" smtClean="0"/>
              <a:t> T </a:t>
            </a:r>
          </a:p>
          <a:p>
            <a:pPr lvl="2">
              <a:buFont typeface="Times" charset="0"/>
              <a:buChar char="•"/>
            </a:pPr>
            <a:r>
              <a:rPr lang="en-US" sz="2400" dirty="0" smtClean="0"/>
              <a:t> time for 1 cycle to complete</a:t>
            </a:r>
            <a:endParaRPr lang="en-US" sz="2800" dirty="0"/>
          </a:p>
          <a:p>
            <a:pPr lvl="1">
              <a:buFont typeface="Times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amplitude</a:t>
            </a:r>
            <a:r>
              <a:rPr lang="en-US" sz="2800" dirty="0"/>
              <a:t> </a:t>
            </a:r>
            <a:r>
              <a:rPr lang="en-US" sz="2800" dirty="0" smtClean="0"/>
              <a:t>A</a:t>
            </a:r>
          </a:p>
          <a:p>
            <a:pPr lvl="2">
              <a:buFont typeface="Times" charset="0"/>
              <a:buChar char="•"/>
            </a:pPr>
            <a:r>
              <a:rPr lang="en-US" sz="2400" dirty="0" smtClean="0"/>
              <a:t> maximum value on Y axis</a:t>
            </a:r>
            <a:endParaRPr lang="en-US" sz="2400" dirty="0"/>
          </a:p>
          <a:p>
            <a:pPr lvl="1"/>
            <a:endParaRPr lang="en-US" sz="2800" dirty="0">
              <a:sym typeface="Symbol" charset="2"/>
            </a:endParaRPr>
          </a:p>
          <a:p>
            <a:pPr>
              <a:buFont typeface="Times" charset="0"/>
              <a:buChar char="•"/>
            </a:pPr>
            <a:r>
              <a:rPr lang="en-US" sz="2800" dirty="0">
                <a:sym typeface="Symbol" charset="2"/>
              </a:rPr>
              <a:t> Fundamental </a:t>
            </a:r>
            <a:r>
              <a:rPr lang="en-US" sz="2800" dirty="0" smtClean="0">
                <a:sym typeface="Symbol" charset="2"/>
              </a:rPr>
              <a:t>frequency in </a:t>
            </a:r>
            <a:r>
              <a:rPr lang="en-US" sz="2800" dirty="0">
                <a:sym typeface="Symbol" charset="2"/>
              </a:rPr>
              <a:t>cycles per second, or Hz</a:t>
            </a:r>
          </a:p>
          <a:p>
            <a:pPr lvl="1">
              <a:buFont typeface="Times" charset="0"/>
              <a:buChar char="•"/>
            </a:pPr>
            <a:r>
              <a:rPr lang="en-US" sz="2800" dirty="0">
                <a:sym typeface="Symbol" charset="2"/>
              </a:rPr>
              <a:t> F</a:t>
            </a:r>
            <a:r>
              <a:rPr lang="en-US" sz="2800" baseline="-25000" dirty="0">
                <a:sym typeface="Symbol" charset="2"/>
              </a:rPr>
              <a:t>0</a:t>
            </a:r>
            <a:r>
              <a:rPr lang="en-US" sz="2800" dirty="0">
                <a:sym typeface="Symbol" charset="2"/>
              </a:rPr>
              <a:t>=1/T</a:t>
            </a:r>
            <a:endParaRPr lang="en-US" sz="2800" dirty="0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6019800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7620000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6019800" y="4876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6529388" y="5060950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1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periodic waves</a:t>
            </a:r>
          </a:p>
        </p:txBody>
      </p:sp>
      <p:sp>
        <p:nvSpPr>
          <p:cNvPr id="26627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4267200"/>
            <a:ext cx="79248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/>
              <a:t>Computing the </a:t>
            </a:r>
            <a:r>
              <a:rPr lang="en-US" sz="1600" dirty="0">
                <a:solidFill>
                  <a:srgbClr val="FF0000"/>
                </a:solidFill>
              </a:rPr>
              <a:t>frequency</a:t>
            </a:r>
            <a:r>
              <a:rPr lang="en-US" sz="1600" dirty="0"/>
              <a:t> of a wave: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5 cycles in .5 seconds = 10 </a:t>
            </a:r>
            <a:r>
              <a:rPr lang="en-US" sz="1400" b="1" dirty="0"/>
              <a:t>cycles/second</a:t>
            </a:r>
            <a:r>
              <a:rPr lang="en-US" sz="1400" dirty="0"/>
              <a:t> = 10 </a:t>
            </a:r>
            <a:r>
              <a:rPr lang="en-US" sz="1400" b="1" dirty="0" smtClean="0"/>
              <a:t>Hz (hertz)</a:t>
            </a:r>
            <a:endParaRPr lang="en-US" sz="1400" b="1" dirty="0"/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</a:rPr>
              <a:t>Amplitude</a:t>
            </a:r>
            <a:r>
              <a:rPr lang="en-US" sz="16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1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Period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.1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Equation</a:t>
            </a:r>
            <a:r>
              <a:rPr lang="en-US" sz="16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Y = A sin(2</a:t>
            </a:r>
            <a:r>
              <a:rPr lang="en-US" sz="1400" dirty="0">
                <a:sym typeface="Symbol" charset="2"/>
              </a:rPr>
              <a:t></a:t>
            </a:r>
            <a:r>
              <a:rPr lang="en-US" sz="1400" dirty="0"/>
              <a:t>ft)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endParaRPr lang="en-US" sz="1200" b="1" dirty="0">
              <a:latin typeface="Times New Roman" charset="0"/>
            </a:endParaRP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819400" y="6400800"/>
            <a:ext cx="685800" cy="228600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42988" y="16541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0" name="Picture 8" descr="10h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4549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124.10.lec19b.pptx</Template>
  <TotalTime>3160</TotalTime>
  <Words>3238</Words>
  <Application>Microsoft Office PowerPoint</Application>
  <PresentationFormat>On-screen Show (4:3)</PresentationFormat>
  <Paragraphs>586</Paragraphs>
  <Slides>71</Slides>
  <Notes>64</Notes>
  <HiddenSlides>0</HiddenSlides>
  <MMClips>40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2_Equity</vt:lpstr>
      <vt:lpstr>Equation</vt:lpstr>
      <vt:lpstr>Chart</vt:lpstr>
      <vt:lpstr> Speech: Fundamentals  CS 3710 / ISSP 3565 </vt:lpstr>
      <vt:lpstr>Outline</vt:lpstr>
      <vt:lpstr>The Big Picture</vt:lpstr>
      <vt:lpstr>The Big Picture (continued)</vt:lpstr>
      <vt:lpstr>Why do we care? </vt:lpstr>
      <vt:lpstr>Speech Production Process</vt:lpstr>
      <vt:lpstr>Acoustic Phonetics and Signals</vt:lpstr>
      <vt:lpstr>Simple Period Waves (sine waves)</vt:lpstr>
      <vt:lpstr>Simple periodic waves</vt:lpstr>
      <vt:lpstr>Waves have different frequencies</vt:lpstr>
      <vt:lpstr>Speech sound waves</vt:lpstr>
      <vt:lpstr>Digitizing Speech</vt:lpstr>
      <vt:lpstr>Digitizing Speech</vt:lpstr>
      <vt:lpstr>Sampling</vt:lpstr>
      <vt:lpstr>Sampling</vt:lpstr>
      <vt:lpstr>Sampling</vt:lpstr>
      <vt:lpstr>Quantization</vt:lpstr>
      <vt:lpstr>WAV format</vt:lpstr>
      <vt:lpstr>Fundamental frequency</vt:lpstr>
      <vt:lpstr>Pitch track  (plot of F0 over time)</vt:lpstr>
      <vt:lpstr>Amplitude</vt:lpstr>
      <vt:lpstr>Power and Intensity</vt:lpstr>
      <vt:lpstr>Plot of Intensity</vt:lpstr>
      <vt:lpstr>Pitch and Loudness</vt:lpstr>
      <vt:lpstr>Summary so far</vt:lpstr>
      <vt:lpstr>Prosody </vt:lpstr>
      <vt:lpstr>Defining Intonation (Ladd, 1996)</vt:lpstr>
      <vt:lpstr>Three aspects of prosody</vt:lpstr>
      <vt:lpstr>Prosodic Prominence: Pitch Accents</vt:lpstr>
      <vt:lpstr>Prosodic Boundaries</vt:lpstr>
      <vt:lpstr>Prosodic Tunes</vt:lpstr>
      <vt:lpstr>PowerPoint Presentation</vt:lpstr>
      <vt:lpstr>Graphic representation of F0</vt:lpstr>
      <vt:lpstr>The ‘ripples’</vt:lpstr>
      <vt:lpstr>The ‘ripples’</vt:lpstr>
      <vt:lpstr>Abstraction of the F0 contour</vt:lpstr>
      <vt:lpstr>The ‘waves’ and the ‘swells’ </vt:lpstr>
      <vt:lpstr>PowerPoint Presentation</vt:lpstr>
      <vt:lpstr>Stress vs. accent</vt:lpstr>
      <vt:lpstr>Stress vs. accent (2)</vt:lpstr>
      <vt:lpstr>Which word receives an accent?</vt:lpstr>
      <vt:lpstr>Same ‘tune’, different alignment</vt:lpstr>
      <vt:lpstr>Same ‘tune’, different alignment</vt:lpstr>
      <vt:lpstr>Same ‘tune’, different alignment</vt:lpstr>
      <vt:lpstr>Levels of prominence</vt:lpstr>
      <vt:lpstr>Pitch accent prediction from text</vt:lpstr>
      <vt:lpstr>What about pitch accent detection from speech and text?</vt:lpstr>
      <vt:lpstr>Experiment</vt:lpstr>
      <vt:lpstr>Some of the acoustic features tested </vt:lpstr>
      <vt:lpstr>PowerPoint Presentation</vt:lpstr>
      <vt:lpstr>A single intonation phrase</vt:lpstr>
      <vt:lpstr>Multiple phrases</vt:lpstr>
      <vt:lpstr>PowerPoint Presentation</vt:lpstr>
      <vt:lpstr>PowerPoint Presentation</vt:lpstr>
      <vt:lpstr>Phrasing can disambiguate</vt:lpstr>
      <vt:lpstr>Phrasing sometimes helps disambiguate</vt:lpstr>
      <vt:lpstr>Phrasing sometimes helps disambiguate</vt:lpstr>
      <vt:lpstr>Intonational tunes</vt:lpstr>
      <vt:lpstr>Yes-No question tune</vt:lpstr>
      <vt:lpstr>Yes-No question tune</vt:lpstr>
      <vt:lpstr>Yes-No question tune</vt:lpstr>
      <vt:lpstr>WH-questions</vt:lpstr>
      <vt:lpstr>Broad focus</vt:lpstr>
      <vt:lpstr>Rising statements</vt:lpstr>
      <vt:lpstr>Yes-No question</vt:lpstr>
      <vt:lpstr>‘Surprise-redundancy’ tune</vt:lpstr>
      <vt:lpstr>‘Contradiction’ tune</vt:lpstr>
      <vt:lpstr>PowerPoint Presentation</vt:lpstr>
      <vt:lpstr>ToBI: Tones and Break Indices</vt:lpstr>
      <vt:lpstr>Examples of the TOBI system</vt:lpstr>
      <vt:lpstr>Want a fuller treatment of speech topics?</vt:lpstr>
    </vt:vector>
  </TitlesOfParts>
  <Manager/>
  <Company>Stanford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224S Speech Recognition and Synthesis</dc:title>
  <dc:subject/>
  <dc:creator>Dan Jurafsky</dc:creator>
  <cp:keywords/>
  <dc:description/>
  <cp:lastModifiedBy>litman</cp:lastModifiedBy>
  <cp:revision>125</cp:revision>
  <dcterms:created xsi:type="dcterms:W3CDTF">2010-10-12T16:46:25Z</dcterms:created>
  <dcterms:modified xsi:type="dcterms:W3CDTF">2012-08-30T13:20:59Z</dcterms:modified>
  <cp:category/>
</cp:coreProperties>
</file>