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audio1.bin" ContentType="audio/unknown"/>
  <Override PartName="/ppt/media/audio2.bin" ContentType="audio/unknown"/>
  <Override PartName="/ppt/media/audio3.bin" ContentType="audio/unknown"/>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audio4.bin" ContentType="audio/unknown"/>
  <Override PartName="/ppt/media/audio5.bin" ContentType="audio/unknown"/>
  <Override PartName="/ppt/notesSlides/notesSlide10.xml" ContentType="application/vnd.openxmlformats-officedocument.presentationml.notesSlide+xml"/>
  <Override PartName="/ppt/media/audio6.bin" ContentType="audio/unknown"/>
  <Override PartName="/ppt/media/audio7.bin" ContentType="audi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media/audio8.bin" ContentType="audio/unknown"/>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audio9.bin" ContentType="audio/unknown"/>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media/audio10.bin" ContentType="audio/unknown"/>
  <Override PartName="/ppt/media/audio11.bin" ContentType="audio/unknown"/>
  <Override PartName="/ppt/media/audio12.bin" ContentType="audio/unknown"/>
  <Override PartName="/ppt/media/audio13.bin" ContentType="audio/unknown"/>
  <Override PartName="/ppt/media/audio14.bin" ContentType="audio/unknown"/>
  <Override PartName="/ppt/media/audio15.bin" ContentType="audio/unknown"/>
  <Override PartName="/ppt/media/audio16.bin" ContentType="audio/unknown"/>
  <Override PartName="/ppt/media/audio17.bin" ContentType="audio/unknown"/>
  <Override PartName="/ppt/media/audio18.bin" ContentType="audio/unknown"/>
  <Override PartName="/ppt/media/audio19.bin" ContentType="audio/unknown"/>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2" r:id="rId1"/>
  </p:sldMasterIdLst>
  <p:notesMasterIdLst>
    <p:notesMasterId r:id="rId50"/>
  </p:notesMasterIdLst>
  <p:handoutMasterIdLst>
    <p:handoutMasterId r:id="rId51"/>
  </p:handoutMasterIdLst>
  <p:sldIdLst>
    <p:sldId id="256" r:id="rId2"/>
    <p:sldId id="407" r:id="rId3"/>
    <p:sldId id="422" r:id="rId4"/>
    <p:sldId id="410" r:id="rId5"/>
    <p:sldId id="321" r:id="rId6"/>
    <p:sldId id="420" r:id="rId7"/>
    <p:sldId id="343" r:id="rId8"/>
    <p:sldId id="344" r:id="rId9"/>
    <p:sldId id="345" r:id="rId10"/>
    <p:sldId id="360" r:id="rId11"/>
    <p:sldId id="361" r:id="rId12"/>
    <p:sldId id="327" r:id="rId13"/>
    <p:sldId id="258" r:id="rId14"/>
    <p:sldId id="323" r:id="rId15"/>
    <p:sldId id="342" r:id="rId16"/>
    <p:sldId id="260" r:id="rId17"/>
    <p:sldId id="349" r:id="rId18"/>
    <p:sldId id="261" r:id="rId19"/>
    <p:sldId id="262" r:id="rId20"/>
    <p:sldId id="264" r:id="rId21"/>
    <p:sldId id="265" r:id="rId22"/>
    <p:sldId id="266" r:id="rId23"/>
    <p:sldId id="267" r:id="rId24"/>
    <p:sldId id="268" r:id="rId25"/>
    <p:sldId id="423" r:id="rId26"/>
    <p:sldId id="424" r:id="rId27"/>
    <p:sldId id="425" r:id="rId28"/>
    <p:sldId id="426" r:id="rId29"/>
    <p:sldId id="427" r:id="rId30"/>
    <p:sldId id="428" r:id="rId31"/>
    <p:sldId id="441" r:id="rId32"/>
    <p:sldId id="434" r:id="rId33"/>
    <p:sldId id="435" r:id="rId34"/>
    <p:sldId id="436" r:id="rId35"/>
    <p:sldId id="437" r:id="rId36"/>
    <p:sldId id="439" r:id="rId37"/>
    <p:sldId id="440" r:id="rId38"/>
    <p:sldId id="272" r:id="rId39"/>
    <p:sldId id="273" r:id="rId40"/>
    <p:sldId id="274" r:id="rId41"/>
    <p:sldId id="275" r:id="rId42"/>
    <p:sldId id="276" r:id="rId43"/>
    <p:sldId id="277" r:id="rId44"/>
    <p:sldId id="278" r:id="rId45"/>
    <p:sldId id="279" r:id="rId46"/>
    <p:sldId id="281" r:id="rId47"/>
    <p:sldId id="282" r:id="rId48"/>
    <p:sldId id="433" r:id="rId49"/>
  </p:sldIdLst>
  <p:sldSz cx="9144000" cy="6858000" type="screen4x3"/>
  <p:notesSz cx="6858000" cy="9144000"/>
  <p:defaultTextStyle>
    <a:defPPr>
      <a:defRPr lang="en-US"/>
    </a:defPPr>
    <a:lvl1pPr algn="l" rtl="0" fontAlgn="base">
      <a:spcBef>
        <a:spcPct val="0"/>
      </a:spcBef>
      <a:spcAft>
        <a:spcPct val="0"/>
      </a:spcAft>
      <a:defRPr sz="1600" kern="1200">
        <a:solidFill>
          <a:schemeClr val="tx1"/>
        </a:solidFill>
        <a:latin typeface="Times New Roman" charset="0"/>
        <a:ea typeface="+mn-ea"/>
        <a:cs typeface="+mn-cs"/>
      </a:defRPr>
    </a:lvl1pPr>
    <a:lvl2pPr marL="457200" algn="l" rtl="0" fontAlgn="base">
      <a:spcBef>
        <a:spcPct val="0"/>
      </a:spcBef>
      <a:spcAft>
        <a:spcPct val="0"/>
      </a:spcAft>
      <a:defRPr sz="1600" kern="1200">
        <a:solidFill>
          <a:schemeClr val="tx1"/>
        </a:solidFill>
        <a:latin typeface="Times New Roman" charset="0"/>
        <a:ea typeface="+mn-ea"/>
        <a:cs typeface="+mn-cs"/>
      </a:defRPr>
    </a:lvl2pPr>
    <a:lvl3pPr marL="914400" algn="l" rtl="0" fontAlgn="base">
      <a:spcBef>
        <a:spcPct val="0"/>
      </a:spcBef>
      <a:spcAft>
        <a:spcPct val="0"/>
      </a:spcAft>
      <a:defRPr sz="1600" kern="1200">
        <a:solidFill>
          <a:schemeClr val="tx1"/>
        </a:solidFill>
        <a:latin typeface="Times New Roman" charset="0"/>
        <a:ea typeface="+mn-ea"/>
        <a:cs typeface="+mn-cs"/>
      </a:defRPr>
    </a:lvl3pPr>
    <a:lvl4pPr marL="1371600" algn="l" rtl="0" fontAlgn="base">
      <a:spcBef>
        <a:spcPct val="0"/>
      </a:spcBef>
      <a:spcAft>
        <a:spcPct val="0"/>
      </a:spcAft>
      <a:defRPr sz="1600" kern="1200">
        <a:solidFill>
          <a:schemeClr val="tx1"/>
        </a:solidFill>
        <a:latin typeface="Times New Roman" charset="0"/>
        <a:ea typeface="+mn-ea"/>
        <a:cs typeface="+mn-cs"/>
      </a:defRPr>
    </a:lvl4pPr>
    <a:lvl5pPr marL="1828800" algn="l" rtl="0" fontAlgn="base">
      <a:spcBef>
        <a:spcPct val="0"/>
      </a:spcBef>
      <a:spcAft>
        <a:spcPct val="0"/>
      </a:spcAft>
      <a:defRPr sz="1600" kern="1200">
        <a:solidFill>
          <a:schemeClr val="tx1"/>
        </a:solidFill>
        <a:latin typeface="Times New Roman" charset="0"/>
        <a:ea typeface="+mn-ea"/>
        <a:cs typeface="+mn-cs"/>
      </a:defRPr>
    </a:lvl5pPr>
    <a:lvl6pPr marL="2286000" algn="l" defTabSz="457200" rtl="0" eaLnBrk="1" latinLnBrk="0" hangingPunct="1">
      <a:defRPr sz="1600" kern="1200">
        <a:solidFill>
          <a:schemeClr val="tx1"/>
        </a:solidFill>
        <a:latin typeface="Times New Roman" charset="0"/>
        <a:ea typeface="+mn-ea"/>
        <a:cs typeface="+mn-cs"/>
      </a:defRPr>
    </a:lvl6pPr>
    <a:lvl7pPr marL="2743200" algn="l" defTabSz="457200" rtl="0" eaLnBrk="1" latinLnBrk="0" hangingPunct="1">
      <a:defRPr sz="1600" kern="1200">
        <a:solidFill>
          <a:schemeClr val="tx1"/>
        </a:solidFill>
        <a:latin typeface="Times New Roman" charset="0"/>
        <a:ea typeface="+mn-ea"/>
        <a:cs typeface="+mn-cs"/>
      </a:defRPr>
    </a:lvl7pPr>
    <a:lvl8pPr marL="3200400" algn="l" defTabSz="457200" rtl="0" eaLnBrk="1" latinLnBrk="0" hangingPunct="1">
      <a:defRPr sz="1600" kern="1200">
        <a:solidFill>
          <a:schemeClr val="tx1"/>
        </a:solidFill>
        <a:latin typeface="Times New Roman" charset="0"/>
        <a:ea typeface="+mn-ea"/>
        <a:cs typeface="+mn-cs"/>
      </a:defRPr>
    </a:lvl8pPr>
    <a:lvl9pPr marL="3657600" algn="l" defTabSz="457200" rtl="0" eaLnBrk="1" latinLnBrk="0" hangingPunct="1">
      <a:defRPr sz="16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60033"/>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76" autoAdjust="0"/>
  </p:normalViewPr>
  <p:slideViewPr>
    <p:cSldViewPr>
      <p:cViewPr>
        <p:scale>
          <a:sx n="100" d="100"/>
          <a:sy n="100" d="100"/>
        </p:scale>
        <p:origin x="-1944" y="-354"/>
      </p:cViewPr>
      <p:guideLst>
        <p:guide orient="horz" pos="2064"/>
        <p:guide pos="34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4" d="100"/>
        <a:sy n="134" d="100"/>
      </p:scale>
      <p:origin x="0" y="2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0170DBC-20E3-B740-99B2-BE94200BB75A}" type="slidenum">
              <a:rPr lang="en-US"/>
              <a:pPr>
                <a:defRPr/>
              </a:pPr>
              <a:t>‹#›</a:t>
            </a:fld>
            <a:endParaRPr lang="en-US"/>
          </a:p>
        </p:txBody>
      </p:sp>
    </p:spTree>
    <p:extLst>
      <p:ext uri="{BB962C8B-B14F-4D97-AF65-F5344CB8AC3E}">
        <p14:creationId xmlns:p14="http://schemas.microsoft.com/office/powerpoint/2010/main" val="22615306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13C4B7D-690B-844A-966D-287E42269754}" type="slidenum">
              <a:rPr lang="en-US"/>
              <a:pPr>
                <a:defRPr/>
              </a:pPr>
              <a:t>‹#›</a:t>
            </a:fld>
            <a:endParaRPr lang="en-US"/>
          </a:p>
        </p:txBody>
      </p:sp>
    </p:spTree>
    <p:extLst>
      <p:ext uri="{BB962C8B-B14F-4D97-AF65-F5344CB8AC3E}">
        <p14:creationId xmlns:p14="http://schemas.microsoft.com/office/powerpoint/2010/main" val="189885690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DC53F361-7BEC-6B4A-9A5E-F43CA4F97E75}" type="slidenum">
              <a:rPr lang="en-US"/>
              <a:pPr/>
              <a:t>1</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3939E7C-97DA-B546-A62C-19BDB413D304}" type="slidenum">
              <a:rPr lang="en-US"/>
              <a:pPr/>
              <a:t>21</a:t>
            </a:fld>
            <a:endParaRPr lang="en-US"/>
          </a:p>
        </p:txBody>
      </p:sp>
      <p:sp>
        <p:nvSpPr>
          <p:cNvPr id="53251" name="Rectangle 2"/>
          <p:cNvSpPr>
            <a:spLocks noGrp="1" noRot="1" noChangeAspect="1" noChangeArrowheads="1"/>
          </p:cNvSpPr>
          <p:nvPr>
            <p:ph type="sldImg"/>
          </p:nvPr>
        </p:nvSpPr>
        <p:spPr>
          <a:solidFill>
            <a:srgbClr val="FFFFFF"/>
          </a:solidFill>
          <a:ln/>
        </p:spPr>
      </p:sp>
      <p:sp>
        <p:nvSpPr>
          <p:cNvPr id="5325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1B41253-A989-FC41-90CE-0E71877C3ACA}" type="slidenum">
              <a:rPr lang="en-US"/>
              <a:pPr/>
              <a:t>22</a:t>
            </a:fld>
            <a:endParaRPr lang="en-US"/>
          </a:p>
        </p:txBody>
      </p:sp>
      <p:sp>
        <p:nvSpPr>
          <p:cNvPr id="55299" name="Rectangle 2"/>
          <p:cNvSpPr>
            <a:spLocks noGrp="1" noRot="1" noChangeAspect="1" noChangeArrowheads="1"/>
          </p:cNvSpPr>
          <p:nvPr>
            <p:ph type="sldImg"/>
          </p:nvPr>
        </p:nvSpPr>
        <p:spPr>
          <a:solidFill>
            <a:srgbClr val="FFFFFF"/>
          </a:solidFill>
          <a:ln/>
        </p:spPr>
      </p:sp>
      <p:sp>
        <p:nvSpPr>
          <p:cNvPr id="5530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729C3D4-541E-3946-A381-FAF006BEF149}" type="slidenum">
              <a:rPr lang="en-US"/>
              <a:pPr/>
              <a:t>23</a:t>
            </a:fld>
            <a:endParaRPr lang="en-US"/>
          </a:p>
        </p:txBody>
      </p:sp>
      <p:sp>
        <p:nvSpPr>
          <p:cNvPr id="57347" name="Rectangle 2"/>
          <p:cNvSpPr>
            <a:spLocks noGrp="1" noRot="1" noChangeAspect="1" noChangeArrowheads="1"/>
          </p:cNvSpPr>
          <p:nvPr>
            <p:ph type="sldImg"/>
          </p:nvPr>
        </p:nvSpPr>
        <p:spPr>
          <a:solidFill>
            <a:srgbClr val="FFFFFF"/>
          </a:solidFill>
          <a:ln/>
        </p:spPr>
      </p:sp>
      <p:sp>
        <p:nvSpPr>
          <p:cNvPr id="5734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FEC6F3A-E3BE-7E40-A7B9-E7404144FBB1}" type="slidenum">
              <a:rPr lang="en-US"/>
              <a:pPr/>
              <a:t>24</a:t>
            </a:fld>
            <a:endParaRPr lang="en-US"/>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729ADA2D-6ABA-F741-B3EE-1341C1D00558}" type="slidenum">
              <a:rPr lang="en-US"/>
              <a:pPr/>
              <a:t>25</a:t>
            </a:fld>
            <a:endParaRPr lang="en-US"/>
          </a:p>
        </p:txBody>
      </p:sp>
      <p:sp>
        <p:nvSpPr>
          <p:cNvPr id="122883" name="Rectangle 2"/>
          <p:cNvSpPr>
            <a:spLocks noGrp="1" noRot="1" noChangeAspect="1" noChangeArrowheads="1"/>
          </p:cNvSpPr>
          <p:nvPr>
            <p:ph type="sldImg"/>
          </p:nvPr>
        </p:nvSpPr>
        <p:spPr>
          <a:solidFill>
            <a:srgbClr val="FFFFFF"/>
          </a:solidFill>
          <a:ln/>
        </p:spPr>
      </p:sp>
      <p:sp>
        <p:nvSpPr>
          <p:cNvPr id="12288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F9BCA5C5-FA4A-304D-AF39-B32ABD35E368}" type="slidenum">
              <a:rPr lang="en-US"/>
              <a:pPr/>
              <a:t>26</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8D54474-281B-164D-9EDA-1E23BAB69BCF}" type="slidenum">
              <a:rPr lang="en-US"/>
              <a:pPr/>
              <a:t>27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0D714214-7B25-544D-93E2-DC6BA024B2A1}" type="slidenum">
              <a:rPr lang="en-US"/>
              <a:pPr/>
              <a:t>28</a:t>
            </a:fld>
            <a:endParaRPr lang="en-US"/>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57829A1E-24C5-3145-AEB8-934180B98118}" type="slidenum">
              <a:rPr lang="en-US"/>
              <a:pPr/>
              <a:t>29</a:t>
            </a:fld>
            <a:endParaRPr lang="en-US"/>
          </a:p>
        </p:txBody>
      </p:sp>
      <p:sp>
        <p:nvSpPr>
          <p:cNvPr id="133123" name="Rectangle 2"/>
          <p:cNvSpPr>
            <a:spLocks noGrp="1" noRot="1" noChangeAspect="1" noChangeArrowheads="1"/>
          </p:cNvSpPr>
          <p:nvPr>
            <p:ph type="sldImg"/>
          </p:nvPr>
        </p:nvSpPr>
        <p:spPr>
          <a:solidFill>
            <a:srgbClr val="FFFFFF"/>
          </a:solidFill>
          <a:ln/>
        </p:spPr>
      </p:sp>
      <p:sp>
        <p:nvSpPr>
          <p:cNvPr id="13312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r>
              <a:rPr lang="en-US"/>
              <a:t>One ‘.’ corresponds to 0.25 seconds.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47C27171-01C2-4B43-A1B1-2FA7D103E01B}" type="slidenum">
              <a:rPr lang="en-US"/>
              <a:pPr/>
              <a:t>30</a:t>
            </a:fld>
            <a:endParaRPr lang="en-US"/>
          </a:p>
        </p:txBody>
      </p:sp>
      <p:sp>
        <p:nvSpPr>
          <p:cNvPr id="139267" name="Rectangle 2"/>
          <p:cNvSpPr>
            <a:spLocks noGrp="1" noRot="1" noChangeAspect="1" noChangeArrowheads="1"/>
          </p:cNvSpPr>
          <p:nvPr>
            <p:ph type="sldImg"/>
          </p:nvPr>
        </p:nvSpPr>
        <p:spPr>
          <a:solidFill>
            <a:srgbClr val="FFFFFF"/>
          </a:solidFill>
          <a:ln/>
        </p:spPr>
      </p:sp>
      <p:sp>
        <p:nvSpPr>
          <p:cNvPr id="13926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8BA8A9B-B6DA-A84B-8911-91BD7649D571}" type="slidenum">
              <a:rPr lang="en-US"/>
              <a:pPr/>
              <a:t>5</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p:spPr>
        <p:txBody>
          <a:bodyPr/>
          <a:lstStyle/>
          <a:p>
            <a:pPr marL="228600" indent="-228600"/>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C792D97F-32A4-C64E-A93D-9548A0B8FC7B}" type="slidenum">
              <a:rPr lang="en-US"/>
              <a:pPr/>
              <a:t>36</a:t>
            </a:fld>
            <a:endParaRPr lang="en-US"/>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1EB11FE-2F81-1C42-BE0C-5A22C1335D87}" type="slidenum">
              <a:rPr lang="en-US"/>
              <a:pPr/>
              <a:t>37</a:t>
            </a:fld>
            <a:endParaRPr lang="en-US"/>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C17113-2FEA-754B-8DF5-E34ECA4FDE0F}" type="slidenum">
              <a:rPr lang="en-US"/>
              <a:pPr/>
              <a:t>38</a:t>
            </a:fld>
            <a:endParaRPr lang="en-US"/>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40D104A-83F3-8647-89E2-AA74C78952F8}" type="slidenum">
              <a:rPr lang="en-US"/>
              <a:pPr/>
              <a:t>39</a:t>
            </a:fld>
            <a:endParaRPr lang="en-US"/>
          </a:p>
        </p:txBody>
      </p:sp>
      <p:sp>
        <p:nvSpPr>
          <p:cNvPr id="69635" name="Rectangle 2"/>
          <p:cNvSpPr>
            <a:spLocks noGrp="1" noRot="1" noChangeAspect="1" noChangeArrowheads="1"/>
          </p:cNvSpPr>
          <p:nvPr>
            <p:ph type="sldImg"/>
          </p:nvPr>
        </p:nvSpPr>
        <p:spPr>
          <a:solidFill>
            <a:srgbClr val="FFFFFF"/>
          </a:solidFill>
          <a:ln/>
        </p:spPr>
      </p:sp>
      <p:sp>
        <p:nvSpPr>
          <p:cNvPr id="696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E667147C-F425-5847-81B3-5E042EDCB6E5}" type="slidenum">
              <a:rPr lang="en-US"/>
              <a:pPr/>
              <a:t>40</a:t>
            </a:fld>
            <a:endParaRPr lang="en-US"/>
          </a:p>
        </p:txBody>
      </p:sp>
      <p:sp>
        <p:nvSpPr>
          <p:cNvPr id="71683" name="Rectangle 2"/>
          <p:cNvSpPr>
            <a:spLocks noGrp="1" noRot="1" noChangeAspect="1" noChangeArrowheads="1"/>
          </p:cNvSpPr>
          <p:nvPr>
            <p:ph type="sldImg"/>
          </p:nvPr>
        </p:nvSpPr>
        <p:spPr>
          <a:solidFill>
            <a:srgbClr val="FFFFFF"/>
          </a:solidFill>
          <a:ln/>
        </p:spPr>
      </p:sp>
      <p:sp>
        <p:nvSpPr>
          <p:cNvPr id="7168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04F0358-2939-B341-903A-9CBE8C3EC0A0}" type="slidenum">
              <a:rPr lang="en-US"/>
              <a:pPr/>
              <a:t>41</a:t>
            </a:fld>
            <a:endParaRPr lang="en-US"/>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06AE6A4-1FD7-D94B-8999-1C261909EBE5}" type="slidenum">
              <a:rPr lang="en-US"/>
              <a:pPr/>
              <a:t>42</a:t>
            </a:fld>
            <a:endParaRPr lang="en-US"/>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60A7CB1-321A-FB4E-9616-10F680C59A50}" type="slidenum">
              <a:rPr lang="en-US"/>
              <a:pPr/>
              <a:t>43</a:t>
            </a:fld>
            <a:endParaRPr lang="en-US"/>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EF54783-AA46-604C-B97C-B8FA4C7A9DCC}" type="slidenum">
              <a:rPr lang="en-US"/>
              <a:pPr/>
              <a:t>44</a:t>
            </a:fld>
            <a:endParaRPr lang="en-US"/>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9FD43202-2E82-674D-A711-F7696A139057}" type="slidenum">
              <a:rPr lang="en-US"/>
              <a:pPr/>
              <a:t>45</a:t>
            </a:fld>
            <a:endParaRPr lang="en-US"/>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50F0FB-B7D1-8641-9124-7C6FE0FE6102}" type="slidenum">
              <a:rPr lang="en-US"/>
              <a:pPr/>
              <a:t>8</a:t>
            </a:fld>
            <a:endParaRPr lang="en-US"/>
          </a:p>
        </p:txBody>
      </p:sp>
      <p:sp>
        <p:nvSpPr>
          <p:cNvPr id="563202" name="Rectangle 2"/>
          <p:cNvSpPr>
            <a:spLocks noGrp="1" noRot="1" noChangeAspect="1" noChangeArrowheads="1" noTextEdit="1"/>
          </p:cNvSpPr>
          <p:nvPr>
            <p:ph type="sldImg"/>
          </p:nvPr>
        </p:nvSpPr>
        <p:spPr>
          <a:ln/>
        </p:spPr>
      </p:sp>
      <p:sp>
        <p:nvSpPr>
          <p:cNvPr id="563203" name="Rectangle 3"/>
          <p:cNvSpPr>
            <a:spLocks noGrp="1" noChangeArrowheads="1"/>
          </p:cNvSpPr>
          <p:nvPr>
            <p:ph type="body" idx="1"/>
          </p:nvPr>
        </p:nvSpPr>
        <p:spPr/>
        <p:txBody>
          <a:bodyPr/>
          <a:lstStyle/>
          <a:p>
            <a:pPr lvl="1"/>
            <a:r>
              <a:rPr lang="en-US"/>
              <a:t>Engagement</a:t>
            </a:r>
          </a:p>
          <a:p>
            <a:pPr lvl="1"/>
            <a:r>
              <a:rPr lang="en-US"/>
              <a:t>Learning (memory, problem-solving, attention)</a:t>
            </a:r>
          </a:p>
          <a:p>
            <a:pPr lvl="1"/>
            <a:r>
              <a:rPr lang="en-US"/>
              <a:t>Motivation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A4AC12CB-F94E-7048-9807-F3667B4B12EA}" type="slidenum">
              <a:rPr lang="en-US"/>
              <a:pPr/>
              <a:t>46</a:t>
            </a:fld>
            <a:endParaRPr lang="en-US"/>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22B5185-044C-644C-A3F8-B6FD6F1F6112}" type="slidenum">
              <a:rPr lang="en-US"/>
              <a:pPr/>
              <a:t>47</a:t>
            </a:fld>
            <a:endParaRPr lang="en-US"/>
          </a:p>
        </p:txBody>
      </p:sp>
      <p:sp>
        <p:nvSpPr>
          <p:cNvPr id="88067" name="Rectangle 2"/>
          <p:cNvSpPr>
            <a:spLocks noGrp="1" noRot="1" noChangeAspect="1" noChangeArrowheads="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98A1C1D-A281-714C-9BD8-A9402EFF14C5}" type="slidenum">
              <a:rPr lang="en-US"/>
              <a:pPr/>
              <a:t>48</a:t>
            </a:fld>
            <a:endParaRPr lang="en-US"/>
          </a:p>
        </p:txBody>
      </p:sp>
      <p:sp>
        <p:nvSpPr>
          <p:cNvPr id="92163" name="Rectangle 2"/>
          <p:cNvSpPr>
            <a:spLocks noGrp="1" noRot="1" noChangeAspect="1" noChangeArrowheads="1"/>
          </p:cNvSpPr>
          <p:nvPr>
            <p:ph type="sldImg"/>
          </p:nvPr>
        </p:nvSpPr>
        <p:spPr>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74C4168-19FF-4243-A01A-3F1F1A980A64}" type="slidenum">
              <a:rPr lang="en-US"/>
              <a:pPr/>
              <a:t>13</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45BFFE-67D9-094E-A0B3-B6CF86D9C506}" type="slidenum">
              <a:rPr lang="en-US"/>
              <a:pPr/>
              <a:t>14</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DE8D28DC-CDEA-914F-9E43-6C00B7C2CE03}" type="slidenum">
              <a:rPr lang="en-US"/>
              <a:pPr/>
              <a:t>16</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802A07C-24E0-8A45-B811-01CBC576C627}" type="slidenum">
              <a:rPr lang="en-US"/>
              <a:pPr/>
              <a:t>18</a:t>
            </a:fld>
            <a:endParaRPr lang="en-US"/>
          </a:p>
        </p:txBody>
      </p:sp>
      <p:sp>
        <p:nvSpPr>
          <p:cNvPr id="45059" name="Rectangle 2"/>
          <p:cNvSpPr>
            <a:spLocks noGrp="1" noRot="1" noChangeAspect="1" noChangeArrowheads="1"/>
          </p:cNvSpPr>
          <p:nvPr>
            <p:ph type="sldImg"/>
          </p:nvPr>
        </p:nvSpPr>
        <p:spPr>
          <a:solidFill>
            <a:srgbClr val="FFFFFF"/>
          </a:solidFill>
          <a:ln/>
        </p:spPr>
      </p:sp>
      <p:sp>
        <p:nvSpPr>
          <p:cNvPr id="45060"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192CFED5-8037-804F-9ABF-57981FA6AEF2}" type="slidenum">
              <a:rPr lang="en-US"/>
              <a:pPr/>
              <a:t>19</a:t>
            </a:fld>
            <a:endParaRPr lang="en-US"/>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3DDC2EE1-C8C9-EA47-9CA5-613085826A4C}" type="slidenum">
              <a:rPr lang="en-US"/>
              <a:pPr/>
              <a:t>20</a:t>
            </a:fld>
            <a:endParaRPr lang="en-US"/>
          </a:p>
        </p:txBody>
      </p:sp>
      <p:sp>
        <p:nvSpPr>
          <p:cNvPr id="51203" name="Rectangle 2"/>
          <p:cNvSpPr>
            <a:spLocks noGrp="1" noRot="1" noChangeAspect="1" noChangeArrowheads="1"/>
          </p:cNvSpPr>
          <p:nvPr>
            <p:ph type="sldImg"/>
          </p:nvPr>
        </p:nvSpPr>
        <p:spPr>
          <a:solidFill>
            <a:srgbClr val="FFFFFF"/>
          </a:solidFill>
          <a:ln/>
        </p:spPr>
      </p:sp>
      <p:sp>
        <p:nvSpPr>
          <p:cNvPr id="51204"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endParaRPr lang="en-US"/>
          </a:p>
        </p:txBody>
      </p:sp>
      <p:sp>
        <p:nvSpPr>
          <p:cNvPr id="12" name="Footer Placeholder 16"/>
          <p:cNvSpPr>
            <a:spLocks noGrp="1"/>
          </p:cNvSpPr>
          <p:nvPr>
            <p:ph type="ftr" sz="quarter" idx="11"/>
          </p:nvPr>
        </p:nvSpPr>
        <p:spPr/>
        <p:txBody>
          <a:bodyPr/>
          <a:lstStyle>
            <a:lvl1pPr>
              <a:defRPr/>
            </a:lvl1pPr>
          </a:lstStyle>
          <a:p>
            <a:endParaRPr lang="en-US"/>
          </a:p>
        </p:txBody>
      </p:sp>
      <p:sp>
        <p:nvSpPr>
          <p:cNvPr id="13" name="Slide Number Placeholder 28"/>
          <p:cNvSpPr>
            <a:spLocks noGrp="1"/>
          </p:cNvSpPr>
          <p:nvPr>
            <p:ph type="sldNum" sz="quarter" idx="12"/>
          </p:nvPr>
        </p:nvSpPr>
        <p:spPr>
          <a:xfrm>
            <a:off x="146050" y="6210300"/>
            <a:ext cx="457200" cy="457200"/>
          </a:xfrm>
          <a:prstGeom prst="ellipse">
            <a:avLst/>
          </a:prstGeom>
        </p:spPr>
        <p:txBody>
          <a:bodyPr/>
          <a:lstStyle>
            <a:lvl1pPr>
              <a:defRPr sz="1400">
                <a:solidFill>
                  <a:srgbClr val="FFFFFF"/>
                </a:solidFill>
              </a:defRPr>
            </a:lvl1pPr>
          </a:lstStyle>
          <a:p>
            <a:fld id="{430AF3AE-3AB6-9447-9BD1-AF6F0D335A68}" type="slidenum">
              <a:rPr lang="en-US"/>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29C5E1A0-B22F-E843-8A51-BA70A23FAC29}" type="datetime1">
              <a:rPr lang="en-US"/>
              <a:pPr>
                <a:defRPr/>
              </a:pPr>
              <a:t>9/6/2012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2CB1CCD6-ADDE-934E-8C0C-1825A22E36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53A4589-7523-0846-848F-4791DD3AF2D0}" type="datetime1">
              <a:rPr lang="en-US"/>
              <a:pPr>
                <a:defRPr/>
              </a:pPr>
              <a:t>9/6/2012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A99662C1-3835-ED43-97A5-5203B4A8A4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066800"/>
          </a:xfrm>
        </p:spPr>
        <p:txBody>
          <a:bodyPr/>
          <a:lstStyle/>
          <a:p>
            <a:r>
              <a:rPr lang="en-US"/>
              <a:t>Click to edit Master title style</a:t>
            </a:r>
          </a:p>
        </p:txBody>
      </p:sp>
      <p:sp>
        <p:nvSpPr>
          <p:cNvPr id="3" name="Text Placeholder 2"/>
          <p:cNvSpPr>
            <a:spLocks noGrp="1"/>
          </p:cNvSpPr>
          <p:nvPr>
            <p:ph type="body" sz="half" idx="1"/>
          </p:nvPr>
        </p:nvSpPr>
        <p:spPr>
          <a:xfrm>
            <a:off x="381000" y="1219200"/>
            <a:ext cx="4038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0" y="1219200"/>
            <a:ext cx="40386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6A9A79D-F9BC-6642-BF41-FFE08BC99A58}" type="datetime1">
              <a:rPr lang="en-US"/>
              <a:pPr>
                <a:defRPr/>
              </a:pPr>
              <a:t>9/6/2012</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Speech and Language Processing -- Jurafsky and Martin  </a:t>
            </a:r>
          </a:p>
        </p:txBody>
      </p:sp>
      <p:sp>
        <p:nvSpPr>
          <p:cNvPr id="7" name="Slide Number Placeholder 6"/>
          <p:cNvSpPr>
            <a:spLocks noGrp="1" noChangeArrowheads="1"/>
          </p:cNvSpPr>
          <p:nvPr>
            <p:ph type="sldNum" sz="quarter" idx="12"/>
          </p:nvPr>
        </p:nvSpPr>
        <p:spPr>
          <a:xfrm>
            <a:off x="8686800" y="6553200"/>
            <a:ext cx="457200" cy="304800"/>
          </a:xfrm>
          <a:prstGeom prst="rect">
            <a:avLst/>
          </a:prstGeom>
          <a:ln/>
        </p:spPr>
        <p:txBody>
          <a:bodyPr/>
          <a:lstStyle>
            <a:lvl1pPr>
              <a:defRPr/>
            </a:lvl1pPr>
          </a:lstStyle>
          <a:p>
            <a:pPr>
              <a:defRPr/>
            </a:pPr>
            <a:fld id="{1FBCBA3B-4E7C-E341-BC11-131B28949F1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152400"/>
            <a:ext cx="7924800" cy="594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304800" y="6400800"/>
            <a:ext cx="5700713" cy="457200"/>
          </a:xfrm>
        </p:spPr>
        <p:txBody>
          <a:bodyPr/>
          <a:lstStyle>
            <a:lvl1pPr>
              <a:defRPr/>
            </a:lvl1pPr>
          </a:lstStyle>
          <a:p>
            <a:pPr>
              <a:defRPr/>
            </a:pPr>
            <a:endParaRPr lang="en-US"/>
          </a:p>
        </p:txBody>
      </p:sp>
    </p:spTree>
    <p:extLst>
      <p:ext uri="{BB962C8B-B14F-4D97-AF65-F5344CB8AC3E}">
        <p14:creationId xmlns:p14="http://schemas.microsoft.com/office/powerpoint/2010/main" val="296027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357F89C-2E4B-C44F-AAB8-D48FD9761159}" type="datetime1">
              <a:rPr lang="en-US"/>
              <a:pPr>
                <a:defRPr/>
              </a:pPr>
              <a:t>9/6/2012</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6"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CEEF3154-BE2F-164B-AEC5-73A2D8D448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B917B1B5-FF0F-6E42-B02B-807853CE616A}" type="datetime1">
              <a:rPr lang="en-US"/>
              <a:pPr>
                <a:defRPr/>
              </a:pPr>
              <a:t>9/6/2012</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r>
              <a:rPr lang="en-US"/>
              <a:t>Speech and Language Processing -- Jurafsky and Martin  </a:t>
            </a:r>
          </a:p>
        </p:txBody>
      </p:sp>
      <p:sp>
        <p:nvSpPr>
          <p:cNvPr id="11" name="Slide Number Placeholder 5"/>
          <p:cNvSpPr>
            <a:spLocks noGrp="1"/>
          </p:cNvSpPr>
          <p:nvPr>
            <p:ph type="sldNum" sz="quarter" idx="12"/>
          </p:nvPr>
        </p:nvSpPr>
        <p:spPr>
          <a:xfrm>
            <a:off x="146050" y="6208713"/>
            <a:ext cx="457200" cy="457200"/>
          </a:xfrm>
          <a:prstGeom prst="ellipse">
            <a:avLst/>
          </a:prstGeom>
        </p:spPr>
        <p:txBody>
          <a:bodyPr/>
          <a:lstStyle>
            <a:lvl1pPr>
              <a:defRPr/>
            </a:lvl1pPr>
          </a:lstStyle>
          <a:p>
            <a:pPr>
              <a:defRPr/>
            </a:pPr>
            <a:fld id="{73FFE494-2B6D-9B43-BFB4-33F9AF354956}"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308219-12FA-B34B-9A4C-2B541C58386D}" type="datetime1">
              <a:rPr lang="en-US"/>
              <a:pPr>
                <a:defRPr/>
              </a:pPr>
              <a:t>9/6/2012</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7"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939E4727-6C0C-1544-9114-5F6F50CE577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EDD36881-F612-C840-8CD0-6F07E3625763}" type="datetime1">
              <a:rPr lang="en-US"/>
              <a:pPr>
                <a:defRPr/>
              </a:pPr>
              <a:t>9/6/2012</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9"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C96262FF-5B87-7946-A66E-40F701AB62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7E871F73-0F5C-2847-B78F-6F99EA1829F5}" type="datetime1">
              <a:rPr lang="en-US"/>
              <a:pPr>
                <a:defRPr/>
              </a:pPr>
              <a:t>9/6/2012</a:t>
            </a:fld>
            <a:endParaRPr lang="en-US"/>
          </a:p>
        </p:txBody>
      </p:sp>
      <p:sp>
        <p:nvSpPr>
          <p:cNvPr id="4"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5"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E5BE863A-A1CE-914F-A9FF-F23415A245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79F4ECAE-92FD-2248-8C4B-44B0359F4BE6}" type="datetime1">
              <a:rPr lang="en-US"/>
              <a:pPr>
                <a:defRPr/>
              </a:pPr>
              <a:t>9/6/2012</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4" name="Slide Number Placeholder 22"/>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857FAD06-1B41-5449-80D8-80E46F4755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31C14901-EA93-654D-BF78-EAB62728D136}" type="datetime1">
              <a:rPr lang="en-US"/>
              <a:pPr>
                <a:defRPr/>
              </a:pPr>
              <a:t>9/6/2012</a:t>
            </a:fld>
            <a:endParaRPr lang="en-US"/>
          </a:p>
        </p:txBody>
      </p:sp>
      <p:sp>
        <p:nvSpPr>
          <p:cNvPr id="8" name="Footer Placeholder 5"/>
          <p:cNvSpPr>
            <a:spLocks noGrp="1"/>
          </p:cNvSpPr>
          <p:nvPr>
            <p:ph type="ftr" sz="quarter" idx="11"/>
          </p:nvPr>
        </p:nvSpPr>
        <p:spPr/>
        <p:txBody>
          <a:bodyPr/>
          <a:lstStyle>
            <a:lvl1pPr>
              <a:defRPr/>
            </a:lvl1pPr>
          </a:lstStyle>
          <a:p>
            <a:pPr>
              <a:defRPr/>
            </a:pPr>
            <a:r>
              <a:rPr lang="en-US"/>
              <a:t>Speech and Language Processing -- Jurafsky and Martin  </a:t>
            </a:r>
          </a:p>
        </p:txBody>
      </p:sp>
      <p:sp>
        <p:nvSpPr>
          <p:cNvPr id="9" name="Slide Number Placeholder 6"/>
          <p:cNvSpPr>
            <a:spLocks noGrp="1"/>
          </p:cNvSpPr>
          <p:nvPr>
            <p:ph type="sldNum" sz="quarter" idx="12"/>
          </p:nvPr>
        </p:nvSpPr>
        <p:spPr>
          <a:xfrm>
            <a:off x="146050" y="6210300"/>
            <a:ext cx="457200" cy="457200"/>
          </a:xfrm>
          <a:prstGeom prst="ellipse">
            <a:avLst/>
          </a:prstGeom>
        </p:spPr>
        <p:txBody>
          <a:bodyPr/>
          <a:lstStyle>
            <a:lvl1pPr>
              <a:defRPr/>
            </a:lvl1pPr>
          </a:lstStyle>
          <a:p>
            <a:pPr>
              <a:defRPr/>
            </a:pPr>
            <a:fld id="{8B7229D1-D5EB-5C44-AEE3-E3BA0BF59A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BAA4D779-2DDE-CD44-9CD1-10FC77F7EF75}" type="datetime1">
              <a:rPr lang="en-US"/>
              <a:pPr>
                <a:defRPr/>
              </a:pPr>
              <a:t>9/6/2012</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r>
              <a:rPr lang="en-US"/>
              <a:t>Speech and Language Processing -- Jurafsky and Martin  </a:t>
            </a:r>
          </a:p>
        </p:txBody>
      </p:sp>
      <p:sp>
        <p:nvSpPr>
          <p:cNvPr id="10" name="Slide Number Placeholder 6"/>
          <p:cNvSpPr>
            <a:spLocks noGrp="1"/>
          </p:cNvSpPr>
          <p:nvPr>
            <p:ph type="sldNum" sz="quarter" idx="12"/>
          </p:nvPr>
        </p:nvSpPr>
        <p:spPr>
          <a:xfrm>
            <a:off x="146050" y="6208713"/>
            <a:ext cx="457200" cy="457200"/>
          </a:xfrm>
          <a:prstGeom prst="ellipse">
            <a:avLst/>
          </a:prstGeom>
        </p:spPr>
        <p:txBody>
          <a:bodyPr/>
          <a:lstStyle>
            <a:lvl1pPr>
              <a:defRPr/>
            </a:lvl1pPr>
          </a:lstStyle>
          <a:p>
            <a:pPr>
              <a:defRPr/>
            </a:pPr>
            <a:fld id="{35820D46-BFE4-BD48-BFFE-0A4D639522A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fld id="{1BF1B025-4DE1-EC4A-992C-E6BB46BC95A8}" type="datetime1">
              <a:rPr lang="en-US"/>
              <a:pPr>
                <a:defRPr/>
              </a:pPr>
              <a:t>9/6/2012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cs typeface="+mn-cs"/>
              </a:defRPr>
            </a:lvl1pPr>
          </a:lstStyle>
          <a:p>
            <a:pPr>
              <a:defRPr/>
            </a:pPr>
            <a:r>
              <a:rPr lang="en-US"/>
              <a:t>Speech and Language Processing -- Jurafsky and Martin  </a:t>
            </a:r>
          </a:p>
        </p:txBody>
      </p:sp>
    </p:spTree>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Lst>
  <p:hf sldNum="0" hdr="0" ftr="0" dt="0"/>
  <p:txStyles>
    <p:titleStyle>
      <a:lvl1pPr algn="l" rtl="0" eaLnBrk="1" fontAlgn="base" hangingPunct="1">
        <a:spcBef>
          <a:spcPct val="0"/>
        </a:spcBef>
        <a:spcAft>
          <a:spcPct val="0"/>
        </a:spcAft>
        <a:defRPr sz="4000" kern="12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Franklin Gothic Book" pitchFamily="34" charset="0"/>
        </a:defRPr>
      </a:lvl2pPr>
      <a:lvl3pPr algn="l" rtl="0" eaLnBrk="1" fontAlgn="base" hangingPunct="1">
        <a:spcBef>
          <a:spcPct val="0"/>
        </a:spcBef>
        <a:spcAft>
          <a:spcPct val="0"/>
        </a:spcAft>
        <a:defRPr sz="4000">
          <a:solidFill>
            <a:schemeClr val="tx2"/>
          </a:solidFill>
          <a:latin typeface="Franklin Gothic Book" pitchFamily="34" charset="0"/>
        </a:defRPr>
      </a:lvl3pPr>
      <a:lvl4pPr algn="l" rtl="0" eaLnBrk="1" fontAlgn="base" hangingPunct="1">
        <a:spcBef>
          <a:spcPct val="0"/>
        </a:spcBef>
        <a:spcAft>
          <a:spcPct val="0"/>
        </a:spcAft>
        <a:defRPr sz="4000">
          <a:solidFill>
            <a:schemeClr val="tx2"/>
          </a:solidFill>
          <a:latin typeface="Franklin Gothic Book" pitchFamily="34" charset="0"/>
        </a:defRPr>
      </a:lvl4pPr>
      <a:lvl5pPr algn="l" rtl="0" eaLnBrk="1" fontAlgn="base" hangingPunct="1">
        <a:spcBef>
          <a:spcPct val="0"/>
        </a:spcBef>
        <a:spcAft>
          <a:spcPct val="0"/>
        </a:spcAft>
        <a:defRPr sz="4000">
          <a:solidFill>
            <a:schemeClr val="tx2"/>
          </a:solidFill>
          <a:latin typeface="Franklin Gothic Book" pitchFamily="34" charset="0"/>
        </a:defRPr>
      </a:lvl5pPr>
      <a:lvl6pPr marL="457200" algn="l" rtl="0" eaLnBrk="1" fontAlgn="base" hangingPunct="1">
        <a:spcBef>
          <a:spcPct val="0"/>
        </a:spcBef>
        <a:spcAft>
          <a:spcPct val="0"/>
        </a:spcAft>
        <a:defRPr sz="4000">
          <a:solidFill>
            <a:schemeClr val="tx2"/>
          </a:solidFill>
          <a:latin typeface="Franklin Gothic Book" pitchFamily="34" charset="0"/>
        </a:defRPr>
      </a:lvl6pPr>
      <a:lvl7pPr marL="914400" algn="l" rtl="0" eaLnBrk="1" fontAlgn="base" hangingPunct="1">
        <a:spcBef>
          <a:spcPct val="0"/>
        </a:spcBef>
        <a:spcAft>
          <a:spcPct val="0"/>
        </a:spcAft>
        <a:defRPr sz="4000">
          <a:solidFill>
            <a:schemeClr val="tx2"/>
          </a:solidFill>
          <a:latin typeface="Franklin Gothic Book" pitchFamily="34" charset="0"/>
        </a:defRPr>
      </a:lvl7pPr>
      <a:lvl8pPr marL="1371600" algn="l" rtl="0" eaLnBrk="1" fontAlgn="base" hangingPunct="1">
        <a:spcBef>
          <a:spcPct val="0"/>
        </a:spcBef>
        <a:spcAft>
          <a:spcPct val="0"/>
        </a:spcAft>
        <a:defRPr sz="4000">
          <a:solidFill>
            <a:schemeClr val="tx2"/>
          </a:solidFill>
          <a:latin typeface="Franklin Gothic Book" pitchFamily="34" charset="0"/>
        </a:defRPr>
      </a:lvl8pPr>
      <a:lvl9pPr marL="1828800" algn="l" rtl="0" eaLnBrk="1" fontAlgn="base" hangingPunct="1">
        <a:spcBef>
          <a:spcPct val="0"/>
        </a:spcBef>
        <a:spcAft>
          <a:spcPct val="0"/>
        </a:spcAft>
        <a:defRPr sz="4000">
          <a:solidFill>
            <a:schemeClr val="tx2"/>
          </a:solidFill>
          <a:latin typeface="Franklin Gothic Book" pitchFamily="34" charset="0"/>
        </a:defRPr>
      </a:lvl9pPr>
    </p:titleStyle>
    <p:bodyStyle>
      <a:lvl1pPr marL="273050" indent="-273050" algn="l" rtl="0" eaLnBrk="1" fontAlgn="base" hangingPunct="1">
        <a:spcBef>
          <a:spcPts val="575"/>
        </a:spcBef>
        <a:spcAft>
          <a:spcPct val="0"/>
        </a:spcAft>
        <a:buClr>
          <a:schemeClr val="accent1"/>
        </a:buClr>
        <a:buSzPct val="85000"/>
        <a:buFont typeface="Wingdings 2" pitchFamily="18" charset="2"/>
        <a:buChar char=""/>
        <a:defRPr sz="2600" kern="1200">
          <a:solidFill>
            <a:schemeClr val="tx1"/>
          </a:solidFill>
          <a:latin typeface="Calibri"/>
          <a:ea typeface="+mn-ea"/>
          <a:cs typeface="Calibri"/>
        </a:defRPr>
      </a:lvl1pPr>
      <a:lvl2pPr marL="547688" indent="-228600" algn="l" rtl="0" eaLnBrk="1" fontAlgn="base" hangingPunct="1">
        <a:spcBef>
          <a:spcPts val="375"/>
        </a:spcBef>
        <a:spcAft>
          <a:spcPct val="0"/>
        </a:spcAft>
        <a:buClr>
          <a:schemeClr val="accent2"/>
        </a:buClr>
        <a:buSzPct val="85000"/>
        <a:buFont typeface="Wingdings 2" pitchFamily="18" charset="2"/>
        <a:buChar char=""/>
        <a:defRPr sz="2400" kern="1200">
          <a:solidFill>
            <a:schemeClr val="tx1"/>
          </a:solidFill>
          <a:latin typeface="Calibri"/>
          <a:ea typeface="+mn-ea"/>
          <a:cs typeface="Calibri"/>
        </a:defRPr>
      </a:lvl2pPr>
      <a:lvl3pPr marL="822325" indent="-228600" algn="l" rtl="0" eaLnBrk="1" fontAlgn="base" hangingPunct="1">
        <a:spcBef>
          <a:spcPts val="375"/>
        </a:spcBef>
        <a:spcAft>
          <a:spcPct val="0"/>
        </a:spcAft>
        <a:buClr>
          <a:srgbClr val="E6B1AB"/>
        </a:buClr>
        <a:buSzPct val="85000"/>
        <a:buFont typeface="Wingdings 2" pitchFamily="18" charset="2"/>
        <a:buChar char=""/>
        <a:defRPr sz="2000" kern="1200">
          <a:solidFill>
            <a:schemeClr val="tx1"/>
          </a:solidFill>
          <a:latin typeface="Calibri"/>
          <a:ea typeface="+mn-ea"/>
          <a:cs typeface="Calibri"/>
        </a:defRPr>
      </a:lvl3pPr>
      <a:lvl4pPr marL="1096963" indent="-228600" algn="l" rtl="0" eaLnBrk="1" fontAlgn="base" hangingPunct="1">
        <a:spcBef>
          <a:spcPts val="375"/>
        </a:spcBef>
        <a:spcAft>
          <a:spcPct val="0"/>
        </a:spcAft>
        <a:buClr>
          <a:srgbClr val="A28E6A"/>
        </a:buClr>
        <a:buSzPct val="80000"/>
        <a:buFont typeface="Wingdings 2" pitchFamily="18" charset="2"/>
        <a:buChar char=""/>
        <a:defRPr sz="2000" kern="1200">
          <a:solidFill>
            <a:schemeClr val="tx1"/>
          </a:solidFill>
          <a:latin typeface="Calibri"/>
          <a:ea typeface="+mn-ea"/>
          <a:cs typeface="Calibri"/>
        </a:defRPr>
      </a:lvl4pPr>
      <a:lvl5pPr marL="1371600" indent="-228600" algn="l" rtl="0" eaLnBrk="1" fontAlgn="base" hangingPunct="1">
        <a:spcBef>
          <a:spcPts val="375"/>
        </a:spcBef>
        <a:spcAft>
          <a:spcPct val="0"/>
        </a:spcAft>
        <a:buClr>
          <a:srgbClr val="A28E6A"/>
        </a:buClr>
        <a:buChar char="o"/>
        <a:defRPr sz="2000" kern="1200">
          <a:solidFill>
            <a:schemeClr val="tx1"/>
          </a:solidFill>
          <a:latin typeface="Calibri"/>
          <a:ea typeface="+mn-ea"/>
          <a:cs typeface="Calibri"/>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ldc.upenn.edu/Catalog/LDC2002S28.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3.bin"/><Relationship Id="rId2" Type="http://schemas.openxmlformats.org/officeDocument/2006/relationships/audio" Target="../media/audio2.bin"/><Relationship Id="rId1" Type="http://schemas.openxmlformats.org/officeDocument/2006/relationships/audio" Target="../media/audio1.bin"/><Relationship Id="rId6" Type="http://schemas.openxmlformats.org/officeDocument/2006/relationships/image" Target="../media/image7.png"/><Relationship Id="rId5" Type="http://schemas.openxmlformats.org/officeDocument/2006/relationships/notesSlide" Target="../notesSlides/notesSlide8.xml"/><Relationship Id="rId4"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5.bin"/><Relationship Id="rId1" Type="http://schemas.openxmlformats.org/officeDocument/2006/relationships/audio" Target="../media/audio4.bin"/><Relationship Id="rId6" Type="http://schemas.openxmlformats.org/officeDocument/2006/relationships/image" Target="../media/image7.png"/><Relationship Id="rId5" Type="http://schemas.openxmlformats.org/officeDocument/2006/relationships/image" Target="../media/image8.jpeg"/><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audio7.bin"/><Relationship Id="rId1" Type="http://schemas.openxmlformats.org/officeDocument/2006/relationships/audio" Target="../media/audio6.bin"/><Relationship Id="rId6" Type="http://schemas.openxmlformats.org/officeDocument/2006/relationships/image" Target="../media/image7.png"/><Relationship Id="rId5" Type="http://schemas.openxmlformats.org/officeDocument/2006/relationships/image" Target="../media/image9.jpeg"/><Relationship Id="rId4"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audio" Target="../media/audio8.bin"/><Relationship Id="rId5" Type="http://schemas.openxmlformats.org/officeDocument/2006/relationships/image" Target="../media/image7.pn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audio" Target="../media/audio9.bin"/><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audio" Target="../media/audio17.bin"/><Relationship Id="rId13" Type="http://schemas.openxmlformats.org/officeDocument/2006/relationships/image" Target="../media/image20.png"/><Relationship Id="rId3" Type="http://schemas.openxmlformats.org/officeDocument/2006/relationships/audio" Target="../media/audio12.bin"/><Relationship Id="rId7" Type="http://schemas.openxmlformats.org/officeDocument/2006/relationships/audio" Target="../media/audio16.bin"/><Relationship Id="rId12" Type="http://schemas.openxmlformats.org/officeDocument/2006/relationships/notesSlide" Target="../notesSlides/notesSlide23.xml"/><Relationship Id="rId2" Type="http://schemas.openxmlformats.org/officeDocument/2006/relationships/audio" Target="../media/audio11.bin"/><Relationship Id="rId1" Type="http://schemas.openxmlformats.org/officeDocument/2006/relationships/audio" Target="../media/audio10.bin"/><Relationship Id="rId6" Type="http://schemas.openxmlformats.org/officeDocument/2006/relationships/audio" Target="../media/audio15.bin"/><Relationship Id="rId11" Type="http://schemas.openxmlformats.org/officeDocument/2006/relationships/slideLayout" Target="../slideLayouts/slideLayout4.xml"/><Relationship Id="rId5" Type="http://schemas.openxmlformats.org/officeDocument/2006/relationships/audio" Target="../media/audio14.bin"/><Relationship Id="rId10" Type="http://schemas.openxmlformats.org/officeDocument/2006/relationships/audio" Target="../media/audio19.bin"/><Relationship Id="rId4" Type="http://schemas.openxmlformats.org/officeDocument/2006/relationships/audio" Target="../media/audio13.bin"/><Relationship Id="rId9" Type="http://schemas.openxmlformats.org/officeDocument/2006/relationships/audio" Target="../media/audio1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Word_97_-_2003_Document1.doc"/><Relationship Id="rId5" Type="http://schemas.openxmlformats.org/officeDocument/2006/relationships/image" Target="../media/image21.png"/><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1143000" y="2971800"/>
            <a:ext cx="6781800" cy="1752600"/>
          </a:xfrm>
        </p:spPr>
        <p:txBody>
          <a:bodyPr/>
          <a:lstStyle/>
          <a:p>
            <a:pPr eaLnBrk="1" hangingPunct="1"/>
            <a:endParaRPr lang="en-US" dirty="0"/>
          </a:p>
          <a:p>
            <a:pPr eaLnBrk="1" hangingPunct="1"/>
            <a:r>
              <a:rPr lang="en-US" dirty="0" smtClean="0">
                <a:solidFill>
                  <a:srgbClr val="A50021"/>
                </a:solidFill>
              </a:rPr>
              <a:t>(Slides modified from D. </a:t>
            </a:r>
            <a:r>
              <a:rPr lang="en-US" dirty="0" err="1" smtClean="0">
                <a:solidFill>
                  <a:srgbClr val="A50021"/>
                </a:solidFill>
              </a:rPr>
              <a:t>Jurafsky</a:t>
            </a:r>
            <a:r>
              <a:rPr lang="en-US" dirty="0" smtClean="0">
                <a:solidFill>
                  <a:srgbClr val="A50021"/>
                </a:solidFill>
              </a:rPr>
              <a:t>)</a:t>
            </a:r>
            <a:endParaRPr lang="en-US" dirty="0"/>
          </a:p>
          <a:p>
            <a:pPr eaLnBrk="1" hangingPunct="1"/>
            <a:endParaRPr lang="en-US" dirty="0"/>
          </a:p>
        </p:txBody>
      </p:sp>
      <p:sp>
        <p:nvSpPr>
          <p:cNvPr id="18434" name="Rectangle 2"/>
          <p:cNvSpPr>
            <a:spLocks noGrp="1" noChangeArrowheads="1"/>
          </p:cNvSpPr>
          <p:nvPr>
            <p:ph type="ctrTitle"/>
          </p:nvPr>
        </p:nvSpPr>
        <p:spPr>
          <a:xfrm>
            <a:off x="152400" y="1676400"/>
            <a:ext cx="8686800" cy="1143000"/>
          </a:xfrm>
        </p:spPr>
        <p:txBody>
          <a:bodyPr/>
          <a:lstStyle/>
          <a:p>
            <a:r>
              <a:rPr lang="en-US" sz="3200" dirty="0" smtClean="0"/>
              <a:t>Emotion</a:t>
            </a:r>
            <a:br>
              <a:rPr lang="en-US" sz="3200" dirty="0" smtClean="0"/>
            </a:br>
            <a:r>
              <a:rPr lang="en-US" sz="3600" dirty="0" smtClean="0"/>
              <a:t/>
            </a:r>
            <a:br>
              <a:rPr lang="en-US" sz="3600" dirty="0" smtClean="0"/>
            </a:br>
            <a:r>
              <a:rPr lang="en-US" sz="2800" dirty="0" smtClean="0"/>
              <a:t>CS 3710 / ISSP 3565</a:t>
            </a:r>
            <a:endParaRPr lang="en-US" sz="2800" dirty="0"/>
          </a:p>
        </p:txBody>
      </p:sp>
      <p:sp>
        <p:nvSpPr>
          <p:cNvPr id="18436" name="Rectangle 5"/>
          <p:cNvSpPr>
            <a:spLocks noChangeArrowheads="1"/>
          </p:cNvSpPr>
          <p:nvPr/>
        </p:nvSpPr>
        <p:spPr bwMode="auto">
          <a:xfrm>
            <a:off x="1066800" y="5715000"/>
            <a:ext cx="184150" cy="336550"/>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954088" y="2128838"/>
            <a:ext cx="7632700" cy="4487862"/>
            <a:chOff x="601" y="1171"/>
            <a:chExt cx="4808" cy="2827"/>
          </a:xfrm>
        </p:grpSpPr>
        <p:sp>
          <p:nvSpPr>
            <p:cNvPr id="13317" name="Text Box 5"/>
            <p:cNvSpPr txBox="1">
              <a:spLocks noChangeArrowheads="1"/>
            </p:cNvSpPr>
            <p:nvPr/>
          </p:nvSpPr>
          <p:spPr bwMode="auto">
            <a:xfrm>
              <a:off x="601" y="2536"/>
              <a:ext cx="1270" cy="448"/>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en-US" sz="2000"/>
                <a:t>Expressed emotion </a:t>
              </a:r>
            </a:p>
          </p:txBody>
        </p:sp>
        <p:sp>
          <p:nvSpPr>
            <p:cNvPr id="13318" name="Text Box 6"/>
            <p:cNvSpPr txBox="1">
              <a:spLocks noChangeArrowheads="1"/>
            </p:cNvSpPr>
            <p:nvPr/>
          </p:nvSpPr>
          <p:spPr bwMode="auto">
            <a:xfrm>
              <a:off x="4139" y="2536"/>
              <a:ext cx="1270" cy="448"/>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en-US" sz="2000"/>
                <a:t>Emotional attribution</a:t>
              </a:r>
            </a:p>
          </p:txBody>
        </p:sp>
        <p:sp>
          <p:nvSpPr>
            <p:cNvPr id="13319" name="Oval 7"/>
            <p:cNvSpPr>
              <a:spLocks noChangeArrowheads="1"/>
            </p:cNvSpPr>
            <p:nvPr/>
          </p:nvSpPr>
          <p:spPr bwMode="auto">
            <a:xfrm>
              <a:off x="2914" y="1452"/>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320" name="Oval 8"/>
            <p:cNvSpPr>
              <a:spLocks noChangeArrowheads="1"/>
            </p:cNvSpPr>
            <p:nvPr/>
          </p:nvSpPr>
          <p:spPr bwMode="auto">
            <a:xfrm>
              <a:off x="2914" y="1733"/>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321" name="Oval 9"/>
            <p:cNvSpPr>
              <a:spLocks noChangeArrowheads="1"/>
            </p:cNvSpPr>
            <p:nvPr/>
          </p:nvSpPr>
          <p:spPr bwMode="auto">
            <a:xfrm>
              <a:off x="2914" y="3253"/>
              <a:ext cx="181" cy="181"/>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sp>
          <p:nvSpPr>
            <p:cNvPr id="13322" name="Oval 10"/>
            <p:cNvSpPr>
              <a:spLocks noChangeArrowheads="1"/>
            </p:cNvSpPr>
            <p:nvPr/>
          </p:nvSpPr>
          <p:spPr bwMode="auto">
            <a:xfrm>
              <a:off x="2914" y="3535"/>
              <a:ext cx="181" cy="181"/>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sp>
          <p:nvSpPr>
            <p:cNvPr id="13323" name="Oval 11"/>
            <p:cNvSpPr>
              <a:spLocks noChangeArrowheads="1"/>
            </p:cNvSpPr>
            <p:nvPr/>
          </p:nvSpPr>
          <p:spPr bwMode="auto">
            <a:xfrm>
              <a:off x="2914" y="3817"/>
              <a:ext cx="181" cy="181"/>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cxnSp>
          <p:nvCxnSpPr>
            <p:cNvPr id="13324" name="AutoShape 12"/>
            <p:cNvCxnSpPr>
              <a:cxnSpLocks noChangeShapeType="1"/>
              <a:stCxn id="13317" idx="3"/>
              <a:endCxn id="13319" idx="2"/>
            </p:cNvCxnSpPr>
            <p:nvPr/>
          </p:nvCxnSpPr>
          <p:spPr bwMode="auto">
            <a:xfrm flipV="1">
              <a:off x="1871" y="1543"/>
              <a:ext cx="1043" cy="1217"/>
            </a:xfrm>
            <a:prstGeom prst="straightConnector1">
              <a:avLst/>
            </a:prstGeom>
            <a:noFill/>
            <a:ln w="9525">
              <a:solidFill>
                <a:schemeClr val="tx1"/>
              </a:solidFill>
              <a:round/>
              <a:headEnd/>
              <a:tailEnd/>
            </a:ln>
            <a:effectLst/>
          </p:spPr>
        </p:cxnSp>
        <p:cxnSp>
          <p:nvCxnSpPr>
            <p:cNvPr id="13325" name="AutoShape 13"/>
            <p:cNvCxnSpPr>
              <a:cxnSpLocks noChangeShapeType="1"/>
              <a:stCxn id="13317" idx="3"/>
              <a:endCxn id="13320" idx="2"/>
            </p:cNvCxnSpPr>
            <p:nvPr/>
          </p:nvCxnSpPr>
          <p:spPr bwMode="auto">
            <a:xfrm flipV="1">
              <a:off x="1871" y="1824"/>
              <a:ext cx="1043" cy="936"/>
            </a:xfrm>
            <a:prstGeom prst="straightConnector1">
              <a:avLst/>
            </a:prstGeom>
            <a:noFill/>
            <a:ln w="9525">
              <a:solidFill>
                <a:schemeClr val="tx1"/>
              </a:solidFill>
              <a:round/>
              <a:headEnd/>
              <a:tailEnd/>
            </a:ln>
            <a:effectLst/>
          </p:spPr>
        </p:cxnSp>
        <p:cxnSp>
          <p:nvCxnSpPr>
            <p:cNvPr id="13326" name="AutoShape 14"/>
            <p:cNvCxnSpPr>
              <a:cxnSpLocks noChangeShapeType="1"/>
              <a:stCxn id="13317" idx="3"/>
              <a:endCxn id="13321" idx="2"/>
            </p:cNvCxnSpPr>
            <p:nvPr/>
          </p:nvCxnSpPr>
          <p:spPr bwMode="auto">
            <a:xfrm>
              <a:off x="1871" y="2760"/>
              <a:ext cx="1043" cy="584"/>
            </a:xfrm>
            <a:prstGeom prst="straightConnector1">
              <a:avLst/>
            </a:prstGeom>
            <a:noFill/>
            <a:ln w="9525">
              <a:solidFill>
                <a:schemeClr val="tx1"/>
              </a:solidFill>
              <a:round/>
              <a:headEnd/>
              <a:tailEnd/>
            </a:ln>
            <a:effectLst/>
          </p:spPr>
        </p:cxnSp>
        <p:cxnSp>
          <p:nvCxnSpPr>
            <p:cNvPr id="13327" name="AutoShape 15"/>
            <p:cNvCxnSpPr>
              <a:cxnSpLocks noChangeShapeType="1"/>
              <a:stCxn id="13317" idx="3"/>
              <a:endCxn id="13322" idx="2"/>
            </p:cNvCxnSpPr>
            <p:nvPr/>
          </p:nvCxnSpPr>
          <p:spPr bwMode="auto">
            <a:xfrm>
              <a:off x="1871" y="2760"/>
              <a:ext cx="1043" cy="866"/>
            </a:xfrm>
            <a:prstGeom prst="straightConnector1">
              <a:avLst/>
            </a:prstGeom>
            <a:noFill/>
            <a:ln w="9525">
              <a:solidFill>
                <a:schemeClr val="tx1"/>
              </a:solidFill>
              <a:round/>
              <a:headEnd/>
              <a:tailEnd/>
            </a:ln>
            <a:effectLst/>
          </p:spPr>
        </p:cxnSp>
        <p:cxnSp>
          <p:nvCxnSpPr>
            <p:cNvPr id="13328" name="AutoShape 16"/>
            <p:cNvCxnSpPr>
              <a:cxnSpLocks noChangeShapeType="1"/>
              <a:stCxn id="13317" idx="3"/>
              <a:endCxn id="13323" idx="2"/>
            </p:cNvCxnSpPr>
            <p:nvPr/>
          </p:nvCxnSpPr>
          <p:spPr bwMode="auto">
            <a:xfrm>
              <a:off x="1871" y="2760"/>
              <a:ext cx="1043" cy="1148"/>
            </a:xfrm>
            <a:prstGeom prst="straightConnector1">
              <a:avLst/>
            </a:prstGeom>
            <a:noFill/>
            <a:ln w="9525">
              <a:solidFill>
                <a:schemeClr val="tx1"/>
              </a:solidFill>
              <a:round/>
              <a:headEnd/>
              <a:tailEnd/>
            </a:ln>
            <a:effectLst/>
          </p:spPr>
        </p:cxnSp>
        <p:cxnSp>
          <p:nvCxnSpPr>
            <p:cNvPr id="13329" name="AutoShape 17"/>
            <p:cNvCxnSpPr>
              <a:cxnSpLocks noChangeShapeType="1"/>
              <a:stCxn id="13319" idx="6"/>
              <a:endCxn id="13318" idx="1"/>
            </p:cNvCxnSpPr>
            <p:nvPr/>
          </p:nvCxnSpPr>
          <p:spPr bwMode="auto">
            <a:xfrm>
              <a:off x="3095" y="1543"/>
              <a:ext cx="1044" cy="1217"/>
            </a:xfrm>
            <a:prstGeom prst="straightConnector1">
              <a:avLst/>
            </a:prstGeom>
            <a:noFill/>
            <a:ln w="9525">
              <a:solidFill>
                <a:schemeClr val="tx1"/>
              </a:solidFill>
              <a:round/>
              <a:headEnd/>
              <a:tailEnd/>
            </a:ln>
            <a:effectLst/>
          </p:spPr>
        </p:cxnSp>
        <p:cxnSp>
          <p:nvCxnSpPr>
            <p:cNvPr id="13330" name="AutoShape 18"/>
            <p:cNvCxnSpPr>
              <a:cxnSpLocks noChangeShapeType="1"/>
              <a:stCxn id="13320" idx="6"/>
              <a:endCxn id="13318" idx="1"/>
            </p:cNvCxnSpPr>
            <p:nvPr/>
          </p:nvCxnSpPr>
          <p:spPr bwMode="auto">
            <a:xfrm>
              <a:off x="3095" y="1824"/>
              <a:ext cx="1044" cy="936"/>
            </a:xfrm>
            <a:prstGeom prst="straightConnector1">
              <a:avLst/>
            </a:prstGeom>
            <a:noFill/>
            <a:ln w="9525">
              <a:solidFill>
                <a:schemeClr val="tx1"/>
              </a:solidFill>
              <a:round/>
              <a:headEnd/>
              <a:tailEnd/>
            </a:ln>
            <a:effectLst/>
          </p:spPr>
        </p:cxnSp>
        <p:cxnSp>
          <p:nvCxnSpPr>
            <p:cNvPr id="13331" name="AutoShape 19"/>
            <p:cNvCxnSpPr>
              <a:cxnSpLocks noChangeShapeType="1"/>
              <a:stCxn id="13321" idx="6"/>
              <a:endCxn id="13318" idx="1"/>
            </p:cNvCxnSpPr>
            <p:nvPr/>
          </p:nvCxnSpPr>
          <p:spPr bwMode="auto">
            <a:xfrm flipV="1">
              <a:off x="3095" y="2760"/>
              <a:ext cx="1044" cy="584"/>
            </a:xfrm>
            <a:prstGeom prst="straightConnector1">
              <a:avLst/>
            </a:prstGeom>
            <a:noFill/>
            <a:ln w="9525">
              <a:solidFill>
                <a:schemeClr val="tx1"/>
              </a:solidFill>
              <a:round/>
              <a:headEnd/>
              <a:tailEnd/>
            </a:ln>
            <a:effectLst/>
          </p:spPr>
        </p:cxnSp>
        <p:cxnSp>
          <p:nvCxnSpPr>
            <p:cNvPr id="13332" name="AutoShape 20"/>
            <p:cNvCxnSpPr>
              <a:cxnSpLocks noChangeShapeType="1"/>
              <a:stCxn id="13322" idx="6"/>
              <a:endCxn id="13318" idx="1"/>
            </p:cNvCxnSpPr>
            <p:nvPr/>
          </p:nvCxnSpPr>
          <p:spPr bwMode="auto">
            <a:xfrm flipV="1">
              <a:off x="3095" y="2760"/>
              <a:ext cx="1044" cy="866"/>
            </a:xfrm>
            <a:prstGeom prst="straightConnector1">
              <a:avLst/>
            </a:prstGeom>
            <a:noFill/>
            <a:ln w="9525">
              <a:solidFill>
                <a:schemeClr val="tx1"/>
              </a:solidFill>
              <a:round/>
              <a:headEnd/>
              <a:tailEnd/>
            </a:ln>
            <a:effectLst/>
          </p:spPr>
        </p:cxnSp>
        <p:cxnSp>
          <p:nvCxnSpPr>
            <p:cNvPr id="13333" name="AutoShape 21"/>
            <p:cNvCxnSpPr>
              <a:cxnSpLocks noChangeShapeType="1"/>
              <a:stCxn id="13323" idx="6"/>
              <a:endCxn id="13318" idx="1"/>
            </p:cNvCxnSpPr>
            <p:nvPr/>
          </p:nvCxnSpPr>
          <p:spPr bwMode="auto">
            <a:xfrm flipV="1">
              <a:off x="3095" y="2760"/>
              <a:ext cx="1044" cy="1148"/>
            </a:xfrm>
            <a:prstGeom prst="straightConnector1">
              <a:avLst/>
            </a:prstGeom>
            <a:noFill/>
            <a:ln w="9525">
              <a:solidFill>
                <a:schemeClr val="tx1"/>
              </a:solidFill>
              <a:round/>
              <a:headEnd/>
              <a:tailEnd/>
            </a:ln>
            <a:effectLst/>
          </p:spPr>
        </p:cxnSp>
        <p:sp>
          <p:nvSpPr>
            <p:cNvPr id="13334" name="Text Box 22"/>
            <p:cNvSpPr txBox="1">
              <a:spLocks noChangeArrowheads="1"/>
            </p:cNvSpPr>
            <p:nvPr/>
          </p:nvSpPr>
          <p:spPr bwMode="auto">
            <a:xfrm>
              <a:off x="2773" y="1171"/>
              <a:ext cx="454" cy="250"/>
            </a:xfrm>
            <a:prstGeom prst="rect">
              <a:avLst/>
            </a:prstGeom>
            <a:noFill/>
            <a:ln w="9525">
              <a:noFill/>
              <a:miter lim="800000"/>
              <a:headEnd/>
              <a:tailEnd/>
            </a:ln>
            <a:effectLst/>
          </p:spPr>
          <p:txBody>
            <a:bodyPr wrap="none">
              <a:prstTxWarp prst="textNoShape">
                <a:avLst/>
              </a:prstTxWarp>
              <a:spAutoFit/>
            </a:bodyPr>
            <a:lstStyle/>
            <a:p>
              <a:pPr algn="ctr"/>
              <a:r>
                <a:rPr lang="en-US" sz="2000"/>
                <a:t>cues</a:t>
              </a:r>
            </a:p>
          </p:txBody>
        </p:sp>
        <p:sp>
          <p:nvSpPr>
            <p:cNvPr id="13336" name="Oval 24"/>
            <p:cNvSpPr>
              <a:spLocks noChangeArrowheads="1"/>
            </p:cNvSpPr>
            <p:nvPr/>
          </p:nvSpPr>
          <p:spPr bwMode="auto">
            <a:xfrm>
              <a:off x="2914" y="2367"/>
              <a:ext cx="181" cy="181"/>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endParaRPr lang="en-US"/>
            </a:p>
          </p:txBody>
        </p:sp>
        <p:sp>
          <p:nvSpPr>
            <p:cNvPr id="13337" name="Oval 25"/>
            <p:cNvSpPr>
              <a:spLocks noChangeArrowheads="1"/>
            </p:cNvSpPr>
            <p:nvPr/>
          </p:nvSpPr>
          <p:spPr bwMode="auto">
            <a:xfrm>
              <a:off x="2914" y="2649"/>
              <a:ext cx="181" cy="181"/>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endParaRPr lang="en-US"/>
            </a:p>
          </p:txBody>
        </p:sp>
        <p:sp>
          <p:nvSpPr>
            <p:cNvPr id="13339" name="Oval 27"/>
            <p:cNvSpPr>
              <a:spLocks noChangeArrowheads="1"/>
            </p:cNvSpPr>
            <p:nvPr/>
          </p:nvSpPr>
          <p:spPr bwMode="auto">
            <a:xfrm>
              <a:off x="2914" y="2015"/>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340" name="Oval 28"/>
            <p:cNvSpPr>
              <a:spLocks noChangeArrowheads="1"/>
            </p:cNvSpPr>
            <p:nvPr/>
          </p:nvSpPr>
          <p:spPr bwMode="auto">
            <a:xfrm>
              <a:off x="2914" y="2931"/>
              <a:ext cx="181" cy="181"/>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endParaRPr lang="en-US"/>
            </a:p>
          </p:txBody>
        </p:sp>
        <p:cxnSp>
          <p:nvCxnSpPr>
            <p:cNvPr id="13343" name="AutoShape 31"/>
            <p:cNvCxnSpPr>
              <a:cxnSpLocks noChangeShapeType="1"/>
              <a:stCxn id="13317" idx="3"/>
              <a:endCxn id="13336" idx="2"/>
            </p:cNvCxnSpPr>
            <p:nvPr/>
          </p:nvCxnSpPr>
          <p:spPr bwMode="auto">
            <a:xfrm flipV="1">
              <a:off x="1871" y="2458"/>
              <a:ext cx="1043" cy="302"/>
            </a:xfrm>
            <a:prstGeom prst="straightConnector1">
              <a:avLst/>
            </a:prstGeom>
            <a:noFill/>
            <a:ln w="9525">
              <a:solidFill>
                <a:schemeClr val="tx1"/>
              </a:solidFill>
              <a:round/>
              <a:headEnd/>
              <a:tailEnd/>
            </a:ln>
            <a:effectLst/>
          </p:spPr>
        </p:cxnSp>
        <p:cxnSp>
          <p:nvCxnSpPr>
            <p:cNvPr id="13344" name="AutoShape 32"/>
            <p:cNvCxnSpPr>
              <a:cxnSpLocks noChangeShapeType="1"/>
              <a:stCxn id="13317" idx="3"/>
              <a:endCxn id="13339" idx="2"/>
            </p:cNvCxnSpPr>
            <p:nvPr/>
          </p:nvCxnSpPr>
          <p:spPr bwMode="auto">
            <a:xfrm flipV="1">
              <a:off x="1871" y="2106"/>
              <a:ext cx="1043" cy="654"/>
            </a:xfrm>
            <a:prstGeom prst="straightConnector1">
              <a:avLst/>
            </a:prstGeom>
            <a:noFill/>
            <a:ln w="9525">
              <a:solidFill>
                <a:schemeClr val="tx1"/>
              </a:solidFill>
              <a:round/>
              <a:headEnd/>
              <a:tailEnd/>
            </a:ln>
            <a:effectLst/>
          </p:spPr>
        </p:cxnSp>
        <p:cxnSp>
          <p:nvCxnSpPr>
            <p:cNvPr id="13345" name="AutoShape 33"/>
            <p:cNvCxnSpPr>
              <a:cxnSpLocks noChangeShapeType="1"/>
              <a:stCxn id="13317" idx="3"/>
              <a:endCxn id="13337" idx="2"/>
            </p:cNvCxnSpPr>
            <p:nvPr/>
          </p:nvCxnSpPr>
          <p:spPr bwMode="auto">
            <a:xfrm flipV="1">
              <a:off x="1871" y="2740"/>
              <a:ext cx="1043" cy="20"/>
            </a:xfrm>
            <a:prstGeom prst="straightConnector1">
              <a:avLst/>
            </a:prstGeom>
            <a:noFill/>
            <a:ln w="9525">
              <a:solidFill>
                <a:schemeClr val="tx1"/>
              </a:solidFill>
              <a:round/>
              <a:headEnd/>
              <a:tailEnd/>
            </a:ln>
            <a:effectLst/>
          </p:spPr>
        </p:cxnSp>
        <p:cxnSp>
          <p:nvCxnSpPr>
            <p:cNvPr id="13346" name="AutoShape 34"/>
            <p:cNvCxnSpPr>
              <a:cxnSpLocks noChangeShapeType="1"/>
              <a:stCxn id="13337" idx="6"/>
              <a:endCxn id="13318" idx="1"/>
            </p:cNvCxnSpPr>
            <p:nvPr/>
          </p:nvCxnSpPr>
          <p:spPr bwMode="auto">
            <a:xfrm>
              <a:off x="3095" y="2740"/>
              <a:ext cx="1044" cy="20"/>
            </a:xfrm>
            <a:prstGeom prst="straightConnector1">
              <a:avLst/>
            </a:prstGeom>
            <a:noFill/>
            <a:ln w="9525">
              <a:solidFill>
                <a:schemeClr val="tx1"/>
              </a:solidFill>
              <a:round/>
              <a:headEnd/>
              <a:tailEnd/>
            </a:ln>
            <a:effectLst/>
          </p:spPr>
        </p:cxnSp>
        <p:cxnSp>
          <p:nvCxnSpPr>
            <p:cNvPr id="13347" name="AutoShape 35"/>
            <p:cNvCxnSpPr>
              <a:cxnSpLocks noChangeShapeType="1"/>
              <a:stCxn id="13336" idx="6"/>
              <a:endCxn id="13318" idx="1"/>
            </p:cNvCxnSpPr>
            <p:nvPr/>
          </p:nvCxnSpPr>
          <p:spPr bwMode="auto">
            <a:xfrm>
              <a:off x="3095" y="2458"/>
              <a:ext cx="1044" cy="302"/>
            </a:xfrm>
            <a:prstGeom prst="straightConnector1">
              <a:avLst/>
            </a:prstGeom>
            <a:noFill/>
            <a:ln w="9525">
              <a:solidFill>
                <a:schemeClr val="tx1"/>
              </a:solidFill>
              <a:round/>
              <a:headEnd/>
              <a:tailEnd/>
            </a:ln>
            <a:effectLst/>
          </p:spPr>
        </p:cxnSp>
        <p:cxnSp>
          <p:nvCxnSpPr>
            <p:cNvPr id="13348" name="AutoShape 36"/>
            <p:cNvCxnSpPr>
              <a:cxnSpLocks noChangeShapeType="1"/>
              <a:stCxn id="13340" idx="6"/>
              <a:endCxn id="13318" idx="1"/>
            </p:cNvCxnSpPr>
            <p:nvPr/>
          </p:nvCxnSpPr>
          <p:spPr bwMode="auto">
            <a:xfrm flipV="1">
              <a:off x="3095" y="2760"/>
              <a:ext cx="1044" cy="262"/>
            </a:xfrm>
            <a:prstGeom prst="straightConnector1">
              <a:avLst/>
            </a:prstGeom>
            <a:noFill/>
            <a:ln w="9525">
              <a:solidFill>
                <a:schemeClr val="tx1"/>
              </a:solidFill>
              <a:round/>
              <a:headEnd/>
              <a:tailEnd/>
            </a:ln>
            <a:effectLst/>
          </p:spPr>
        </p:cxnSp>
        <p:cxnSp>
          <p:nvCxnSpPr>
            <p:cNvPr id="13349" name="AutoShape 37"/>
            <p:cNvCxnSpPr>
              <a:cxnSpLocks noChangeShapeType="1"/>
              <a:stCxn id="13340" idx="2"/>
              <a:endCxn id="13317" idx="3"/>
            </p:cNvCxnSpPr>
            <p:nvPr/>
          </p:nvCxnSpPr>
          <p:spPr bwMode="auto">
            <a:xfrm flipH="1" flipV="1">
              <a:off x="1871" y="2760"/>
              <a:ext cx="1043" cy="262"/>
            </a:xfrm>
            <a:prstGeom prst="straightConnector1">
              <a:avLst/>
            </a:prstGeom>
            <a:noFill/>
            <a:ln w="9525">
              <a:solidFill>
                <a:schemeClr val="tx1"/>
              </a:solidFill>
              <a:round/>
              <a:headEnd/>
              <a:tailEnd/>
            </a:ln>
            <a:effectLst/>
          </p:spPr>
        </p:cxnSp>
        <p:cxnSp>
          <p:nvCxnSpPr>
            <p:cNvPr id="13350" name="AutoShape 38"/>
            <p:cNvCxnSpPr>
              <a:cxnSpLocks noChangeShapeType="1"/>
              <a:stCxn id="13339" idx="6"/>
              <a:endCxn id="13318" idx="1"/>
            </p:cNvCxnSpPr>
            <p:nvPr/>
          </p:nvCxnSpPr>
          <p:spPr bwMode="auto">
            <a:xfrm>
              <a:off x="3095" y="2106"/>
              <a:ext cx="1044" cy="654"/>
            </a:xfrm>
            <a:prstGeom prst="straightConnector1">
              <a:avLst/>
            </a:prstGeom>
            <a:noFill/>
            <a:ln w="9525">
              <a:solidFill>
                <a:schemeClr val="tx1"/>
              </a:solidFill>
              <a:round/>
              <a:headEnd/>
              <a:tailEnd/>
            </a:ln>
            <a:effectLst/>
          </p:spPr>
        </p:cxnSp>
      </p:grpSp>
      <p:sp>
        <p:nvSpPr>
          <p:cNvPr id="13314" name="Rectangle 2"/>
          <p:cNvSpPr>
            <a:spLocks noGrp="1" noChangeArrowheads="1"/>
          </p:cNvSpPr>
          <p:nvPr>
            <p:ph type="title"/>
          </p:nvPr>
        </p:nvSpPr>
        <p:spPr>
          <a:xfrm>
            <a:off x="304800" y="152400"/>
            <a:ext cx="7772400" cy="1143000"/>
          </a:xfrm>
        </p:spPr>
        <p:txBody>
          <a:bodyPr/>
          <a:lstStyle/>
          <a:p>
            <a:r>
              <a:rPr lang="en-US" sz="4000" dirty="0"/>
              <a:t>Emotional communication </a:t>
            </a:r>
            <a:br>
              <a:rPr lang="en-US" sz="4000" dirty="0"/>
            </a:br>
            <a:r>
              <a:rPr lang="fr-CH" dirty="0" smtClean="0"/>
              <a:t> </a:t>
            </a:r>
            <a:endParaRPr lang="en-US" sz="4000" dirty="0"/>
          </a:p>
        </p:txBody>
      </p:sp>
      <p:grpSp>
        <p:nvGrpSpPr>
          <p:cNvPr id="3" name="Group 69"/>
          <p:cNvGrpSpPr>
            <a:grpSpLocks/>
          </p:cNvGrpSpPr>
          <p:nvPr/>
        </p:nvGrpSpPr>
        <p:grpSpPr bwMode="auto">
          <a:xfrm>
            <a:off x="476250" y="5067300"/>
            <a:ext cx="8412163" cy="1511300"/>
            <a:chOff x="300" y="3192"/>
            <a:chExt cx="5299" cy="952"/>
          </a:xfrm>
        </p:grpSpPr>
        <p:grpSp>
          <p:nvGrpSpPr>
            <p:cNvPr id="4" name="Group 48"/>
            <p:cNvGrpSpPr>
              <a:grpSpLocks/>
            </p:cNvGrpSpPr>
            <p:nvPr/>
          </p:nvGrpSpPr>
          <p:grpSpPr bwMode="auto">
            <a:xfrm>
              <a:off x="300" y="3192"/>
              <a:ext cx="1831" cy="952"/>
              <a:chOff x="120" y="2942"/>
              <a:chExt cx="1831" cy="952"/>
            </a:xfrm>
          </p:grpSpPr>
          <p:sp>
            <p:nvSpPr>
              <p:cNvPr id="13354" name="Text Box 42"/>
              <p:cNvSpPr txBox="1">
                <a:spLocks noChangeArrowheads="1"/>
              </p:cNvSpPr>
              <p:nvPr/>
            </p:nvSpPr>
            <p:spPr bwMode="auto">
              <a:xfrm>
                <a:off x="643" y="3210"/>
                <a:ext cx="1308" cy="231"/>
              </a:xfrm>
              <a:prstGeom prst="rect">
                <a:avLst/>
              </a:prstGeom>
              <a:noFill/>
              <a:ln w="9525">
                <a:noFill/>
                <a:miter lim="800000"/>
                <a:headEnd/>
                <a:tailEnd/>
              </a:ln>
              <a:effectLst/>
            </p:spPr>
            <p:txBody>
              <a:bodyPr wrap="none">
                <a:prstTxWarp prst="textNoShape">
                  <a:avLst/>
                </a:prstTxWarp>
                <a:spAutoFit/>
              </a:bodyPr>
              <a:lstStyle/>
              <a:p>
                <a:r>
                  <a:rPr lang="en-US" i="1"/>
                  <a:t>expressed anger ?</a:t>
                </a:r>
              </a:p>
            </p:txBody>
          </p:sp>
          <p:graphicFrame>
            <p:nvGraphicFramePr>
              <p:cNvPr id="13355" name="Object 43"/>
              <p:cNvGraphicFramePr>
                <a:graphicFrameLocks noChangeAspect="1"/>
              </p:cNvGraphicFramePr>
              <p:nvPr/>
            </p:nvGraphicFramePr>
            <p:xfrm>
              <a:off x="351" y="2942"/>
              <a:ext cx="382" cy="723"/>
            </p:xfrm>
            <a:graphic>
              <a:graphicData uri="http://schemas.openxmlformats.org/presentationml/2006/ole">
                <mc:AlternateContent xmlns:mc="http://schemas.openxmlformats.org/markup-compatibility/2006">
                  <mc:Choice xmlns:v="urn:schemas-microsoft-com:vml" Requires="v">
                    <p:oleObj spid="_x0000_s296987" name="Photo Editor Photo" r:id="rId3" imgW="1409897" imgH="2534004" progId="">
                      <p:embed/>
                    </p:oleObj>
                  </mc:Choice>
                  <mc:Fallback>
                    <p:oleObj name="Photo Editor Photo" r:id="rId3" imgW="1409897" imgH="2534004"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 y="2942"/>
                            <a:ext cx="382" cy="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56" name="Text Box 44"/>
              <p:cNvSpPr txBox="1">
                <a:spLocks noChangeArrowheads="1"/>
              </p:cNvSpPr>
              <p:nvPr/>
            </p:nvSpPr>
            <p:spPr bwMode="auto">
              <a:xfrm>
                <a:off x="120" y="3644"/>
                <a:ext cx="694" cy="250"/>
              </a:xfrm>
              <a:prstGeom prst="rect">
                <a:avLst/>
              </a:prstGeom>
              <a:noFill/>
              <a:ln w="9525">
                <a:noFill/>
                <a:miter lim="800000"/>
                <a:headEnd/>
                <a:tailEnd/>
              </a:ln>
              <a:effectLst/>
            </p:spPr>
            <p:txBody>
              <a:bodyPr wrap="none">
                <a:prstTxWarp prst="textNoShape">
                  <a:avLst/>
                </a:prstTxWarp>
                <a:spAutoFit/>
              </a:bodyPr>
              <a:lstStyle/>
              <a:p>
                <a:r>
                  <a:rPr lang="fr-CH" sz="2000"/>
                  <a:t>encoder</a:t>
                </a:r>
                <a:endParaRPr lang="en-GB" sz="2000"/>
              </a:p>
            </p:txBody>
          </p:sp>
        </p:grpSp>
        <p:grpSp>
          <p:nvGrpSpPr>
            <p:cNvPr id="5" name="Group 60"/>
            <p:cNvGrpSpPr>
              <a:grpSpLocks/>
            </p:cNvGrpSpPr>
            <p:nvPr/>
          </p:nvGrpSpPr>
          <p:grpSpPr bwMode="auto">
            <a:xfrm>
              <a:off x="4069" y="3307"/>
              <a:ext cx="1530" cy="837"/>
              <a:chOff x="4059" y="3137"/>
              <a:chExt cx="1530" cy="837"/>
            </a:xfrm>
          </p:grpSpPr>
          <p:pic>
            <p:nvPicPr>
              <p:cNvPr id="13357" name="Picture 45" descr="doggie1"/>
              <p:cNvPicPr>
                <a:picLocks noChangeAspect="1" noChangeArrowheads="1"/>
              </p:cNvPicPr>
              <p:nvPr/>
            </p:nvPicPr>
            <p:blipFill>
              <a:blip r:embed="rId5"/>
              <a:srcRect/>
              <a:stretch>
                <a:fillRect/>
              </a:stretch>
            </p:blipFill>
            <p:spPr bwMode="auto">
              <a:xfrm>
                <a:off x="4971" y="3137"/>
                <a:ext cx="538" cy="578"/>
              </a:xfrm>
              <a:prstGeom prst="rect">
                <a:avLst/>
              </a:prstGeom>
              <a:noFill/>
            </p:spPr>
          </p:pic>
          <p:sp>
            <p:nvSpPr>
              <p:cNvPr id="13358" name="Text Box 46"/>
              <p:cNvSpPr txBox="1">
                <a:spLocks noChangeArrowheads="1"/>
              </p:cNvSpPr>
              <p:nvPr/>
            </p:nvSpPr>
            <p:spPr bwMode="auto">
              <a:xfrm>
                <a:off x="4895" y="3724"/>
                <a:ext cx="694" cy="250"/>
              </a:xfrm>
              <a:prstGeom prst="rect">
                <a:avLst/>
              </a:prstGeom>
              <a:noFill/>
              <a:ln w="9525">
                <a:noFill/>
                <a:miter lim="800000"/>
                <a:headEnd/>
                <a:tailEnd/>
              </a:ln>
              <a:effectLst/>
            </p:spPr>
            <p:txBody>
              <a:bodyPr wrap="none">
                <a:prstTxWarp prst="textNoShape">
                  <a:avLst/>
                </a:prstTxWarp>
                <a:spAutoFit/>
              </a:bodyPr>
              <a:lstStyle/>
              <a:p>
                <a:r>
                  <a:rPr lang="fr-CH" sz="2000"/>
                  <a:t>decoder</a:t>
                </a:r>
                <a:endParaRPr lang="en-GB" sz="2000"/>
              </a:p>
            </p:txBody>
          </p:sp>
          <p:sp>
            <p:nvSpPr>
              <p:cNvPr id="13359" name="Text Box 47"/>
              <p:cNvSpPr txBox="1">
                <a:spLocks noChangeArrowheads="1"/>
              </p:cNvSpPr>
              <p:nvPr/>
            </p:nvSpPr>
            <p:spPr bwMode="auto">
              <a:xfrm>
                <a:off x="4059" y="3286"/>
                <a:ext cx="948" cy="404"/>
              </a:xfrm>
              <a:prstGeom prst="rect">
                <a:avLst/>
              </a:prstGeom>
              <a:noFill/>
              <a:ln w="9525">
                <a:noFill/>
                <a:miter lim="800000"/>
                <a:headEnd/>
                <a:tailEnd/>
              </a:ln>
              <a:effectLst/>
            </p:spPr>
            <p:txBody>
              <a:bodyPr wrap="none">
                <a:prstTxWarp prst="textNoShape">
                  <a:avLst/>
                </a:prstTxWarp>
                <a:spAutoFit/>
              </a:bodyPr>
              <a:lstStyle/>
              <a:p>
                <a:r>
                  <a:rPr lang="en-US" i="1"/>
                  <a:t>perception of</a:t>
                </a:r>
                <a:br>
                  <a:rPr lang="en-US" i="1"/>
                </a:br>
                <a:r>
                  <a:rPr lang="en-US" i="1"/>
                  <a:t>anger?</a:t>
                </a:r>
              </a:p>
            </p:txBody>
          </p:sp>
        </p:grpSp>
      </p:grpSp>
      <p:grpSp>
        <p:nvGrpSpPr>
          <p:cNvPr id="6" name="Group 64"/>
          <p:cNvGrpSpPr>
            <a:grpSpLocks/>
          </p:cNvGrpSpPr>
          <p:nvPr/>
        </p:nvGrpSpPr>
        <p:grpSpPr bwMode="auto">
          <a:xfrm>
            <a:off x="190500" y="1433513"/>
            <a:ext cx="3711575" cy="2614612"/>
            <a:chOff x="110" y="903"/>
            <a:chExt cx="2338" cy="1647"/>
          </a:xfrm>
        </p:grpSpPr>
        <p:sp>
          <p:nvSpPr>
            <p:cNvPr id="13375" name="Rectangle 63"/>
            <p:cNvSpPr>
              <a:spLocks noChangeArrowheads="1"/>
            </p:cNvSpPr>
            <p:nvPr/>
          </p:nvSpPr>
          <p:spPr bwMode="auto">
            <a:xfrm>
              <a:off x="115" y="903"/>
              <a:ext cx="2333" cy="1517"/>
            </a:xfrm>
            <a:prstGeom prst="rect">
              <a:avLst/>
            </a:prstGeom>
            <a:solidFill>
              <a:srgbClr val="DEF1F2"/>
            </a:solidFill>
            <a:ln w="9525">
              <a:solidFill>
                <a:schemeClr val="tx1"/>
              </a:solidFill>
              <a:miter lim="800000"/>
              <a:headEnd/>
              <a:tailEnd/>
            </a:ln>
            <a:effectLst/>
          </p:spPr>
          <p:txBody>
            <a:bodyPr wrap="none" anchor="ctr">
              <a:prstTxWarp prst="textNoShape">
                <a:avLst/>
              </a:prstTxWarp>
            </a:bodyPr>
            <a:lstStyle/>
            <a:p>
              <a:endParaRPr lang="en-US"/>
            </a:p>
          </p:txBody>
        </p:sp>
        <p:grpSp>
          <p:nvGrpSpPr>
            <p:cNvPr id="7" name="Group 59"/>
            <p:cNvGrpSpPr>
              <a:grpSpLocks/>
            </p:cNvGrpSpPr>
            <p:nvPr/>
          </p:nvGrpSpPr>
          <p:grpSpPr bwMode="auto">
            <a:xfrm>
              <a:off x="110" y="1220"/>
              <a:ext cx="2327" cy="1330"/>
              <a:chOff x="3433" y="840"/>
              <a:chExt cx="2327" cy="1330"/>
            </a:xfrm>
          </p:grpSpPr>
          <p:grpSp>
            <p:nvGrpSpPr>
              <p:cNvPr id="8" name="Group 54"/>
              <p:cNvGrpSpPr>
                <a:grpSpLocks/>
              </p:cNvGrpSpPr>
              <p:nvPr/>
            </p:nvGrpSpPr>
            <p:grpSpPr bwMode="auto">
              <a:xfrm>
                <a:off x="3433" y="933"/>
                <a:ext cx="1173" cy="1043"/>
                <a:chOff x="293" y="1239"/>
                <a:chExt cx="1173" cy="1043"/>
              </a:xfrm>
            </p:grpSpPr>
            <p:sp>
              <p:nvSpPr>
                <p:cNvPr id="13351" name="Rectangle 39"/>
                <p:cNvSpPr>
                  <a:spLocks noChangeArrowheads="1"/>
                </p:cNvSpPr>
                <p:nvPr/>
              </p:nvSpPr>
              <p:spPr bwMode="auto">
                <a:xfrm>
                  <a:off x="293" y="1239"/>
                  <a:ext cx="820" cy="231"/>
                </a:xfrm>
                <a:prstGeom prst="rect">
                  <a:avLst/>
                </a:prstGeom>
                <a:noFill/>
                <a:ln w="9525">
                  <a:noFill/>
                  <a:miter lim="800000"/>
                  <a:headEnd/>
                  <a:tailEnd/>
                </a:ln>
                <a:effectLst/>
              </p:spPr>
              <p:txBody>
                <a:bodyPr wrap="none">
                  <a:prstTxWarp prst="textNoShape">
                    <a:avLst/>
                  </a:prstTxWarp>
                  <a:spAutoFit/>
                </a:bodyPr>
                <a:lstStyle/>
                <a:p>
                  <a:r>
                    <a:rPr lang="en-US"/>
                    <a:t>Vocal cues</a:t>
                  </a:r>
                </a:p>
              </p:txBody>
            </p:sp>
            <p:sp>
              <p:nvSpPr>
                <p:cNvPr id="13352" name="Rectangle 40"/>
                <p:cNvSpPr>
                  <a:spLocks noChangeArrowheads="1"/>
                </p:cNvSpPr>
                <p:nvPr/>
              </p:nvSpPr>
              <p:spPr bwMode="auto">
                <a:xfrm>
                  <a:off x="293" y="1517"/>
                  <a:ext cx="844" cy="231"/>
                </a:xfrm>
                <a:prstGeom prst="rect">
                  <a:avLst/>
                </a:prstGeom>
                <a:noFill/>
                <a:ln w="9525">
                  <a:noFill/>
                  <a:miter lim="800000"/>
                  <a:headEnd/>
                  <a:tailEnd/>
                </a:ln>
                <a:effectLst/>
              </p:spPr>
              <p:txBody>
                <a:bodyPr wrap="none">
                  <a:prstTxWarp prst="textNoShape">
                    <a:avLst/>
                  </a:prstTxWarp>
                  <a:spAutoFit/>
                </a:bodyPr>
                <a:lstStyle/>
                <a:p>
                  <a:r>
                    <a:rPr lang="en-US"/>
                    <a:t>Facial cues</a:t>
                  </a:r>
                </a:p>
              </p:txBody>
            </p:sp>
            <p:sp>
              <p:nvSpPr>
                <p:cNvPr id="13353" name="Rectangle 41"/>
                <p:cNvSpPr>
                  <a:spLocks noChangeArrowheads="1"/>
                </p:cNvSpPr>
                <p:nvPr/>
              </p:nvSpPr>
              <p:spPr bwMode="auto">
                <a:xfrm>
                  <a:off x="293" y="1795"/>
                  <a:ext cx="700" cy="231"/>
                </a:xfrm>
                <a:prstGeom prst="rect">
                  <a:avLst/>
                </a:prstGeom>
                <a:noFill/>
                <a:ln w="9525">
                  <a:noFill/>
                  <a:miter lim="800000"/>
                  <a:headEnd/>
                  <a:tailEnd/>
                </a:ln>
                <a:effectLst/>
              </p:spPr>
              <p:txBody>
                <a:bodyPr wrap="none">
                  <a:prstTxWarp prst="textNoShape">
                    <a:avLst/>
                  </a:prstTxWarp>
                  <a:spAutoFit/>
                </a:bodyPr>
                <a:lstStyle/>
                <a:p>
                  <a:r>
                    <a:rPr lang="en-US"/>
                    <a:t>Gestures</a:t>
                  </a:r>
                </a:p>
              </p:txBody>
            </p:sp>
            <p:sp>
              <p:nvSpPr>
                <p:cNvPr id="13362" name="Oval 50"/>
                <p:cNvSpPr>
                  <a:spLocks noChangeArrowheads="1"/>
                </p:cNvSpPr>
                <p:nvPr/>
              </p:nvSpPr>
              <p:spPr bwMode="auto">
                <a:xfrm>
                  <a:off x="1285" y="1250"/>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3363" name="Oval 51"/>
                <p:cNvSpPr>
                  <a:spLocks noChangeArrowheads="1"/>
                </p:cNvSpPr>
                <p:nvPr/>
              </p:nvSpPr>
              <p:spPr bwMode="auto">
                <a:xfrm>
                  <a:off x="1285" y="1537"/>
                  <a:ext cx="181" cy="181"/>
                </a:xfrm>
                <a:prstGeom prst="ellipse">
                  <a:avLst/>
                </a:prstGeom>
                <a:solidFill>
                  <a:srgbClr val="FFCC99"/>
                </a:solidFill>
                <a:ln w="9525">
                  <a:solidFill>
                    <a:schemeClr val="tx1"/>
                  </a:solidFill>
                  <a:round/>
                  <a:headEnd/>
                  <a:tailEnd/>
                </a:ln>
                <a:effectLst/>
              </p:spPr>
              <p:txBody>
                <a:bodyPr wrap="none" anchor="ctr">
                  <a:prstTxWarp prst="textNoShape">
                    <a:avLst/>
                  </a:prstTxWarp>
                </a:bodyPr>
                <a:lstStyle/>
                <a:p>
                  <a:endParaRPr lang="en-US"/>
                </a:p>
              </p:txBody>
            </p:sp>
            <p:sp>
              <p:nvSpPr>
                <p:cNvPr id="13364" name="Oval 52"/>
                <p:cNvSpPr>
                  <a:spLocks noChangeArrowheads="1"/>
                </p:cNvSpPr>
                <p:nvPr/>
              </p:nvSpPr>
              <p:spPr bwMode="auto">
                <a:xfrm>
                  <a:off x="1285" y="1824"/>
                  <a:ext cx="181" cy="181"/>
                </a:xfrm>
                <a:prstGeom prst="ellipse">
                  <a:avLst/>
                </a:prstGeom>
                <a:solidFill>
                  <a:srgbClr val="CCFFCC"/>
                </a:solidFill>
                <a:ln w="9525">
                  <a:solidFill>
                    <a:schemeClr val="tx1"/>
                  </a:solidFill>
                  <a:round/>
                  <a:headEnd/>
                  <a:tailEnd/>
                </a:ln>
                <a:effectLst/>
              </p:spPr>
              <p:txBody>
                <a:bodyPr wrap="none" anchor="ctr">
                  <a:prstTxWarp prst="textNoShape">
                    <a:avLst/>
                  </a:prstTxWarp>
                </a:bodyPr>
                <a:lstStyle/>
                <a:p>
                  <a:endParaRPr lang="en-US"/>
                </a:p>
              </p:txBody>
            </p:sp>
            <p:sp>
              <p:nvSpPr>
                <p:cNvPr id="13365" name="Rectangle 53"/>
                <p:cNvSpPr>
                  <a:spLocks noChangeArrowheads="1"/>
                </p:cNvSpPr>
                <p:nvPr/>
              </p:nvSpPr>
              <p:spPr bwMode="auto">
                <a:xfrm>
                  <a:off x="299" y="2051"/>
                  <a:ext cx="1004" cy="231"/>
                </a:xfrm>
                <a:prstGeom prst="rect">
                  <a:avLst/>
                </a:prstGeom>
                <a:noFill/>
                <a:ln w="9525">
                  <a:noFill/>
                  <a:miter lim="800000"/>
                  <a:headEnd/>
                  <a:tailEnd/>
                </a:ln>
                <a:effectLst/>
              </p:spPr>
              <p:txBody>
                <a:bodyPr wrap="none">
                  <a:prstTxWarp prst="textNoShape">
                    <a:avLst/>
                  </a:prstTxWarp>
                  <a:spAutoFit/>
                </a:bodyPr>
                <a:lstStyle/>
                <a:p>
                  <a:r>
                    <a:rPr lang="en-US"/>
                    <a:t>Other cues …</a:t>
                  </a:r>
                </a:p>
              </p:txBody>
            </p:sp>
          </p:grpSp>
          <p:sp>
            <p:nvSpPr>
              <p:cNvPr id="13370" name="Text Box 58"/>
              <p:cNvSpPr txBox="1">
                <a:spLocks noChangeArrowheads="1"/>
              </p:cNvSpPr>
              <p:nvPr/>
            </p:nvSpPr>
            <p:spPr bwMode="auto">
              <a:xfrm>
                <a:off x="4740" y="840"/>
                <a:ext cx="1020" cy="1330"/>
              </a:xfrm>
              <a:prstGeom prst="rect">
                <a:avLst/>
              </a:prstGeom>
              <a:noFill/>
              <a:ln w="9525">
                <a:noFill/>
                <a:miter lim="800000"/>
                <a:headEnd/>
                <a:tailEnd/>
              </a:ln>
              <a:effectLst/>
            </p:spPr>
            <p:txBody>
              <a:bodyPr wrap="none">
                <a:prstTxWarp prst="textNoShape">
                  <a:avLst/>
                </a:prstTxWarp>
                <a:spAutoFit/>
              </a:bodyPr>
              <a:lstStyle/>
              <a:p>
                <a:r>
                  <a:rPr lang="en-US" i="1"/>
                  <a:t>Loud voice</a:t>
                </a:r>
              </a:p>
              <a:p>
                <a:r>
                  <a:rPr lang="en-US" i="1"/>
                  <a:t>High pitched</a:t>
                </a:r>
              </a:p>
              <a:p>
                <a:pPr>
                  <a:spcBef>
                    <a:spcPct val="20000"/>
                  </a:spcBef>
                </a:pPr>
                <a:r>
                  <a:rPr lang="en-US" i="1"/>
                  <a:t>Frown</a:t>
                </a:r>
              </a:p>
              <a:p>
                <a:pPr>
                  <a:spcBef>
                    <a:spcPct val="65000"/>
                  </a:spcBef>
                </a:pPr>
                <a:r>
                  <a:rPr lang="en-US" i="1"/>
                  <a:t>Clenched fists</a:t>
                </a:r>
              </a:p>
              <a:p>
                <a:pPr>
                  <a:spcBef>
                    <a:spcPct val="50000"/>
                  </a:spcBef>
                </a:pPr>
                <a:r>
                  <a:rPr lang="en-US" i="1"/>
                  <a:t>Shaking</a:t>
                </a:r>
              </a:p>
              <a:p>
                <a:endParaRPr lang="en-US" i="1"/>
              </a:p>
            </p:txBody>
          </p:sp>
        </p:grpSp>
        <p:sp>
          <p:nvSpPr>
            <p:cNvPr id="13374" name="Text Box 62"/>
            <p:cNvSpPr txBox="1">
              <a:spLocks noChangeArrowheads="1"/>
            </p:cNvSpPr>
            <p:nvPr/>
          </p:nvSpPr>
          <p:spPr bwMode="auto">
            <a:xfrm>
              <a:off x="122" y="981"/>
              <a:ext cx="783" cy="250"/>
            </a:xfrm>
            <a:prstGeom prst="rect">
              <a:avLst/>
            </a:prstGeom>
            <a:noFill/>
            <a:ln w="9525">
              <a:noFill/>
              <a:miter lim="800000"/>
              <a:headEnd/>
              <a:tailEnd/>
            </a:ln>
            <a:effectLst/>
          </p:spPr>
          <p:txBody>
            <a:bodyPr wrap="none">
              <a:prstTxWarp prst="textNoShape">
                <a:avLst/>
              </a:prstTxWarp>
              <a:spAutoFit/>
            </a:bodyPr>
            <a:lstStyle/>
            <a:p>
              <a:r>
                <a:rPr lang="en-US" sz="2000" u="sng"/>
                <a:t>Example</a:t>
              </a:r>
              <a:r>
                <a:rPr lang="en-US" sz="2000"/>
                <a:t>:</a:t>
              </a:r>
            </a:p>
          </p:txBody>
        </p:sp>
      </p:grpSp>
      <p:sp>
        <p:nvSpPr>
          <p:cNvPr id="59" name="TextBox 58"/>
          <p:cNvSpPr txBox="1"/>
          <p:nvPr/>
        </p:nvSpPr>
        <p:spPr>
          <a:xfrm>
            <a:off x="647700" y="6400800"/>
            <a:ext cx="2405626" cy="338554"/>
          </a:xfrm>
          <a:prstGeom prst="rect">
            <a:avLst/>
          </a:prstGeom>
          <a:noFill/>
        </p:spPr>
        <p:txBody>
          <a:bodyPr wrap="none" rtlCol="0">
            <a:spAutoFit/>
          </a:bodyPr>
          <a:lstStyle/>
          <a:p>
            <a:r>
              <a:rPr lang="en-US"/>
              <a:t>slide from Tanja Baenziger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z="4000" dirty="0" smtClean="0"/>
              <a:t>Implications</a:t>
            </a:r>
            <a:endParaRPr lang="en-US" sz="4000" dirty="0"/>
          </a:p>
        </p:txBody>
      </p:sp>
      <p:sp>
        <p:nvSpPr>
          <p:cNvPr id="14339" name="Rectangle 3"/>
          <p:cNvSpPr>
            <a:spLocks noGrp="1" noChangeArrowheads="1"/>
          </p:cNvSpPr>
          <p:nvPr>
            <p:ph type="body" idx="1"/>
          </p:nvPr>
        </p:nvSpPr>
        <p:spPr>
          <a:xfrm>
            <a:off x="457200" y="1600200"/>
            <a:ext cx="8229600" cy="1004888"/>
          </a:xfrm>
        </p:spPr>
        <p:txBody>
          <a:bodyPr/>
          <a:lstStyle/>
          <a:p>
            <a:endParaRPr lang="en-US" sz="2400" dirty="0"/>
          </a:p>
        </p:txBody>
      </p:sp>
      <p:grpSp>
        <p:nvGrpSpPr>
          <p:cNvPr id="2" name="Group 29"/>
          <p:cNvGrpSpPr>
            <a:grpSpLocks/>
          </p:cNvGrpSpPr>
          <p:nvPr/>
        </p:nvGrpSpPr>
        <p:grpSpPr bwMode="auto">
          <a:xfrm>
            <a:off x="938213" y="1617663"/>
            <a:ext cx="7632700" cy="2833687"/>
            <a:chOff x="431" y="1299"/>
            <a:chExt cx="4808" cy="1785"/>
          </a:xfrm>
        </p:grpSpPr>
        <p:grpSp>
          <p:nvGrpSpPr>
            <p:cNvPr id="3" name="Group 4"/>
            <p:cNvGrpSpPr>
              <a:grpSpLocks/>
            </p:cNvGrpSpPr>
            <p:nvPr/>
          </p:nvGrpSpPr>
          <p:grpSpPr bwMode="auto">
            <a:xfrm>
              <a:off x="431" y="1299"/>
              <a:ext cx="4808" cy="1529"/>
              <a:chOff x="431" y="1629"/>
              <a:chExt cx="4808" cy="1529"/>
            </a:xfrm>
          </p:grpSpPr>
          <p:sp>
            <p:nvSpPr>
              <p:cNvPr id="14341" name="Text Box 5"/>
              <p:cNvSpPr txBox="1">
                <a:spLocks noChangeArrowheads="1"/>
              </p:cNvSpPr>
              <p:nvPr/>
            </p:nvSpPr>
            <p:spPr bwMode="auto">
              <a:xfrm>
                <a:off x="431" y="2346"/>
                <a:ext cx="1270" cy="410"/>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en-US"/>
                  <a:t>Expressed emotion </a:t>
                </a:r>
              </a:p>
            </p:txBody>
          </p:sp>
          <p:sp>
            <p:nvSpPr>
              <p:cNvPr id="14342" name="Text Box 6"/>
              <p:cNvSpPr txBox="1">
                <a:spLocks noChangeArrowheads="1"/>
              </p:cNvSpPr>
              <p:nvPr/>
            </p:nvSpPr>
            <p:spPr bwMode="auto">
              <a:xfrm>
                <a:off x="3969" y="2346"/>
                <a:ext cx="1270" cy="410"/>
              </a:xfrm>
              <a:prstGeom prst="rect">
                <a:avLst/>
              </a:prstGeom>
              <a:noFill/>
              <a:ln w="9525">
                <a:solidFill>
                  <a:schemeClr val="tx1"/>
                </a:solidFill>
                <a:miter lim="800000"/>
                <a:headEnd/>
                <a:tailEnd/>
              </a:ln>
              <a:effectLst/>
            </p:spPr>
            <p:txBody>
              <a:bodyPr>
                <a:prstTxWarp prst="textNoShape">
                  <a:avLst/>
                </a:prstTxWarp>
                <a:spAutoFit/>
              </a:bodyPr>
              <a:lstStyle/>
              <a:p>
                <a:pPr algn="ctr">
                  <a:spcBef>
                    <a:spcPct val="50000"/>
                  </a:spcBef>
                </a:pPr>
                <a:r>
                  <a:rPr lang="en-US"/>
                  <a:t>Emotional attribution</a:t>
                </a:r>
              </a:p>
            </p:txBody>
          </p:sp>
          <p:sp>
            <p:nvSpPr>
              <p:cNvPr id="14343" name="Oval 7"/>
              <p:cNvSpPr>
                <a:spLocks noChangeArrowheads="1"/>
              </p:cNvSpPr>
              <p:nvPr/>
            </p:nvSpPr>
            <p:spPr bwMode="auto">
              <a:xfrm>
                <a:off x="2744" y="1934"/>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344" name="Oval 8"/>
              <p:cNvSpPr>
                <a:spLocks noChangeArrowheads="1"/>
              </p:cNvSpPr>
              <p:nvPr/>
            </p:nvSpPr>
            <p:spPr bwMode="auto">
              <a:xfrm>
                <a:off x="2744" y="2194"/>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345" name="Oval 9"/>
              <p:cNvSpPr>
                <a:spLocks noChangeArrowheads="1"/>
              </p:cNvSpPr>
              <p:nvPr/>
            </p:nvSpPr>
            <p:spPr bwMode="auto">
              <a:xfrm>
                <a:off x="2744" y="2455"/>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346" name="Oval 10"/>
              <p:cNvSpPr>
                <a:spLocks noChangeArrowheads="1"/>
              </p:cNvSpPr>
              <p:nvPr/>
            </p:nvSpPr>
            <p:spPr bwMode="auto">
              <a:xfrm>
                <a:off x="2744" y="2716"/>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sp>
            <p:nvSpPr>
              <p:cNvPr id="14347" name="Oval 11"/>
              <p:cNvSpPr>
                <a:spLocks noChangeArrowheads="1"/>
              </p:cNvSpPr>
              <p:nvPr/>
            </p:nvSpPr>
            <p:spPr bwMode="auto">
              <a:xfrm>
                <a:off x="2744" y="2977"/>
                <a:ext cx="181" cy="181"/>
              </a:xfrm>
              <a:prstGeom prst="ellipse">
                <a:avLst/>
              </a:prstGeom>
              <a:solidFill>
                <a:schemeClr val="accent1"/>
              </a:solidFill>
              <a:ln w="9525">
                <a:solidFill>
                  <a:schemeClr val="tx1"/>
                </a:solidFill>
                <a:round/>
                <a:headEnd/>
                <a:tailEnd/>
              </a:ln>
              <a:effectLst/>
            </p:spPr>
            <p:txBody>
              <a:bodyPr wrap="none" anchor="ctr">
                <a:prstTxWarp prst="textNoShape">
                  <a:avLst/>
                </a:prstTxWarp>
              </a:bodyPr>
              <a:lstStyle/>
              <a:p>
                <a:endParaRPr lang="en-US"/>
              </a:p>
            </p:txBody>
          </p:sp>
          <p:cxnSp>
            <p:nvCxnSpPr>
              <p:cNvPr id="14348" name="AutoShape 12"/>
              <p:cNvCxnSpPr>
                <a:cxnSpLocks noChangeShapeType="1"/>
                <a:stCxn id="14341" idx="3"/>
                <a:endCxn id="14343" idx="2"/>
              </p:cNvCxnSpPr>
              <p:nvPr/>
            </p:nvCxnSpPr>
            <p:spPr bwMode="auto">
              <a:xfrm flipV="1">
                <a:off x="1701" y="2025"/>
                <a:ext cx="1043" cy="526"/>
              </a:xfrm>
              <a:prstGeom prst="straightConnector1">
                <a:avLst/>
              </a:prstGeom>
              <a:noFill/>
              <a:ln w="9525">
                <a:solidFill>
                  <a:schemeClr val="tx1"/>
                </a:solidFill>
                <a:round/>
                <a:headEnd/>
                <a:tailEnd/>
              </a:ln>
              <a:effectLst/>
            </p:spPr>
          </p:cxnSp>
          <p:cxnSp>
            <p:nvCxnSpPr>
              <p:cNvPr id="14349" name="AutoShape 13"/>
              <p:cNvCxnSpPr>
                <a:cxnSpLocks noChangeShapeType="1"/>
                <a:stCxn id="14341" idx="3"/>
                <a:endCxn id="14344" idx="2"/>
              </p:cNvCxnSpPr>
              <p:nvPr/>
            </p:nvCxnSpPr>
            <p:spPr bwMode="auto">
              <a:xfrm flipV="1">
                <a:off x="1701" y="2285"/>
                <a:ext cx="1043" cy="266"/>
              </a:xfrm>
              <a:prstGeom prst="straightConnector1">
                <a:avLst/>
              </a:prstGeom>
              <a:noFill/>
              <a:ln w="9525">
                <a:solidFill>
                  <a:schemeClr val="tx1"/>
                </a:solidFill>
                <a:round/>
                <a:headEnd/>
                <a:tailEnd/>
              </a:ln>
              <a:effectLst/>
            </p:spPr>
          </p:cxnSp>
          <p:cxnSp>
            <p:nvCxnSpPr>
              <p:cNvPr id="14350" name="AutoShape 14"/>
              <p:cNvCxnSpPr>
                <a:cxnSpLocks noChangeShapeType="1"/>
                <a:stCxn id="14341" idx="3"/>
                <a:endCxn id="14345" idx="2"/>
              </p:cNvCxnSpPr>
              <p:nvPr/>
            </p:nvCxnSpPr>
            <p:spPr bwMode="auto">
              <a:xfrm flipV="1">
                <a:off x="1701" y="2546"/>
                <a:ext cx="1043" cy="5"/>
              </a:xfrm>
              <a:prstGeom prst="straightConnector1">
                <a:avLst/>
              </a:prstGeom>
              <a:noFill/>
              <a:ln w="9525">
                <a:solidFill>
                  <a:schemeClr val="tx1"/>
                </a:solidFill>
                <a:round/>
                <a:headEnd/>
                <a:tailEnd/>
              </a:ln>
              <a:effectLst/>
            </p:spPr>
          </p:cxnSp>
          <p:cxnSp>
            <p:nvCxnSpPr>
              <p:cNvPr id="14351" name="AutoShape 15"/>
              <p:cNvCxnSpPr>
                <a:cxnSpLocks noChangeShapeType="1"/>
                <a:stCxn id="14341" idx="3"/>
                <a:endCxn id="14346" idx="2"/>
              </p:cNvCxnSpPr>
              <p:nvPr/>
            </p:nvCxnSpPr>
            <p:spPr bwMode="auto">
              <a:xfrm>
                <a:off x="1701" y="2551"/>
                <a:ext cx="1043" cy="256"/>
              </a:xfrm>
              <a:prstGeom prst="straightConnector1">
                <a:avLst/>
              </a:prstGeom>
              <a:noFill/>
              <a:ln w="9525">
                <a:solidFill>
                  <a:schemeClr val="tx1"/>
                </a:solidFill>
                <a:round/>
                <a:headEnd/>
                <a:tailEnd/>
              </a:ln>
              <a:effectLst/>
            </p:spPr>
          </p:cxnSp>
          <p:cxnSp>
            <p:nvCxnSpPr>
              <p:cNvPr id="14352" name="AutoShape 16"/>
              <p:cNvCxnSpPr>
                <a:cxnSpLocks noChangeShapeType="1"/>
                <a:stCxn id="14341" idx="3"/>
                <a:endCxn id="14347" idx="2"/>
              </p:cNvCxnSpPr>
              <p:nvPr/>
            </p:nvCxnSpPr>
            <p:spPr bwMode="auto">
              <a:xfrm>
                <a:off x="1701" y="2551"/>
                <a:ext cx="1043" cy="517"/>
              </a:xfrm>
              <a:prstGeom prst="straightConnector1">
                <a:avLst/>
              </a:prstGeom>
              <a:noFill/>
              <a:ln w="9525">
                <a:solidFill>
                  <a:schemeClr val="tx1"/>
                </a:solidFill>
                <a:round/>
                <a:headEnd/>
                <a:tailEnd/>
              </a:ln>
              <a:effectLst/>
            </p:spPr>
          </p:cxnSp>
          <p:cxnSp>
            <p:nvCxnSpPr>
              <p:cNvPr id="14353" name="AutoShape 17"/>
              <p:cNvCxnSpPr>
                <a:cxnSpLocks noChangeShapeType="1"/>
                <a:stCxn id="14343" idx="6"/>
                <a:endCxn id="14342" idx="1"/>
              </p:cNvCxnSpPr>
              <p:nvPr/>
            </p:nvCxnSpPr>
            <p:spPr bwMode="auto">
              <a:xfrm>
                <a:off x="2925" y="2025"/>
                <a:ext cx="1044" cy="526"/>
              </a:xfrm>
              <a:prstGeom prst="straightConnector1">
                <a:avLst/>
              </a:prstGeom>
              <a:noFill/>
              <a:ln w="9525">
                <a:solidFill>
                  <a:schemeClr val="tx1"/>
                </a:solidFill>
                <a:round/>
                <a:headEnd/>
                <a:tailEnd/>
              </a:ln>
              <a:effectLst/>
            </p:spPr>
          </p:cxnSp>
          <p:cxnSp>
            <p:nvCxnSpPr>
              <p:cNvPr id="14354" name="AutoShape 18"/>
              <p:cNvCxnSpPr>
                <a:cxnSpLocks noChangeShapeType="1"/>
                <a:stCxn id="14344" idx="6"/>
                <a:endCxn id="14342" idx="1"/>
              </p:cNvCxnSpPr>
              <p:nvPr/>
            </p:nvCxnSpPr>
            <p:spPr bwMode="auto">
              <a:xfrm>
                <a:off x="2925" y="2285"/>
                <a:ext cx="1044" cy="266"/>
              </a:xfrm>
              <a:prstGeom prst="straightConnector1">
                <a:avLst/>
              </a:prstGeom>
              <a:noFill/>
              <a:ln w="9525">
                <a:solidFill>
                  <a:schemeClr val="tx1"/>
                </a:solidFill>
                <a:round/>
                <a:headEnd/>
                <a:tailEnd/>
              </a:ln>
              <a:effectLst/>
            </p:spPr>
          </p:cxnSp>
          <p:cxnSp>
            <p:nvCxnSpPr>
              <p:cNvPr id="14355" name="AutoShape 19"/>
              <p:cNvCxnSpPr>
                <a:cxnSpLocks noChangeShapeType="1"/>
                <a:stCxn id="14345" idx="6"/>
                <a:endCxn id="14342" idx="1"/>
              </p:cNvCxnSpPr>
              <p:nvPr/>
            </p:nvCxnSpPr>
            <p:spPr bwMode="auto">
              <a:xfrm>
                <a:off x="2925" y="2546"/>
                <a:ext cx="1044" cy="5"/>
              </a:xfrm>
              <a:prstGeom prst="straightConnector1">
                <a:avLst/>
              </a:prstGeom>
              <a:noFill/>
              <a:ln w="9525">
                <a:solidFill>
                  <a:schemeClr val="tx1"/>
                </a:solidFill>
                <a:round/>
                <a:headEnd/>
                <a:tailEnd/>
              </a:ln>
              <a:effectLst/>
            </p:spPr>
          </p:cxnSp>
          <p:cxnSp>
            <p:nvCxnSpPr>
              <p:cNvPr id="14356" name="AutoShape 20"/>
              <p:cNvCxnSpPr>
                <a:cxnSpLocks noChangeShapeType="1"/>
                <a:stCxn id="14346" idx="6"/>
                <a:endCxn id="14342" idx="1"/>
              </p:cNvCxnSpPr>
              <p:nvPr/>
            </p:nvCxnSpPr>
            <p:spPr bwMode="auto">
              <a:xfrm flipV="1">
                <a:off x="2925" y="2551"/>
                <a:ext cx="1044" cy="256"/>
              </a:xfrm>
              <a:prstGeom prst="straightConnector1">
                <a:avLst/>
              </a:prstGeom>
              <a:noFill/>
              <a:ln w="9525">
                <a:solidFill>
                  <a:schemeClr val="tx1"/>
                </a:solidFill>
                <a:round/>
                <a:headEnd/>
                <a:tailEnd/>
              </a:ln>
              <a:effectLst/>
            </p:spPr>
          </p:cxnSp>
          <p:cxnSp>
            <p:nvCxnSpPr>
              <p:cNvPr id="14357" name="AutoShape 21"/>
              <p:cNvCxnSpPr>
                <a:cxnSpLocks noChangeShapeType="1"/>
                <a:stCxn id="14347" idx="6"/>
                <a:endCxn id="14342" idx="1"/>
              </p:cNvCxnSpPr>
              <p:nvPr/>
            </p:nvCxnSpPr>
            <p:spPr bwMode="auto">
              <a:xfrm flipV="1">
                <a:off x="2925" y="2551"/>
                <a:ext cx="1044" cy="517"/>
              </a:xfrm>
              <a:prstGeom prst="straightConnector1">
                <a:avLst/>
              </a:prstGeom>
              <a:noFill/>
              <a:ln w="9525">
                <a:solidFill>
                  <a:schemeClr val="tx1"/>
                </a:solidFill>
                <a:round/>
                <a:headEnd/>
                <a:tailEnd/>
              </a:ln>
              <a:effectLst/>
            </p:spPr>
          </p:cxnSp>
          <p:sp>
            <p:nvSpPr>
              <p:cNvPr id="14358" name="Text Box 22"/>
              <p:cNvSpPr txBox="1">
                <a:spLocks noChangeArrowheads="1"/>
              </p:cNvSpPr>
              <p:nvPr/>
            </p:nvSpPr>
            <p:spPr bwMode="auto">
              <a:xfrm>
                <a:off x="2641" y="1629"/>
                <a:ext cx="420" cy="231"/>
              </a:xfrm>
              <a:prstGeom prst="rect">
                <a:avLst/>
              </a:prstGeom>
              <a:noFill/>
              <a:ln w="9525">
                <a:noFill/>
                <a:miter lim="800000"/>
                <a:headEnd/>
                <a:tailEnd/>
              </a:ln>
              <a:effectLst/>
            </p:spPr>
            <p:txBody>
              <a:bodyPr wrap="none">
                <a:prstTxWarp prst="textNoShape">
                  <a:avLst/>
                </a:prstTxWarp>
                <a:spAutoFit/>
              </a:bodyPr>
              <a:lstStyle/>
              <a:p>
                <a:r>
                  <a:rPr lang="en-US"/>
                  <a:t>cues</a:t>
                </a:r>
              </a:p>
            </p:txBody>
          </p:sp>
        </p:grpSp>
        <p:sp>
          <p:nvSpPr>
            <p:cNvPr id="14359" name="Line 23"/>
            <p:cNvSpPr>
              <a:spLocks noChangeShapeType="1"/>
            </p:cNvSpPr>
            <p:nvPr/>
          </p:nvSpPr>
          <p:spPr bwMode="auto">
            <a:xfrm flipV="1">
              <a:off x="2112" y="2419"/>
              <a:ext cx="0" cy="442"/>
            </a:xfrm>
            <a:prstGeom prst="line">
              <a:avLst/>
            </a:prstGeom>
            <a:noFill/>
            <a:ln w="9525">
              <a:solidFill>
                <a:srgbClr val="367D82"/>
              </a:solidFill>
              <a:round/>
              <a:headEnd/>
              <a:tailEnd type="triangle" w="med" len="med"/>
            </a:ln>
            <a:effectLst/>
          </p:spPr>
          <p:txBody>
            <a:bodyPr>
              <a:prstTxWarp prst="textNoShape">
                <a:avLst/>
              </a:prstTxWarp>
            </a:bodyPr>
            <a:lstStyle/>
            <a:p>
              <a:endParaRPr lang="en-US"/>
            </a:p>
          </p:txBody>
        </p:sp>
        <p:sp>
          <p:nvSpPr>
            <p:cNvPr id="14360" name="Line 24"/>
            <p:cNvSpPr>
              <a:spLocks noChangeShapeType="1"/>
            </p:cNvSpPr>
            <p:nvPr/>
          </p:nvSpPr>
          <p:spPr bwMode="auto">
            <a:xfrm flipV="1">
              <a:off x="3578" y="2415"/>
              <a:ext cx="0" cy="442"/>
            </a:xfrm>
            <a:prstGeom prst="line">
              <a:avLst/>
            </a:prstGeom>
            <a:noFill/>
            <a:ln w="9525">
              <a:solidFill>
                <a:srgbClr val="367D82"/>
              </a:solidFill>
              <a:round/>
              <a:headEnd/>
              <a:tailEnd type="triangle" w="med" len="med"/>
            </a:ln>
            <a:effectLst/>
          </p:spPr>
          <p:txBody>
            <a:bodyPr>
              <a:prstTxWarp prst="textNoShape">
                <a:avLst/>
              </a:prstTxWarp>
            </a:bodyPr>
            <a:lstStyle/>
            <a:p>
              <a:endParaRPr lang="en-US"/>
            </a:p>
          </p:txBody>
        </p:sp>
        <p:sp>
          <p:nvSpPr>
            <p:cNvPr id="14361" name="Line 25"/>
            <p:cNvSpPr>
              <a:spLocks noChangeShapeType="1"/>
            </p:cNvSpPr>
            <p:nvPr/>
          </p:nvSpPr>
          <p:spPr bwMode="auto">
            <a:xfrm>
              <a:off x="2112" y="2861"/>
              <a:ext cx="1478" cy="0"/>
            </a:xfrm>
            <a:prstGeom prst="line">
              <a:avLst/>
            </a:prstGeom>
            <a:noFill/>
            <a:ln w="9525">
              <a:solidFill>
                <a:srgbClr val="FFA953"/>
              </a:solidFill>
              <a:round/>
              <a:headEnd type="triangle" w="med" len="med"/>
              <a:tailEnd type="triangle" w="med" len="med"/>
            </a:ln>
            <a:effectLst/>
          </p:spPr>
          <p:txBody>
            <a:bodyPr>
              <a:prstTxWarp prst="textNoShape">
                <a:avLst/>
              </a:prstTxWarp>
            </a:bodyPr>
            <a:lstStyle/>
            <a:p>
              <a:endParaRPr lang="en-US"/>
            </a:p>
          </p:txBody>
        </p:sp>
        <p:sp>
          <p:nvSpPr>
            <p:cNvPr id="14362" name="Text Box 26"/>
            <p:cNvSpPr txBox="1">
              <a:spLocks noChangeArrowheads="1"/>
            </p:cNvSpPr>
            <p:nvPr/>
          </p:nvSpPr>
          <p:spPr bwMode="auto">
            <a:xfrm>
              <a:off x="743" y="2490"/>
              <a:ext cx="1451" cy="366"/>
            </a:xfrm>
            <a:prstGeom prst="rect">
              <a:avLst/>
            </a:prstGeom>
            <a:noFill/>
            <a:ln w="9525">
              <a:noFill/>
              <a:miter lim="800000"/>
              <a:headEnd/>
              <a:tailEnd/>
            </a:ln>
            <a:effectLst/>
          </p:spPr>
          <p:txBody>
            <a:bodyPr>
              <a:prstTxWarp prst="textNoShape">
                <a:avLst/>
              </a:prstTxWarp>
              <a:spAutoFit/>
            </a:bodyPr>
            <a:lstStyle/>
            <a:p>
              <a:r>
                <a:rPr lang="en-US" sz="1600"/>
                <a:t>relation of the cues to the expressed emotion</a:t>
              </a:r>
            </a:p>
          </p:txBody>
        </p:sp>
        <p:sp>
          <p:nvSpPr>
            <p:cNvPr id="14363" name="Text Box 27"/>
            <p:cNvSpPr txBox="1">
              <a:spLocks noChangeArrowheads="1"/>
            </p:cNvSpPr>
            <p:nvPr/>
          </p:nvSpPr>
          <p:spPr bwMode="auto">
            <a:xfrm>
              <a:off x="3639" y="2486"/>
              <a:ext cx="1451" cy="366"/>
            </a:xfrm>
            <a:prstGeom prst="rect">
              <a:avLst/>
            </a:prstGeom>
            <a:noFill/>
            <a:ln w="9525">
              <a:noFill/>
              <a:miter lim="800000"/>
              <a:headEnd/>
              <a:tailEnd/>
            </a:ln>
            <a:effectLst/>
          </p:spPr>
          <p:txBody>
            <a:bodyPr>
              <a:prstTxWarp prst="textNoShape">
                <a:avLst/>
              </a:prstTxWarp>
              <a:spAutoFit/>
            </a:bodyPr>
            <a:lstStyle/>
            <a:p>
              <a:r>
                <a:rPr lang="en-US" sz="1600"/>
                <a:t>relation of the cues to the perceived emotion</a:t>
              </a:r>
            </a:p>
          </p:txBody>
        </p:sp>
        <p:sp>
          <p:nvSpPr>
            <p:cNvPr id="14364" name="Text Box 28"/>
            <p:cNvSpPr txBox="1">
              <a:spLocks noChangeArrowheads="1"/>
            </p:cNvSpPr>
            <p:nvPr/>
          </p:nvSpPr>
          <p:spPr bwMode="auto">
            <a:xfrm>
              <a:off x="2125" y="2872"/>
              <a:ext cx="1451" cy="212"/>
            </a:xfrm>
            <a:prstGeom prst="rect">
              <a:avLst/>
            </a:prstGeom>
            <a:noFill/>
            <a:ln w="9525">
              <a:noFill/>
              <a:miter lim="800000"/>
              <a:headEnd/>
              <a:tailEnd/>
            </a:ln>
            <a:effectLst/>
          </p:spPr>
          <p:txBody>
            <a:bodyPr>
              <a:prstTxWarp prst="textNoShape">
                <a:avLst/>
              </a:prstTxWarp>
              <a:spAutoFit/>
            </a:bodyPr>
            <a:lstStyle/>
            <a:p>
              <a:pPr algn="ctr"/>
              <a:r>
                <a:rPr lang="en-US" sz="1600"/>
                <a:t>matching</a:t>
              </a:r>
            </a:p>
          </p:txBody>
        </p:sp>
      </p:grpSp>
      <p:sp>
        <p:nvSpPr>
          <p:cNvPr id="14366" name="Rectangle 30"/>
          <p:cNvSpPr>
            <a:spLocks noChangeArrowheads="1"/>
          </p:cNvSpPr>
          <p:nvPr/>
        </p:nvSpPr>
        <p:spPr bwMode="auto">
          <a:xfrm>
            <a:off x="450850" y="5340350"/>
            <a:ext cx="8388350" cy="1004888"/>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t>Recognition (Extraction systems): relation of the cues to </a:t>
            </a:r>
            <a:r>
              <a:rPr lang="en-US" sz="2000" b="1"/>
              <a:t>expressed </a:t>
            </a:r>
            <a:r>
              <a:rPr lang="en-US" sz="2000"/>
              <a:t>emotion</a:t>
            </a:r>
          </a:p>
        </p:txBody>
      </p:sp>
      <p:sp>
        <p:nvSpPr>
          <p:cNvPr id="14367" name="Rectangle 31"/>
          <p:cNvSpPr>
            <a:spLocks noChangeArrowheads="1"/>
          </p:cNvSpPr>
          <p:nvPr/>
        </p:nvSpPr>
        <p:spPr bwMode="auto">
          <a:xfrm>
            <a:off x="476250" y="4667250"/>
            <a:ext cx="8229600" cy="1004888"/>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000"/>
              <a:t>Generation (Conversational agents):  relation of cues to </a:t>
            </a:r>
            <a:r>
              <a:rPr lang="en-US" sz="2000" b="1"/>
              <a:t>perceived </a:t>
            </a:r>
            <a:r>
              <a:rPr lang="en-US" sz="2000"/>
              <a:t>emotion</a:t>
            </a:r>
          </a:p>
        </p:txBody>
      </p:sp>
      <p:sp>
        <p:nvSpPr>
          <p:cNvPr id="14368" name="Text Box 32"/>
          <p:cNvSpPr txBox="1">
            <a:spLocks noChangeArrowheads="1"/>
          </p:cNvSpPr>
          <p:nvPr/>
        </p:nvSpPr>
        <p:spPr bwMode="auto">
          <a:xfrm>
            <a:off x="6105525" y="4075113"/>
            <a:ext cx="2742958" cy="338554"/>
          </a:xfrm>
          <a:prstGeom prst="rect">
            <a:avLst/>
          </a:prstGeom>
          <a:solidFill>
            <a:srgbClr val="DEF1F2"/>
          </a:solidFill>
          <a:ln w="9525">
            <a:solidFill>
              <a:schemeClr val="tx1"/>
            </a:solidFill>
            <a:miter lim="800000"/>
            <a:headEnd/>
            <a:tailEnd/>
          </a:ln>
          <a:effectLst/>
        </p:spPr>
        <p:txBody>
          <a:bodyPr wrap="none">
            <a:prstTxWarp prst="textNoShape">
              <a:avLst/>
            </a:prstTxWarp>
            <a:spAutoFit/>
          </a:bodyPr>
          <a:lstStyle/>
          <a:p>
            <a:r>
              <a:rPr lang="en-US"/>
              <a:t>Important for Agent generation</a:t>
            </a:r>
          </a:p>
        </p:txBody>
      </p:sp>
      <p:sp>
        <p:nvSpPr>
          <p:cNvPr id="14369" name="Text Box 33"/>
          <p:cNvSpPr txBox="1">
            <a:spLocks noChangeArrowheads="1"/>
          </p:cNvSpPr>
          <p:nvPr/>
        </p:nvSpPr>
        <p:spPr bwMode="auto">
          <a:xfrm>
            <a:off x="1238777" y="4075113"/>
            <a:ext cx="2190223" cy="338554"/>
          </a:xfrm>
          <a:prstGeom prst="rect">
            <a:avLst/>
          </a:prstGeom>
          <a:solidFill>
            <a:srgbClr val="DEF1F2"/>
          </a:solidFill>
          <a:ln w="9525">
            <a:solidFill>
              <a:schemeClr val="tx1"/>
            </a:solidFill>
            <a:miter lim="800000"/>
            <a:headEnd/>
            <a:tailEnd/>
          </a:ln>
          <a:effectLst/>
        </p:spPr>
        <p:txBody>
          <a:bodyPr wrap="none">
            <a:prstTxWarp prst="textNoShape">
              <a:avLst/>
            </a:prstTxWarp>
            <a:spAutoFit/>
          </a:bodyPr>
          <a:lstStyle/>
          <a:p>
            <a:r>
              <a:rPr lang="en-US"/>
              <a:t>Important for Extraction</a:t>
            </a:r>
          </a:p>
        </p:txBody>
      </p:sp>
      <p:sp>
        <p:nvSpPr>
          <p:cNvPr id="35" name="TextBox 34"/>
          <p:cNvSpPr txBox="1"/>
          <p:nvPr/>
        </p:nvSpPr>
        <p:spPr>
          <a:xfrm>
            <a:off x="647700" y="6400800"/>
            <a:ext cx="2405626" cy="338554"/>
          </a:xfrm>
          <a:prstGeom prst="rect">
            <a:avLst/>
          </a:prstGeom>
          <a:noFill/>
        </p:spPr>
        <p:txBody>
          <a:bodyPr wrap="none" rtlCol="0">
            <a:spAutoFit/>
          </a:bodyPr>
          <a:lstStyle/>
          <a:p>
            <a:r>
              <a:rPr lang="en-US"/>
              <a:t>slide from Tanja Baenziger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6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6" grpId="0"/>
      <p:bldP spid="14367" grpId="0"/>
      <p:bldP spid="14368" grpId="0" animBg="1"/>
      <p:bldP spid="1436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a:xfrm>
            <a:off x="381000" y="-76200"/>
            <a:ext cx="8458200" cy="762000"/>
          </a:xfrm>
        </p:spPr>
        <p:txBody>
          <a:bodyPr/>
          <a:lstStyle/>
          <a:p>
            <a:r>
              <a:rPr lang="en-US" sz="3600" dirty="0"/>
              <a:t>Four Theoretical Approaches to </a:t>
            </a:r>
            <a:r>
              <a:rPr lang="en-US" sz="3600" dirty="0" smtClean="0"/>
              <a:t>Emotion</a:t>
            </a:r>
            <a:endParaRPr lang="en-US" sz="3600" b="1" dirty="0">
              <a:solidFill>
                <a:schemeClr val="tx1"/>
              </a:solidFill>
            </a:endParaRPr>
          </a:p>
        </p:txBody>
      </p:sp>
      <p:sp>
        <p:nvSpPr>
          <p:cNvPr id="584707" name="Rectangle 3"/>
          <p:cNvSpPr>
            <a:spLocks noGrp="1" noChangeArrowheads="1"/>
          </p:cNvSpPr>
          <p:nvPr>
            <p:ph type="body" idx="1"/>
          </p:nvPr>
        </p:nvSpPr>
        <p:spPr>
          <a:xfrm>
            <a:off x="-9525" y="609600"/>
            <a:ext cx="8763000" cy="5638800"/>
          </a:xfrm>
        </p:spPr>
        <p:txBody>
          <a:bodyPr/>
          <a:lstStyle/>
          <a:p>
            <a:r>
              <a:rPr lang="en-US" sz="2400" dirty="0">
                <a:solidFill>
                  <a:srgbClr val="000000"/>
                </a:solidFill>
                <a:latin typeface="Calibri" pitchFamily="34" charset="0"/>
                <a:ea typeface="+mj-ea"/>
                <a:cs typeface="Calibri" pitchFamily="34" charset="0"/>
              </a:rPr>
              <a:t>Darwinian (natural selection</a:t>
            </a:r>
            <a:r>
              <a:rPr lang="en-US" sz="2400" dirty="0" smtClean="0">
                <a:solidFill>
                  <a:srgbClr val="000000"/>
                </a:solidFill>
                <a:latin typeface="Calibri" pitchFamily="34" charset="0"/>
                <a:ea typeface="+mj-ea"/>
                <a:cs typeface="Calibri" pitchFamily="34" charset="0"/>
              </a:rPr>
              <a:t>)</a:t>
            </a:r>
          </a:p>
          <a:p>
            <a:r>
              <a:rPr lang="en-US" sz="2400" dirty="0" err="1">
                <a:latin typeface="Calibri" pitchFamily="34" charset="0"/>
                <a:cs typeface="Calibri" pitchFamily="34" charset="0"/>
                <a:sym typeface="Wingdings" charset="2"/>
              </a:rPr>
              <a:t>Jamesian</a:t>
            </a:r>
            <a:r>
              <a:rPr lang="en-US" sz="2400" dirty="0">
                <a:latin typeface="Calibri" pitchFamily="34" charset="0"/>
                <a:cs typeface="Calibri" pitchFamily="34" charset="0"/>
                <a:sym typeface="Wingdings" charset="2"/>
              </a:rPr>
              <a:t>: Emotion is </a:t>
            </a:r>
            <a:r>
              <a:rPr lang="en-US" sz="2400" dirty="0" smtClean="0">
                <a:latin typeface="Calibri" pitchFamily="34" charset="0"/>
                <a:cs typeface="Calibri" pitchFamily="34" charset="0"/>
                <a:sym typeface="Wingdings" charset="2"/>
              </a:rPr>
              <a:t>bodily experience</a:t>
            </a:r>
          </a:p>
          <a:p>
            <a:pPr lvl="1"/>
            <a:r>
              <a:rPr lang="en-US" sz="1800" dirty="0" smtClean="0">
                <a:latin typeface="Calibri" pitchFamily="34" charset="0"/>
                <a:cs typeface="Calibri" pitchFamily="34" charset="0"/>
                <a:sym typeface="Wingdings" charset="2"/>
              </a:rPr>
              <a:t>“</a:t>
            </a:r>
            <a:r>
              <a:rPr lang="en-US" sz="1800" dirty="0">
                <a:latin typeface="Calibri" pitchFamily="34" charset="0"/>
                <a:cs typeface="Calibri" pitchFamily="34" charset="0"/>
                <a:sym typeface="Wingdings" charset="2"/>
              </a:rPr>
              <a:t>we feel sorry because we cry… afraid because we tremble"’ </a:t>
            </a:r>
          </a:p>
          <a:p>
            <a:pPr lvl="1"/>
            <a:r>
              <a:rPr lang="en-US" sz="1800" dirty="0">
                <a:latin typeface="Calibri" pitchFamily="34" charset="0"/>
                <a:cs typeface="Calibri" pitchFamily="34" charset="0"/>
                <a:sym typeface="Wingdings" charset="2"/>
              </a:rPr>
              <a:t>“our feeling of the … changes as they occur IS the </a:t>
            </a:r>
            <a:r>
              <a:rPr lang="en-US" sz="1800" dirty="0" smtClean="0">
                <a:latin typeface="Calibri" pitchFamily="34" charset="0"/>
                <a:cs typeface="Calibri" pitchFamily="34" charset="0"/>
                <a:sym typeface="Wingdings" charset="2"/>
              </a:rPr>
              <a:t>emotion“</a:t>
            </a:r>
          </a:p>
          <a:p>
            <a:r>
              <a:rPr lang="en-US" sz="2400" dirty="0" smtClean="0">
                <a:latin typeface="Calibri" pitchFamily="34" charset="0"/>
                <a:cs typeface="Calibri" pitchFamily="34" charset="0"/>
                <a:sym typeface="Wingdings" charset="2"/>
              </a:rPr>
              <a:t>Cognitive Appraisal</a:t>
            </a:r>
          </a:p>
          <a:p>
            <a:pPr lvl="1"/>
            <a:r>
              <a:rPr lang="en-US" sz="1800" dirty="0">
                <a:latin typeface="Calibri" pitchFamily="34" charset="0"/>
                <a:cs typeface="Calibri" pitchFamily="34" charset="0"/>
              </a:rPr>
              <a:t>An emotion is produced by appraising (extracting) </a:t>
            </a:r>
            <a:r>
              <a:rPr lang="en-US" sz="1800" dirty="0" smtClean="0">
                <a:latin typeface="Calibri" pitchFamily="34" charset="0"/>
                <a:cs typeface="Calibri" pitchFamily="34" charset="0"/>
              </a:rPr>
              <a:t>elements </a:t>
            </a:r>
            <a:r>
              <a:rPr lang="en-US" sz="1800" dirty="0">
                <a:latin typeface="Calibri" pitchFamily="34" charset="0"/>
                <a:cs typeface="Calibri" pitchFamily="34" charset="0"/>
              </a:rPr>
              <a:t>of the situation.  (Scherer)</a:t>
            </a:r>
          </a:p>
          <a:p>
            <a:pPr lvl="2"/>
            <a:r>
              <a:rPr lang="en-US" sz="1800" b="1" dirty="0">
                <a:latin typeface="Calibri" pitchFamily="34" charset="0"/>
                <a:cs typeface="Calibri" pitchFamily="34" charset="0"/>
              </a:rPr>
              <a:t>Fear</a:t>
            </a:r>
            <a:r>
              <a:rPr lang="en-US" sz="1800" dirty="0">
                <a:latin typeface="Calibri" pitchFamily="34" charset="0"/>
                <a:cs typeface="Calibri" pitchFamily="34" charset="0"/>
              </a:rPr>
              <a:t>: produced by the appraisal of an event or situation as obstructive to one’s central needs and goals, requiring urgent action, being difficult to control through human agency, and lack of sufficient power or coping potential to deal with </a:t>
            </a:r>
            <a:r>
              <a:rPr lang="en-US" sz="1800" dirty="0" smtClean="0">
                <a:latin typeface="Calibri" pitchFamily="34" charset="0"/>
                <a:cs typeface="Calibri" pitchFamily="34" charset="0"/>
              </a:rPr>
              <a:t>it.</a:t>
            </a:r>
          </a:p>
          <a:p>
            <a:r>
              <a:rPr lang="en-US" sz="2400" dirty="0" smtClean="0">
                <a:latin typeface="Calibri" pitchFamily="34" charset="0"/>
                <a:cs typeface="Calibri" pitchFamily="34" charset="0"/>
              </a:rPr>
              <a:t>Social Constructivism</a:t>
            </a:r>
          </a:p>
          <a:p>
            <a:pPr lvl="1"/>
            <a:r>
              <a:rPr lang="en-US" sz="1800" dirty="0" smtClean="0">
                <a:latin typeface="Calibri" pitchFamily="34" charset="0"/>
                <a:cs typeface="Calibri" pitchFamily="34" charset="0"/>
              </a:rPr>
              <a:t>Emotions </a:t>
            </a:r>
            <a:r>
              <a:rPr lang="en-US" sz="1800" dirty="0">
                <a:latin typeface="Calibri" pitchFamily="34" charset="0"/>
                <a:cs typeface="Calibri" pitchFamily="34" charset="0"/>
              </a:rPr>
              <a:t>are cultural products (Averill)</a:t>
            </a:r>
          </a:p>
          <a:p>
            <a:pPr lvl="1"/>
            <a:r>
              <a:rPr lang="en-US" sz="1800" dirty="0">
                <a:latin typeface="Calibri" pitchFamily="34" charset="0"/>
                <a:cs typeface="Calibri" pitchFamily="34" charset="0"/>
              </a:rPr>
              <a:t>Explains gender and social group differences</a:t>
            </a:r>
          </a:p>
          <a:p>
            <a:pPr lvl="1"/>
            <a:r>
              <a:rPr lang="en-US" sz="1800" b="1" dirty="0">
                <a:latin typeface="Calibri" pitchFamily="34" charset="0"/>
                <a:cs typeface="Calibri" pitchFamily="34" charset="0"/>
              </a:rPr>
              <a:t>anger </a:t>
            </a:r>
            <a:r>
              <a:rPr lang="en-US" sz="1800" dirty="0">
                <a:latin typeface="Calibri" pitchFamily="34" charset="0"/>
                <a:cs typeface="Calibri" pitchFamily="34" charset="0"/>
              </a:rPr>
              <a:t>is elicited by the appraisal that one has been wronged intentionally and unjustifiably by another person. </a:t>
            </a:r>
            <a:endParaRPr lang="en-US" sz="1800" dirty="0" smtClean="0">
              <a:latin typeface="Calibri" pitchFamily="34" charset="0"/>
              <a:cs typeface="Calibri" pitchFamily="34" charset="0"/>
            </a:endParaRPr>
          </a:p>
          <a:p>
            <a:pPr lvl="2"/>
            <a:r>
              <a:rPr lang="en-US" sz="1800" dirty="0" smtClean="0">
                <a:latin typeface="Calibri" pitchFamily="34" charset="0"/>
                <a:cs typeface="Calibri" pitchFamily="34" charset="0"/>
              </a:rPr>
              <a:t>don’t </a:t>
            </a:r>
            <a:r>
              <a:rPr lang="en-US" sz="1800" dirty="0">
                <a:latin typeface="Calibri" pitchFamily="34" charset="0"/>
                <a:cs typeface="Calibri" pitchFamily="34" charset="0"/>
              </a:rPr>
              <a:t>get angry if you yank my arm accidentally</a:t>
            </a:r>
          </a:p>
          <a:p>
            <a:pPr lvl="2"/>
            <a:r>
              <a:rPr lang="en-US" sz="1800" dirty="0">
                <a:latin typeface="Calibri" pitchFamily="34" charset="0"/>
                <a:cs typeface="Calibri" pitchFamily="34" charset="0"/>
              </a:rPr>
              <a:t>or if you are a doctor and do it to reset a bone</a:t>
            </a:r>
          </a:p>
          <a:p>
            <a:pPr lvl="2"/>
            <a:r>
              <a:rPr lang="en-US" sz="1800" dirty="0">
                <a:latin typeface="Calibri" pitchFamily="34" charset="0"/>
                <a:cs typeface="Calibri" pitchFamily="34" charset="0"/>
              </a:rPr>
              <a:t>only if you do it on purpose</a:t>
            </a:r>
          </a:p>
          <a:p>
            <a:pPr lvl="1"/>
            <a:endParaRPr lang="en-US" sz="1800" dirty="0">
              <a:latin typeface="Calibri" pitchFamily="34" charset="0"/>
              <a:cs typeface="Calibri" pitchFamily="34" charset="0"/>
            </a:endParaRPr>
          </a:p>
          <a:p>
            <a:pPr lvl="2"/>
            <a:endParaRPr lang="en-US" sz="1800" dirty="0">
              <a:latin typeface="Calibri" pitchFamily="34" charset="0"/>
              <a:cs typeface="Calibri" pitchFamily="34" charset="0"/>
              <a:sym typeface="Wingdings" charset="2"/>
            </a:endParaRPr>
          </a:p>
          <a:p>
            <a:pPr lvl="1"/>
            <a:endParaRPr lang="en-US" sz="1800" dirty="0">
              <a:latin typeface="Calibri" pitchFamily="34" charset="0"/>
              <a:cs typeface="Calibri" pitchFamily="34" charset="0"/>
              <a:sym typeface="Wingdings" charset="2"/>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Why Emotion Detection from  Speech or Text?</a:t>
            </a:r>
          </a:p>
        </p:txBody>
      </p:sp>
      <p:sp>
        <p:nvSpPr>
          <p:cNvPr id="26627" name="Rectangle 3"/>
          <p:cNvSpPr>
            <a:spLocks noGrp="1" noChangeArrowheads="1"/>
          </p:cNvSpPr>
          <p:nvPr>
            <p:ph sz="quarter" idx="1"/>
          </p:nvPr>
        </p:nvSpPr>
        <p:spPr/>
        <p:txBody>
          <a:bodyPr/>
          <a:lstStyle/>
          <a:p>
            <a:r>
              <a:rPr lang="en-US" dirty="0"/>
              <a:t>Detecting frustration of callers to a help line</a:t>
            </a:r>
          </a:p>
          <a:p>
            <a:r>
              <a:rPr lang="en-US" dirty="0"/>
              <a:t>Detecting stress in drivers or pilots</a:t>
            </a:r>
          </a:p>
          <a:p>
            <a:r>
              <a:rPr lang="en-US" dirty="0"/>
              <a:t>Detecting </a:t>
            </a:r>
            <a:r>
              <a:rPr lang="en-US" dirty="0" smtClean="0"/>
              <a:t>(dis)interest, </a:t>
            </a:r>
            <a:r>
              <a:rPr lang="en-US" dirty="0"/>
              <a:t> </a:t>
            </a:r>
            <a:r>
              <a:rPr lang="en-US" dirty="0" smtClean="0"/>
              <a:t>(un)certainty in </a:t>
            </a:r>
            <a:r>
              <a:rPr lang="en-US" dirty="0"/>
              <a:t>on-line tutors</a:t>
            </a:r>
          </a:p>
          <a:p>
            <a:pPr lvl="1"/>
            <a:r>
              <a:rPr lang="en-US" dirty="0" smtClean="0"/>
              <a:t>Pacing/Content/Feedback</a:t>
            </a:r>
            <a:endParaRPr lang="en-US" dirty="0"/>
          </a:p>
          <a:p>
            <a:r>
              <a:rPr lang="en-US" dirty="0"/>
              <a:t>Hot spots in meeting browsers</a:t>
            </a:r>
          </a:p>
          <a:p>
            <a:r>
              <a:rPr lang="en-US" dirty="0"/>
              <a:t>Synthesis/generation:</a:t>
            </a:r>
          </a:p>
          <a:p>
            <a:pPr lvl="1"/>
            <a:r>
              <a:rPr lang="en-US" dirty="0"/>
              <a:t>On-line literacy tutors in the children’s storybook domain</a:t>
            </a:r>
          </a:p>
          <a:p>
            <a:pPr lvl="1"/>
            <a:r>
              <a:rPr lang="en-US" dirty="0"/>
              <a:t>Computer games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a:t>Hard Questions in Emotion Recognition</a:t>
            </a:r>
          </a:p>
        </p:txBody>
      </p:sp>
      <p:sp>
        <p:nvSpPr>
          <p:cNvPr id="394243" name="Rectangle 3"/>
          <p:cNvSpPr>
            <a:spLocks noGrp="1" noChangeArrowheads="1"/>
          </p:cNvSpPr>
          <p:nvPr>
            <p:ph type="body" idx="1"/>
          </p:nvPr>
        </p:nvSpPr>
        <p:spPr/>
        <p:txBody>
          <a:bodyPr/>
          <a:lstStyle/>
          <a:p>
            <a:r>
              <a:rPr lang="en-US"/>
              <a:t>How do we know what emotional speech is?</a:t>
            </a:r>
          </a:p>
          <a:p>
            <a:pPr lvl="1"/>
            <a:r>
              <a:rPr lang="en-US">
                <a:solidFill>
                  <a:schemeClr val="accent2"/>
                </a:solidFill>
              </a:rPr>
              <a:t>Acted speech</a:t>
            </a:r>
            <a:r>
              <a:rPr lang="en-US"/>
              <a:t> vs. </a:t>
            </a:r>
            <a:r>
              <a:rPr lang="en-US">
                <a:solidFill>
                  <a:schemeClr val="accent2"/>
                </a:solidFill>
              </a:rPr>
              <a:t>natural</a:t>
            </a:r>
            <a:r>
              <a:rPr lang="en-US"/>
              <a:t> (hand labeled) corpora</a:t>
            </a:r>
          </a:p>
          <a:p>
            <a:r>
              <a:rPr lang="en-US"/>
              <a:t>What can we classify?</a:t>
            </a:r>
          </a:p>
          <a:p>
            <a:pPr lvl="2"/>
            <a:r>
              <a:rPr lang="en-US" sz="2400"/>
              <a:t>Distinguish among multiple </a:t>
            </a:r>
            <a:r>
              <a:rPr lang="en-US" sz="2400">
                <a:solidFill>
                  <a:schemeClr val="accent2"/>
                </a:solidFill>
              </a:rPr>
              <a:t>‘classic’ emotions</a:t>
            </a:r>
          </a:p>
          <a:p>
            <a:pPr lvl="2"/>
            <a:r>
              <a:rPr lang="en-US" sz="2400"/>
              <a:t>Distinguish</a:t>
            </a:r>
            <a:endParaRPr lang="en-US" sz="2400">
              <a:solidFill>
                <a:schemeClr val="accent2"/>
              </a:solidFill>
            </a:endParaRPr>
          </a:p>
          <a:p>
            <a:pPr lvl="3"/>
            <a:r>
              <a:rPr lang="en-US" sz="2400">
                <a:solidFill>
                  <a:schemeClr val="accent2"/>
                </a:solidFill>
              </a:rPr>
              <a:t>Valence</a:t>
            </a:r>
            <a:r>
              <a:rPr lang="en-US" sz="2400">
                <a:solidFill>
                  <a:schemeClr val="folHlink"/>
                </a:solidFill>
              </a:rPr>
              <a:t>: is it positive or negative?</a:t>
            </a:r>
          </a:p>
          <a:p>
            <a:pPr lvl="3"/>
            <a:r>
              <a:rPr lang="en-US" sz="2400">
                <a:solidFill>
                  <a:schemeClr val="accent2"/>
                </a:solidFill>
              </a:rPr>
              <a:t>Activation</a:t>
            </a:r>
            <a:r>
              <a:rPr lang="en-US" sz="2400">
                <a:solidFill>
                  <a:schemeClr val="folHlink"/>
                </a:solidFill>
              </a:rPr>
              <a:t>: how strongly is it felt? (sad/despair)</a:t>
            </a:r>
          </a:p>
          <a:p>
            <a:r>
              <a:rPr lang="en-US"/>
              <a:t>What </a:t>
            </a:r>
            <a:r>
              <a:rPr lang="en-US">
                <a:solidFill>
                  <a:schemeClr val="accent2"/>
                </a:solidFill>
              </a:rPr>
              <a:t>features</a:t>
            </a:r>
            <a:r>
              <a:rPr lang="en-US"/>
              <a:t> best predict emotions?</a:t>
            </a:r>
          </a:p>
          <a:p>
            <a:r>
              <a:rPr lang="en-US"/>
              <a:t>What </a:t>
            </a:r>
            <a:r>
              <a:rPr lang="en-US">
                <a:solidFill>
                  <a:schemeClr val="accent2"/>
                </a:solidFill>
              </a:rPr>
              <a:t>techniques</a:t>
            </a:r>
            <a:r>
              <a:rPr lang="en-US"/>
              <a:t> best to use in classification?</a:t>
            </a:r>
          </a:p>
        </p:txBody>
      </p:sp>
      <p:sp>
        <p:nvSpPr>
          <p:cNvPr id="5" name="TextBox 4"/>
          <p:cNvSpPr txBox="1"/>
          <p:nvPr/>
        </p:nvSpPr>
        <p:spPr>
          <a:xfrm>
            <a:off x="889000" y="6438900"/>
            <a:ext cx="2454618" cy="338554"/>
          </a:xfrm>
          <a:prstGeom prst="rect">
            <a:avLst/>
          </a:prstGeom>
          <a:noFill/>
        </p:spPr>
        <p:txBody>
          <a:bodyPr wrap="none" rtlCol="0">
            <a:spAutoFit/>
          </a:bodyPr>
          <a:lstStyle/>
          <a:p>
            <a:r>
              <a:rPr lang="en-US"/>
              <a:t>Slide from Julia Hirschberg</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Accuracy of facial versus vocal cues to emotion (Scherer 2001)</a:t>
            </a:r>
          </a:p>
        </p:txBody>
      </p:sp>
      <p:pic>
        <p:nvPicPr>
          <p:cNvPr id="9" name="Content Placeholder 8" descr="scherer2.tiff"/>
          <p:cNvPicPr>
            <a:picLocks noGrp="1" noChangeAspect="1"/>
          </p:cNvPicPr>
          <p:nvPr>
            <p:ph sz="quarter" idx="1"/>
          </p:nvPr>
        </p:nvPicPr>
        <p:blipFill>
          <a:blip r:embed="rId2"/>
          <a:srcRect t="-157750" b="-157750"/>
          <a:stretch>
            <a:fillRect/>
          </a:stretch>
        </p:blipFill>
        <p:spPr>
          <a:xfrm>
            <a:off x="152400" y="999565"/>
            <a:ext cx="8534400" cy="5020235"/>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Data and tasks for Emotion  Detection</a:t>
            </a:r>
          </a:p>
        </p:txBody>
      </p:sp>
      <p:sp>
        <p:nvSpPr>
          <p:cNvPr id="41987" name="Rectangle 3"/>
          <p:cNvSpPr>
            <a:spLocks noGrp="1" noChangeArrowheads="1"/>
          </p:cNvSpPr>
          <p:nvPr>
            <p:ph sz="quarter" idx="1"/>
          </p:nvPr>
        </p:nvSpPr>
        <p:spPr/>
        <p:txBody>
          <a:bodyPr/>
          <a:lstStyle/>
          <a:p>
            <a:pPr>
              <a:lnSpc>
                <a:spcPct val="90000"/>
              </a:lnSpc>
            </a:pPr>
            <a:r>
              <a:rPr lang="en-US" sz="2000"/>
              <a:t>Scripted speech</a:t>
            </a:r>
          </a:p>
          <a:p>
            <a:pPr lvl="1">
              <a:lnSpc>
                <a:spcPct val="90000"/>
              </a:lnSpc>
            </a:pPr>
            <a:r>
              <a:rPr lang="en-US" sz="1800"/>
              <a:t>Acted emotions, often using 6 emotions</a:t>
            </a:r>
          </a:p>
          <a:p>
            <a:pPr lvl="1">
              <a:lnSpc>
                <a:spcPct val="90000"/>
              </a:lnSpc>
            </a:pPr>
            <a:r>
              <a:rPr lang="en-US" sz="1800"/>
              <a:t>Controls for words, focus on acoustic/prosodic differences</a:t>
            </a:r>
          </a:p>
          <a:p>
            <a:pPr lvl="1">
              <a:lnSpc>
                <a:spcPct val="115000"/>
              </a:lnSpc>
            </a:pPr>
            <a:r>
              <a:rPr lang="en-US" sz="1800"/>
              <a:t>Features:</a:t>
            </a:r>
          </a:p>
          <a:p>
            <a:pPr lvl="2">
              <a:lnSpc>
                <a:spcPct val="115000"/>
              </a:lnSpc>
            </a:pPr>
            <a:r>
              <a:rPr lang="en-US" sz="1800"/>
              <a:t>F0/pitch</a:t>
            </a:r>
          </a:p>
          <a:p>
            <a:pPr lvl="2">
              <a:lnSpc>
                <a:spcPct val="115000"/>
              </a:lnSpc>
            </a:pPr>
            <a:r>
              <a:rPr lang="en-US" sz="1800"/>
              <a:t>Energy</a:t>
            </a:r>
          </a:p>
          <a:p>
            <a:pPr lvl="2">
              <a:lnSpc>
                <a:spcPct val="115000"/>
              </a:lnSpc>
            </a:pPr>
            <a:r>
              <a:rPr lang="en-US" sz="1800"/>
              <a:t>speaking rate</a:t>
            </a:r>
            <a:endParaRPr lang="en-US" sz="2400"/>
          </a:p>
          <a:p>
            <a:pPr>
              <a:lnSpc>
                <a:spcPct val="90000"/>
              </a:lnSpc>
            </a:pPr>
            <a:r>
              <a:rPr lang="en-US" sz="2000"/>
              <a:t>Spontaneous speech</a:t>
            </a:r>
          </a:p>
          <a:p>
            <a:pPr lvl="1">
              <a:lnSpc>
                <a:spcPct val="90000"/>
              </a:lnSpc>
            </a:pPr>
            <a:r>
              <a:rPr lang="en-US" sz="1800"/>
              <a:t>More natural, harder to control</a:t>
            </a:r>
          </a:p>
          <a:p>
            <a:pPr lvl="1">
              <a:lnSpc>
                <a:spcPct val="90000"/>
              </a:lnSpc>
            </a:pPr>
            <a:r>
              <a:rPr lang="en-US" sz="1800"/>
              <a:t>Dialogue</a:t>
            </a:r>
          </a:p>
          <a:p>
            <a:pPr lvl="1">
              <a:lnSpc>
                <a:spcPct val="90000"/>
              </a:lnSpc>
            </a:pPr>
            <a:r>
              <a:rPr lang="en-US" sz="1800"/>
              <a:t>Kinds of emotion focused on:</a:t>
            </a:r>
          </a:p>
          <a:p>
            <a:pPr lvl="2">
              <a:lnSpc>
                <a:spcPct val="90000"/>
              </a:lnSpc>
            </a:pPr>
            <a:r>
              <a:rPr lang="en-US" sz="1600"/>
              <a:t>frustration, </a:t>
            </a:r>
          </a:p>
          <a:p>
            <a:pPr lvl="2">
              <a:lnSpc>
                <a:spcPct val="90000"/>
              </a:lnSpc>
            </a:pPr>
            <a:r>
              <a:rPr lang="en-US" sz="1600"/>
              <a:t>annoyance, </a:t>
            </a:r>
          </a:p>
          <a:p>
            <a:pPr lvl="2">
              <a:lnSpc>
                <a:spcPct val="90000"/>
              </a:lnSpc>
            </a:pPr>
            <a:r>
              <a:rPr lang="en-US" sz="1600"/>
              <a:t>certainty/uncertainty </a:t>
            </a:r>
          </a:p>
          <a:p>
            <a:pPr lvl="2">
              <a:lnSpc>
                <a:spcPct val="90000"/>
              </a:lnSpc>
            </a:pPr>
            <a:r>
              <a:rPr lang="en-US" sz="1600"/>
              <a:t>“activation/hot spots”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case </a:t>
            </a:r>
            <a:r>
              <a:rPr lang="en-US" dirty="0"/>
              <a:t>studies</a:t>
            </a:r>
          </a:p>
        </p:txBody>
      </p:sp>
      <p:sp>
        <p:nvSpPr>
          <p:cNvPr id="3" name="Content Placeholder 2"/>
          <p:cNvSpPr>
            <a:spLocks noGrp="1"/>
          </p:cNvSpPr>
          <p:nvPr>
            <p:ph sz="quarter" idx="1"/>
          </p:nvPr>
        </p:nvSpPr>
        <p:spPr/>
        <p:txBody>
          <a:bodyPr/>
          <a:lstStyle/>
          <a:p>
            <a:pPr marL="514350" indent="-514350">
              <a:buFont typeface="+mj-lt"/>
              <a:buAutoNum type="arabicPeriod"/>
            </a:pPr>
            <a:r>
              <a:rPr lang="en-US" sz="3200" dirty="0"/>
              <a:t>Acted </a:t>
            </a:r>
            <a:r>
              <a:rPr lang="en-US" sz="3200" dirty="0" smtClean="0"/>
              <a:t>speech </a:t>
            </a:r>
            <a:endParaRPr lang="en-US" sz="3200" dirty="0"/>
          </a:p>
          <a:p>
            <a:pPr marL="1063625" lvl="2" indent="-514350"/>
            <a:r>
              <a:rPr lang="en-US" sz="2600" i="1" dirty="0"/>
              <a:t>LDC’s </a:t>
            </a:r>
            <a:r>
              <a:rPr lang="en-US" sz="2600" i="1" dirty="0" err="1" smtClean="0"/>
              <a:t>EPSaT</a:t>
            </a:r>
            <a:endParaRPr lang="en-US" sz="2600" i="1" dirty="0" smtClean="0"/>
          </a:p>
          <a:p>
            <a:pPr marL="514350" indent="-514350">
              <a:buFont typeface="+mj-lt"/>
              <a:buAutoNum type="arabicPeriod"/>
            </a:pPr>
            <a:r>
              <a:rPr lang="en-US" sz="3200" dirty="0"/>
              <a:t>Uncertainty in natural speech</a:t>
            </a:r>
          </a:p>
          <a:p>
            <a:pPr marL="1063625" lvl="2" indent="-514350"/>
            <a:r>
              <a:rPr lang="en-US" sz="2400" i="1" dirty="0"/>
              <a:t>Pitt </a:t>
            </a:r>
            <a:r>
              <a:rPr lang="en-US" sz="2400" i="1" dirty="0" smtClean="0"/>
              <a:t>ITSPOKE</a:t>
            </a:r>
            <a:endParaRPr lang="en-US" sz="3200" i="1" dirty="0"/>
          </a:p>
          <a:p>
            <a:pPr marL="514350" indent="-514350">
              <a:buFont typeface="+mj-lt"/>
              <a:buAutoNum type="arabicPeriod"/>
            </a:pPr>
            <a:r>
              <a:rPr lang="en-US" sz="3200" dirty="0"/>
              <a:t>Annoyance/Frustration in natural speech</a:t>
            </a:r>
          </a:p>
          <a:p>
            <a:pPr marL="1063625" lvl="2" indent="-514350"/>
            <a:r>
              <a:rPr lang="en-US" sz="2400" i="1" dirty="0" err="1"/>
              <a:t>Ang</a:t>
            </a:r>
            <a:r>
              <a:rPr lang="en-US" sz="2400" i="1" dirty="0"/>
              <a:t> et al </a:t>
            </a:r>
            <a:r>
              <a:rPr lang="en-US" sz="2400" i="1" dirty="0" smtClean="0"/>
              <a:t>(assigned reading)</a:t>
            </a:r>
            <a:endParaRPr lang="en-US" sz="2400" i="1" dirty="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457200" y="152400"/>
            <a:ext cx="8458200" cy="990600"/>
          </a:xfrm>
        </p:spPr>
        <p:txBody>
          <a:bodyPr/>
          <a:lstStyle/>
          <a:p>
            <a:r>
              <a:rPr lang="en-US" sz="3200"/>
              <a:t>Example 1: Acted speech; emotional Prosody Speech and Transcripts Corpus </a:t>
            </a:r>
            <a:r>
              <a:rPr lang="en-US" sz="3200">
                <a:solidFill>
                  <a:srgbClr val="5400A8"/>
                </a:solidFill>
              </a:rPr>
              <a:t>(EPSaT)</a:t>
            </a:r>
            <a:endParaRPr lang="en-US"/>
          </a:p>
        </p:txBody>
      </p:sp>
      <p:sp>
        <p:nvSpPr>
          <p:cNvPr id="44036" name="Rectangle 9"/>
          <p:cNvSpPr>
            <a:spLocks noGrp="1" noChangeArrowheads="1"/>
          </p:cNvSpPr>
          <p:nvPr>
            <p:ph sz="quarter" idx="1"/>
          </p:nvPr>
        </p:nvSpPr>
        <p:spPr>
          <a:xfrm>
            <a:off x="381000" y="1600200"/>
            <a:ext cx="7848600" cy="4572000"/>
          </a:xfrm>
        </p:spPr>
        <p:txBody>
          <a:bodyPr/>
          <a:lstStyle/>
          <a:p>
            <a:r>
              <a:rPr lang="en-US"/>
              <a:t>Recordings from LDC </a:t>
            </a:r>
          </a:p>
          <a:p>
            <a:pPr lvl="1"/>
            <a:r>
              <a:rPr lang="en-US" smtClean="0">
                <a:hlinkClick r:id="rId3"/>
              </a:rPr>
              <a:t>http://www.ldc.upenn.edu/Catalog/LDC2002S28.html</a:t>
            </a:r>
            <a:endParaRPr lang="en-US"/>
          </a:p>
          <a:p>
            <a:r>
              <a:rPr lang="en-US">
                <a:solidFill>
                  <a:schemeClr val="accent2"/>
                </a:solidFill>
                <a:latin typeface="Times" charset="0"/>
              </a:rPr>
              <a:t>8 actors read short dates and numbers in 15 emotional styles</a:t>
            </a:r>
          </a:p>
          <a:p>
            <a:endParaRPr lang="en-US">
              <a:solidFill>
                <a:schemeClr val="accent2"/>
              </a:solidFill>
              <a:latin typeface="Times" charset="0"/>
            </a:endParaRPr>
          </a:p>
        </p:txBody>
      </p:sp>
      <p:sp>
        <p:nvSpPr>
          <p:cNvPr id="44034" name="Footer Placeholder 3"/>
          <p:cNvSpPr>
            <a:spLocks noGrp="1"/>
          </p:cNvSpPr>
          <p:nvPr>
            <p:ph type="ftr" sz="quarter" idx="11"/>
          </p:nvPr>
        </p:nvSpPr>
        <p:spPr>
          <a:xfrm>
            <a:off x="0" y="6553200"/>
            <a:ext cx="2743200" cy="304800"/>
          </a:xfrm>
          <a:noFill/>
        </p:spPr>
        <p:txBody>
          <a:bodyPr/>
          <a:lstStyle/>
          <a:p>
            <a:r>
              <a:rPr lang="en-US" sz="1400"/>
              <a:t>Slide from Jackson Liscombe</a:t>
            </a:r>
          </a:p>
        </p:txBody>
      </p:sp>
    </p:spTree>
  </p:cSld>
  <p:clrMapOvr>
    <a:masterClrMapping/>
  </p:clrMapOvr>
  <p:transition advTm="22192"/>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6" name="Rectangle 5"/>
          <p:cNvSpPr>
            <a:spLocks noGrp="1" noChangeArrowheads="1"/>
          </p:cNvSpPr>
          <p:nvPr>
            <p:ph type="title"/>
          </p:nvPr>
        </p:nvSpPr>
        <p:spPr/>
        <p:txBody>
          <a:bodyPr/>
          <a:lstStyle/>
          <a:p>
            <a:r>
              <a:rPr lang="en-US"/>
              <a:t>    EPSaT Examples</a:t>
            </a:r>
          </a:p>
        </p:txBody>
      </p:sp>
      <p:sp>
        <p:nvSpPr>
          <p:cNvPr id="46083" name="Rectangle 2"/>
          <p:cNvSpPr>
            <a:spLocks noGrp="1" noChangeArrowheads="1"/>
          </p:cNvSpPr>
          <p:nvPr>
            <p:ph type="body" sz="half" idx="1"/>
          </p:nvPr>
        </p:nvSpPr>
        <p:spPr>
          <a:xfrm>
            <a:off x="685800" y="1905000"/>
            <a:ext cx="2819400" cy="4114800"/>
          </a:xfrm>
        </p:spPr>
        <p:txBody>
          <a:bodyPr/>
          <a:lstStyle/>
          <a:p>
            <a:pPr>
              <a:lnSpc>
                <a:spcPct val="90000"/>
              </a:lnSpc>
              <a:buFont typeface="Wingdings" charset="2"/>
              <a:buNone/>
            </a:pPr>
            <a:r>
              <a:rPr lang="en-US" dirty="0"/>
              <a:t>happy</a:t>
            </a:r>
          </a:p>
          <a:p>
            <a:pPr>
              <a:lnSpc>
                <a:spcPct val="90000"/>
              </a:lnSpc>
              <a:buFont typeface="Wingdings" charset="2"/>
              <a:buNone/>
            </a:pPr>
            <a:r>
              <a:rPr lang="en-US" dirty="0"/>
              <a:t>sad</a:t>
            </a:r>
          </a:p>
          <a:p>
            <a:pPr>
              <a:lnSpc>
                <a:spcPct val="90000"/>
              </a:lnSpc>
              <a:buFont typeface="Wingdings" charset="2"/>
              <a:buNone/>
            </a:pPr>
            <a:r>
              <a:rPr lang="en-US" dirty="0"/>
              <a:t>angry</a:t>
            </a:r>
          </a:p>
          <a:p>
            <a:pPr>
              <a:lnSpc>
                <a:spcPct val="90000"/>
              </a:lnSpc>
              <a:buFont typeface="Wingdings" charset="2"/>
              <a:buNone/>
            </a:pPr>
            <a:r>
              <a:rPr lang="en-US" dirty="0"/>
              <a:t>confident</a:t>
            </a:r>
          </a:p>
          <a:p>
            <a:pPr>
              <a:lnSpc>
                <a:spcPct val="90000"/>
              </a:lnSpc>
              <a:buFont typeface="Wingdings" charset="2"/>
              <a:buNone/>
            </a:pPr>
            <a:r>
              <a:rPr lang="en-US" dirty="0"/>
              <a:t>frustrated</a:t>
            </a:r>
          </a:p>
          <a:p>
            <a:pPr>
              <a:lnSpc>
                <a:spcPct val="90000"/>
              </a:lnSpc>
              <a:buFont typeface="Wingdings" charset="2"/>
              <a:buNone/>
            </a:pPr>
            <a:r>
              <a:rPr lang="en-US" dirty="0"/>
              <a:t>friendly</a:t>
            </a:r>
          </a:p>
          <a:p>
            <a:pPr>
              <a:lnSpc>
                <a:spcPct val="90000"/>
              </a:lnSpc>
              <a:buFont typeface="Wingdings" charset="2"/>
              <a:buNone/>
            </a:pPr>
            <a:r>
              <a:rPr lang="en-US" dirty="0" smtClean="0"/>
              <a:t>Interested</a:t>
            </a:r>
          </a:p>
          <a:p>
            <a:pPr>
              <a:lnSpc>
                <a:spcPct val="90000"/>
              </a:lnSpc>
              <a:buFont typeface="Wingdings" charset="2"/>
              <a:buNone/>
            </a:pPr>
            <a:r>
              <a:rPr lang="en-US" sz="2000" dirty="0" smtClean="0"/>
              <a:t>Etc.</a:t>
            </a:r>
            <a:endParaRPr lang="en-US" sz="2000" dirty="0"/>
          </a:p>
        </p:txBody>
      </p:sp>
      <p:sp>
        <p:nvSpPr>
          <p:cNvPr id="46082" name="Footer Placeholder 4"/>
          <p:cNvSpPr>
            <a:spLocks noGrp="1"/>
          </p:cNvSpPr>
          <p:nvPr>
            <p:ph type="ftr" sz="quarter" idx="11"/>
          </p:nvPr>
        </p:nvSpPr>
        <p:spPr>
          <a:xfrm>
            <a:off x="0" y="6553200"/>
            <a:ext cx="2667000" cy="304800"/>
          </a:xfrm>
          <a:noFill/>
        </p:spPr>
        <p:txBody>
          <a:bodyPr/>
          <a:lstStyle/>
          <a:p>
            <a:r>
              <a:rPr lang="en-US" sz="1400"/>
              <a:t>Slide from Jackson Liscombe</a:t>
            </a:r>
          </a:p>
        </p:txBody>
      </p:sp>
      <p:pic>
        <p:nvPicPr>
          <p:cNvPr id="1502218" name="Picture 10">
            <a:hlinkClick r:id="" action="ppaction://media"/>
          </p:cNvPr>
          <p:cNvPicPr>
            <a:picLocks noRot="1" noChangeAspect="1" noChangeArrowheads="1"/>
          </p:cNvPicPr>
          <p:nvPr>
            <a:wavAudioFile r:embed="rId1" name="Embedded Sound 42"/>
          </p:nvPr>
        </p:nvPicPr>
        <p:blipFill>
          <a:blip r:embed="rId6"/>
          <a:srcRect/>
          <a:stretch>
            <a:fillRect/>
          </a:stretch>
        </p:blipFill>
        <p:spPr bwMode="auto">
          <a:xfrm>
            <a:off x="2099469" y="1918494"/>
            <a:ext cx="274637" cy="274637"/>
          </a:xfrm>
          <a:prstGeom prst="rect">
            <a:avLst/>
          </a:prstGeom>
          <a:noFill/>
          <a:ln w="9525">
            <a:noFill/>
            <a:miter lim="800000"/>
            <a:headEnd/>
            <a:tailEnd/>
          </a:ln>
        </p:spPr>
      </p:pic>
      <p:pic>
        <p:nvPicPr>
          <p:cNvPr id="1502219" name="Picture 11">
            <a:hlinkClick r:id="" action="ppaction://media"/>
          </p:cNvPr>
          <p:cNvPicPr>
            <a:picLocks noRot="1" noChangeAspect="1" noChangeArrowheads="1"/>
          </p:cNvPicPr>
          <p:nvPr>
            <a:wavAudioFile r:embed="rId2" name="Embedded Sound 43"/>
          </p:nvPr>
        </p:nvPicPr>
        <p:blipFill>
          <a:blip r:embed="rId6"/>
          <a:srcRect/>
          <a:stretch>
            <a:fillRect/>
          </a:stretch>
        </p:blipFill>
        <p:spPr bwMode="auto">
          <a:xfrm>
            <a:off x="2128838" y="2435225"/>
            <a:ext cx="274637" cy="274638"/>
          </a:xfrm>
          <a:prstGeom prst="rect">
            <a:avLst/>
          </a:prstGeom>
          <a:noFill/>
          <a:ln w="9525">
            <a:noFill/>
            <a:miter lim="800000"/>
            <a:headEnd/>
            <a:tailEnd/>
          </a:ln>
        </p:spPr>
      </p:pic>
      <p:pic>
        <p:nvPicPr>
          <p:cNvPr id="1502220" name="Picture 12">
            <a:hlinkClick r:id="" action="ppaction://media"/>
          </p:cNvPr>
          <p:cNvPicPr>
            <a:picLocks noRot="1" noChangeAspect="1" noChangeArrowheads="1"/>
          </p:cNvPicPr>
          <p:nvPr>
            <a:wavAudioFile r:embed="rId3" name="Embedded Sound 44"/>
          </p:nvPr>
        </p:nvPicPr>
        <p:blipFill>
          <a:blip r:embed="rId6"/>
          <a:srcRect/>
          <a:stretch>
            <a:fillRect/>
          </a:stretch>
        </p:blipFill>
        <p:spPr bwMode="auto">
          <a:xfrm>
            <a:off x="2128838" y="2819400"/>
            <a:ext cx="274637" cy="274637"/>
          </a:xfrm>
          <a:prstGeom prst="rect">
            <a:avLst/>
          </a:prstGeom>
          <a:noFill/>
          <a:ln w="9525">
            <a:noFill/>
            <a:miter lim="800000"/>
            <a:headEnd/>
            <a:tailEnd/>
          </a:ln>
        </p:spPr>
      </p:pic>
      <p:sp>
        <p:nvSpPr>
          <p:cNvPr id="2" name="Content Placeholder 1"/>
          <p:cNvSpPr>
            <a:spLocks noGrp="1"/>
          </p:cNvSpPr>
          <p:nvPr>
            <p:ph sz="half" idx="2"/>
          </p:nvPr>
        </p:nvSpPr>
        <p:spPr/>
        <p:txBody>
          <a:bodyPr/>
          <a:lstStyle/>
          <a:p>
            <a:endParaRPr lang="en-US" dirty="0"/>
          </a:p>
        </p:txBody>
      </p:sp>
    </p:spTree>
  </p:cSld>
  <p:clrMapOvr>
    <a:masterClrMapping/>
  </p:clrMapOvr>
  <p:transition advTm="85008"/>
  <p:timing>
    <p:tnLst>
      <p:par>
        <p:cTn id="1" dur="indefinite" restart="never" nodeType="tmRoot">
          <p:childTnLst>
            <p:seq concurrent="1" nextAc="seek">
              <p:cTn id="2" restart="whenNotActive" fill="hold" evtFilter="cancelBubble" nodeType="interactiveSeq">
                <p:stCondLst>
                  <p:cond evt="onClick" delay="0">
                    <p:tgtEl>
                      <p:spTgt spid="150221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9" fill="hold"/>
                                        <p:tgtEl>
                                          <p:spTgt spid="1502218"/>
                                        </p:tgtEl>
                                      </p:cBhvr>
                                    </p:cmd>
                                  </p:childTnLst>
                                </p:cTn>
                              </p:par>
                            </p:childTnLst>
                          </p:cTn>
                        </p:par>
                      </p:childTnLst>
                    </p:cTn>
                  </p:par>
                </p:childTnLst>
              </p:cTn>
              <p:nextCondLst>
                <p:cond evt="onClick" delay="0">
                  <p:tgtEl>
                    <p:spTgt spid="150221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02218"/>
                </p:tgtEl>
              </p:cMediaNode>
            </p:audio>
            <p:seq concurrent="1" nextAc="seek">
              <p:cTn id="8" restart="whenNotActive" fill="hold" evtFilter="cancelBubble" nodeType="interactiveSeq">
                <p:stCondLst>
                  <p:cond evt="onClick" delay="0">
                    <p:tgtEl>
                      <p:spTgt spid="150221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364" fill="hold"/>
                                        <p:tgtEl>
                                          <p:spTgt spid="1502219"/>
                                        </p:tgtEl>
                                      </p:cBhvr>
                                    </p:cmd>
                                  </p:childTnLst>
                                </p:cTn>
                              </p:par>
                            </p:childTnLst>
                          </p:cTn>
                        </p:par>
                      </p:childTnLst>
                    </p:cTn>
                  </p:par>
                </p:childTnLst>
              </p:cTn>
              <p:nextCondLst>
                <p:cond evt="onClick" delay="0">
                  <p:tgtEl>
                    <p:spTgt spid="150221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02219"/>
                </p:tgtEl>
              </p:cMediaNode>
            </p:audio>
            <p:seq concurrent="1" nextAc="seek">
              <p:cTn id="14" restart="whenNotActive" fill="hold" evtFilter="cancelBubble" nodeType="interactiveSeq">
                <p:stCondLst>
                  <p:cond evt="onClick" delay="0">
                    <p:tgtEl>
                      <p:spTgt spid="1502220"/>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6360" fill="hold"/>
                                        <p:tgtEl>
                                          <p:spTgt spid="1502220"/>
                                        </p:tgtEl>
                                      </p:cBhvr>
                                    </p:cmd>
                                  </p:childTnLst>
                                </p:cTn>
                              </p:par>
                            </p:childTnLst>
                          </p:cTn>
                        </p:par>
                      </p:childTnLst>
                    </p:cTn>
                  </p:par>
                </p:childTnLst>
              </p:cTn>
              <p:nextCondLst>
                <p:cond evt="onClick" delay="0">
                  <p:tgtEl>
                    <p:spTgt spid="1502220"/>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022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609600"/>
          </a:xfrm>
        </p:spPr>
        <p:txBody>
          <a:bodyPr/>
          <a:lstStyle/>
          <a:p>
            <a:r>
              <a:rPr lang="en-US"/>
              <a:t>Scherer’s typology of affective states</a:t>
            </a:r>
          </a:p>
        </p:txBody>
      </p:sp>
      <p:sp>
        <p:nvSpPr>
          <p:cNvPr id="7" name="Content Placeholder 6"/>
          <p:cNvSpPr>
            <a:spLocks noGrp="1"/>
          </p:cNvSpPr>
          <p:nvPr>
            <p:ph sz="quarter" idx="1"/>
          </p:nvPr>
        </p:nvSpPr>
        <p:spPr>
          <a:xfrm>
            <a:off x="0" y="914400"/>
            <a:ext cx="8686800" cy="5791200"/>
          </a:xfrm>
        </p:spPr>
        <p:txBody>
          <a:bodyPr/>
          <a:lstStyle/>
          <a:p>
            <a:r>
              <a:rPr lang="en-US" sz="2000" b="1"/>
              <a:t>Emotion</a:t>
            </a:r>
            <a:r>
              <a:rPr lang="en-US" sz="2000"/>
              <a:t>: relatively brief eposide of synchronized response of all or most organismic subsystems in response to the evaluation of an external or internal event as being of major significance</a:t>
            </a:r>
          </a:p>
          <a:p>
            <a:pPr lvl="1"/>
            <a:r>
              <a:rPr lang="en-US" sz="1800" i="1">
                <a:solidFill>
                  <a:srgbClr val="0000FF"/>
                </a:solidFill>
              </a:rPr>
              <a:t>angry, sad, joyful, fearful, ashamed, proud, desparate</a:t>
            </a:r>
          </a:p>
          <a:p>
            <a:r>
              <a:rPr lang="en-US" sz="2000" b="1"/>
              <a:t>Mood</a:t>
            </a:r>
            <a:r>
              <a:rPr lang="en-US" sz="2000"/>
              <a:t>: diffuse affect state, most pronounced as change in subjective feeling, of low intensity but relatively long duration, often without apparent cause</a:t>
            </a:r>
          </a:p>
          <a:p>
            <a:pPr lvl="1"/>
            <a:r>
              <a:rPr lang="en-US" sz="1800" i="1">
                <a:solidFill>
                  <a:srgbClr val="0000FF"/>
                </a:solidFill>
              </a:rPr>
              <a:t>cheerful, gloomy, irritable, listless, depressed, buoyant</a:t>
            </a:r>
          </a:p>
          <a:p>
            <a:r>
              <a:rPr lang="en-US" sz="2000" b="1"/>
              <a:t>Interpersonal stance</a:t>
            </a:r>
            <a:r>
              <a:rPr lang="en-US" sz="2000"/>
              <a:t>: affective stance taken toward another person in a specific interaction, coloring the interpersonal exchange in that situation</a:t>
            </a:r>
          </a:p>
          <a:p>
            <a:pPr lvl="1"/>
            <a:r>
              <a:rPr lang="en-US" sz="1800" i="1">
                <a:solidFill>
                  <a:srgbClr val="0000FF"/>
                </a:solidFill>
              </a:rPr>
              <a:t>distant, cold, warm, supportive, contemptuous</a:t>
            </a:r>
          </a:p>
          <a:p>
            <a:r>
              <a:rPr lang="en-US" sz="2000" b="1"/>
              <a:t>Attitudes</a:t>
            </a:r>
            <a:r>
              <a:rPr lang="en-US" sz="2000"/>
              <a:t>: relatively enduring, affectively colored beliefs, preferences predispositions towards objects or persons </a:t>
            </a:r>
          </a:p>
          <a:p>
            <a:pPr lvl="1"/>
            <a:r>
              <a:rPr lang="en-US" sz="1800" i="1">
                <a:solidFill>
                  <a:srgbClr val="0000FF"/>
                </a:solidFill>
              </a:rPr>
              <a:t>liking, loving, hating, valueing, desiring</a:t>
            </a:r>
          </a:p>
          <a:p>
            <a:r>
              <a:rPr lang="en-US" sz="2000" b="1"/>
              <a:t>Personality traits</a:t>
            </a:r>
            <a:r>
              <a:rPr lang="en-US" sz="2000"/>
              <a:t>: emotionally laden, stable personality dispositions and behavior tendencies, typical for a person</a:t>
            </a:r>
          </a:p>
          <a:p>
            <a:pPr lvl="1"/>
            <a:r>
              <a:rPr lang="en-US" sz="1800" i="1">
                <a:solidFill>
                  <a:srgbClr val="0000FF"/>
                </a:solidFill>
              </a:rPr>
              <a:t>nervous, anxious, reckless, morose, hostile, envious, jealous</a:t>
            </a:r>
          </a:p>
          <a:p>
            <a:endParaRPr lang="en-US" sz="20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err="1"/>
              <a:t>Liscombe</a:t>
            </a:r>
            <a:r>
              <a:rPr lang="en-US" dirty="0"/>
              <a:t> et al. </a:t>
            </a:r>
            <a:r>
              <a:rPr lang="en-US" dirty="0" smtClean="0"/>
              <a:t>2003 (Detection)</a:t>
            </a:r>
            <a:endParaRPr lang="en-US" dirty="0"/>
          </a:p>
        </p:txBody>
      </p:sp>
      <p:sp>
        <p:nvSpPr>
          <p:cNvPr id="50180" name="Rectangle 5"/>
          <p:cNvSpPr>
            <a:spLocks noGrp="1" noChangeArrowheads="1"/>
          </p:cNvSpPr>
          <p:nvPr>
            <p:ph sz="quarter" idx="1"/>
          </p:nvPr>
        </p:nvSpPr>
        <p:spPr/>
        <p:txBody>
          <a:bodyPr/>
          <a:lstStyle/>
          <a:p>
            <a:r>
              <a:rPr lang="en-US" dirty="0"/>
              <a:t>Automatic Acoustic-prosodic </a:t>
            </a:r>
            <a:r>
              <a:rPr lang="en-US" dirty="0" smtClean="0"/>
              <a:t>Features</a:t>
            </a:r>
            <a:endParaRPr lang="en-US" dirty="0"/>
          </a:p>
          <a:p>
            <a:pPr lvl="1"/>
            <a:r>
              <a:rPr lang="en-US" dirty="0" smtClean="0"/>
              <a:t>Global </a:t>
            </a:r>
            <a:r>
              <a:rPr lang="en-US" dirty="0"/>
              <a:t>characterization </a:t>
            </a:r>
          </a:p>
          <a:p>
            <a:pPr lvl="2"/>
            <a:r>
              <a:rPr lang="en-US" dirty="0"/>
              <a:t>pitch</a:t>
            </a:r>
          </a:p>
          <a:p>
            <a:pPr lvl="2"/>
            <a:r>
              <a:rPr lang="en-US" dirty="0"/>
              <a:t>loudness</a:t>
            </a:r>
          </a:p>
          <a:p>
            <a:pPr lvl="2"/>
            <a:r>
              <a:rPr lang="en-US" dirty="0"/>
              <a:t>speaking rate</a:t>
            </a:r>
          </a:p>
          <a:p>
            <a:endParaRPr lang="en-US" dirty="0"/>
          </a:p>
        </p:txBody>
      </p:sp>
      <p:sp>
        <p:nvSpPr>
          <p:cNvPr id="50178" name="Footer Placeholder 3"/>
          <p:cNvSpPr>
            <a:spLocks noGrp="1"/>
          </p:cNvSpPr>
          <p:nvPr>
            <p:ph type="ftr" sz="quarter" idx="11"/>
          </p:nvPr>
        </p:nvSpPr>
        <p:spPr>
          <a:xfrm>
            <a:off x="0" y="6553200"/>
            <a:ext cx="3276600" cy="304800"/>
          </a:xfrm>
          <a:noFill/>
        </p:spPr>
        <p:txBody>
          <a:bodyPr/>
          <a:lstStyle/>
          <a:p>
            <a:r>
              <a:rPr lang="en-US" sz="1400"/>
              <a:t>Slide from Jackson Liscombe</a:t>
            </a:r>
          </a:p>
        </p:txBody>
      </p:sp>
    </p:spTree>
  </p:cSld>
  <p:clrMapOvr>
    <a:masterClrMapping/>
  </p:clrMapOvr>
  <p:transition advTm="40192"/>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a:xfrm>
            <a:off x="76200" y="274638"/>
            <a:ext cx="8610600" cy="1143000"/>
          </a:xfrm>
        </p:spPr>
        <p:txBody>
          <a:bodyPr/>
          <a:lstStyle/>
          <a:p>
            <a:r>
              <a:rPr lang="en-US" dirty="0"/>
              <a:t>Global Pitch </a:t>
            </a:r>
            <a:r>
              <a:rPr lang="en-US" dirty="0" smtClean="0"/>
              <a:t>Statistics</a:t>
            </a:r>
            <a:br>
              <a:rPr lang="en-US" dirty="0" smtClean="0"/>
            </a:br>
            <a:r>
              <a:rPr lang="en-US" dirty="0">
                <a:solidFill>
                  <a:schemeClr val="accent2"/>
                </a:solidFill>
              </a:rPr>
              <a:t>Different Valence/Different Activation</a:t>
            </a:r>
            <a:endParaRPr lang="en-US" dirty="0"/>
          </a:p>
        </p:txBody>
      </p:sp>
      <p:pic>
        <p:nvPicPr>
          <p:cNvPr id="52228" name="Picture 3"/>
          <p:cNvPicPr>
            <a:picLocks noGrp="1" noChangeAspect="1" noChangeArrowheads="1"/>
          </p:cNvPicPr>
          <p:nvPr>
            <p:ph sz="quarter" idx="1"/>
          </p:nvPr>
        </p:nvPicPr>
        <p:blipFill>
          <a:blip r:embed="rId5"/>
          <a:srcRect/>
          <a:stretch>
            <a:fillRect/>
          </a:stretch>
        </p:blipFill>
        <p:spPr>
          <a:xfrm>
            <a:off x="1487488" y="1676400"/>
            <a:ext cx="6167437" cy="4114800"/>
          </a:xfrm>
        </p:spPr>
      </p:pic>
      <p:sp>
        <p:nvSpPr>
          <p:cNvPr id="52226" name="Footer Placeholder 3"/>
          <p:cNvSpPr>
            <a:spLocks noGrp="1"/>
          </p:cNvSpPr>
          <p:nvPr>
            <p:ph type="ftr" sz="quarter" idx="11"/>
          </p:nvPr>
        </p:nvSpPr>
        <p:spPr>
          <a:xfrm>
            <a:off x="0" y="6553200"/>
            <a:ext cx="3200400" cy="304800"/>
          </a:xfrm>
          <a:noFill/>
        </p:spPr>
        <p:txBody>
          <a:bodyPr/>
          <a:lstStyle/>
          <a:p>
            <a:r>
              <a:rPr lang="en-US" sz="1400"/>
              <a:t>Slide from Jackson Liscombe</a:t>
            </a:r>
          </a:p>
        </p:txBody>
      </p:sp>
      <p:pic>
        <p:nvPicPr>
          <p:cNvPr id="1506308" name="Picture 4">
            <a:hlinkClick r:id="" action="ppaction://media"/>
          </p:cNvPr>
          <p:cNvPicPr>
            <a:picLocks noRot="1" noChangeAspect="1" noChangeArrowheads="1"/>
          </p:cNvPicPr>
          <p:nvPr>
            <a:wavAudioFile r:embed="rId1" name="Embedded Sound 8"/>
          </p:nvPr>
        </p:nvPicPr>
        <p:blipFill>
          <a:blip r:embed="rId6"/>
          <a:srcRect/>
          <a:stretch>
            <a:fillRect/>
          </a:stretch>
        </p:blipFill>
        <p:spPr bwMode="auto">
          <a:xfrm>
            <a:off x="4191000" y="5105400"/>
            <a:ext cx="228600" cy="228600"/>
          </a:xfrm>
          <a:prstGeom prst="rect">
            <a:avLst/>
          </a:prstGeom>
          <a:noFill/>
          <a:ln w="9525">
            <a:noFill/>
            <a:miter lim="800000"/>
            <a:headEnd/>
            <a:tailEnd/>
          </a:ln>
        </p:spPr>
      </p:pic>
      <p:pic>
        <p:nvPicPr>
          <p:cNvPr id="1506309" name="Picture 5">
            <a:hlinkClick r:id="" action="ppaction://media"/>
          </p:cNvPr>
          <p:cNvPicPr>
            <a:picLocks noRot="1" noChangeAspect="1" noChangeArrowheads="1"/>
          </p:cNvPicPr>
          <p:nvPr>
            <a:wavAudioFile r:embed="rId2" name="Embedded Sound 11"/>
          </p:nvPr>
        </p:nvPicPr>
        <p:blipFill>
          <a:blip r:embed="rId6"/>
          <a:srcRect/>
          <a:stretch>
            <a:fillRect/>
          </a:stretch>
        </p:blipFill>
        <p:spPr bwMode="auto">
          <a:xfrm>
            <a:off x="4267200" y="2133600"/>
            <a:ext cx="228600" cy="228600"/>
          </a:xfrm>
          <a:prstGeom prst="rect">
            <a:avLst/>
          </a:prstGeom>
          <a:noFill/>
          <a:ln w="9525">
            <a:noFill/>
            <a:miter lim="800000"/>
            <a:headEnd/>
            <a:tailEnd/>
          </a:ln>
        </p:spPr>
      </p:pic>
    </p:spTree>
  </p:cSld>
  <p:clrMapOvr>
    <a:masterClrMapping/>
  </p:clrMapOvr>
  <p:transition advTm="61040"/>
  <p:timing>
    <p:tnLst>
      <p:par>
        <p:cTn id="1" dur="indefinite" restart="never" nodeType="tmRoot">
          <p:childTnLst>
            <p:seq concurrent="1" nextAc="seek">
              <p:cTn id="2" restart="whenNotActive" fill="hold" evtFilter="cancelBubble" nodeType="interactiveSeq">
                <p:stCondLst>
                  <p:cond evt="onClick" delay="0">
                    <p:tgtEl>
                      <p:spTgt spid="150630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9" fill="hold"/>
                                        <p:tgtEl>
                                          <p:spTgt spid="1506308"/>
                                        </p:tgtEl>
                                      </p:cBhvr>
                                    </p:cmd>
                                  </p:childTnLst>
                                </p:cTn>
                              </p:par>
                            </p:childTnLst>
                          </p:cTn>
                        </p:par>
                      </p:childTnLst>
                    </p:cTn>
                  </p:par>
                </p:childTnLst>
              </p:cTn>
              <p:nextCondLst>
                <p:cond evt="onClick" delay="0">
                  <p:tgtEl>
                    <p:spTgt spid="150630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06308"/>
                </p:tgtEl>
              </p:cMediaNode>
            </p:audio>
            <p:seq concurrent="1" nextAc="seek">
              <p:cTn id="8" restart="whenNotActive" fill="hold" evtFilter="cancelBubble" nodeType="interactiveSeq">
                <p:stCondLst>
                  <p:cond evt="onClick" delay="0">
                    <p:tgtEl>
                      <p:spTgt spid="1506309"/>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92" fill="hold"/>
                                        <p:tgtEl>
                                          <p:spTgt spid="1506309"/>
                                        </p:tgtEl>
                                      </p:cBhvr>
                                    </p:cmd>
                                  </p:childTnLst>
                                </p:cTn>
                              </p:par>
                            </p:childTnLst>
                          </p:cTn>
                        </p:par>
                      </p:childTnLst>
                    </p:cTn>
                  </p:par>
                </p:childTnLst>
              </p:cTn>
              <p:nextCondLst>
                <p:cond evt="onClick" delay="0">
                  <p:tgtEl>
                    <p:spTgt spid="1506309"/>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06309"/>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a:t>Global Pitch </a:t>
            </a:r>
            <a:r>
              <a:rPr lang="en-US" dirty="0" smtClean="0"/>
              <a:t>Statistics</a:t>
            </a:r>
            <a:br>
              <a:rPr lang="en-US" dirty="0" smtClean="0"/>
            </a:br>
            <a:r>
              <a:rPr lang="en-US" dirty="0" smtClean="0">
                <a:solidFill>
                  <a:schemeClr val="accent2"/>
                </a:solidFill>
              </a:rPr>
              <a:t>Different</a:t>
            </a:r>
            <a:r>
              <a:rPr lang="en-US" dirty="0" smtClean="0">
                <a:solidFill>
                  <a:schemeClr val="accent2"/>
                </a:solidFill>
              </a:rPr>
              <a:t> Valence/Same </a:t>
            </a:r>
            <a:r>
              <a:rPr lang="en-US" dirty="0">
                <a:solidFill>
                  <a:schemeClr val="accent2"/>
                </a:solidFill>
              </a:rPr>
              <a:t>Activation</a:t>
            </a:r>
            <a:endParaRPr lang="en-US" dirty="0"/>
          </a:p>
        </p:txBody>
      </p:sp>
      <p:pic>
        <p:nvPicPr>
          <p:cNvPr id="54276" name="Picture 3"/>
          <p:cNvPicPr>
            <a:picLocks noGrp="1" noChangeAspect="1" noChangeArrowheads="1"/>
          </p:cNvPicPr>
          <p:nvPr>
            <p:ph sz="quarter" idx="1"/>
          </p:nvPr>
        </p:nvPicPr>
        <p:blipFill>
          <a:blip r:embed="rId5"/>
          <a:srcRect/>
          <a:stretch>
            <a:fillRect/>
          </a:stretch>
        </p:blipFill>
        <p:spPr>
          <a:xfrm>
            <a:off x="1487488" y="1676400"/>
            <a:ext cx="6167437" cy="4114800"/>
          </a:xfrm>
        </p:spPr>
      </p:pic>
      <p:sp>
        <p:nvSpPr>
          <p:cNvPr id="54274" name="Footer Placeholder 3"/>
          <p:cNvSpPr>
            <a:spLocks noGrp="1"/>
          </p:cNvSpPr>
          <p:nvPr>
            <p:ph type="ftr" sz="quarter" idx="11"/>
          </p:nvPr>
        </p:nvSpPr>
        <p:spPr>
          <a:xfrm>
            <a:off x="0" y="6553200"/>
            <a:ext cx="3962400" cy="304800"/>
          </a:xfrm>
          <a:noFill/>
        </p:spPr>
        <p:txBody>
          <a:bodyPr/>
          <a:lstStyle/>
          <a:p>
            <a:r>
              <a:rPr lang="en-US" sz="1400"/>
              <a:t>Slide from Jackson Liscombe</a:t>
            </a:r>
          </a:p>
        </p:txBody>
      </p:sp>
      <p:pic>
        <p:nvPicPr>
          <p:cNvPr id="1508356" name="Picture 4">
            <a:hlinkClick r:id="" action="ppaction://media"/>
          </p:cNvPr>
          <p:cNvPicPr>
            <a:picLocks noRot="1" noChangeAspect="1" noChangeArrowheads="1"/>
          </p:cNvPicPr>
          <p:nvPr>
            <a:wavAudioFile r:embed="rId1" name="Embedded Sound 9"/>
          </p:nvPr>
        </p:nvPicPr>
        <p:blipFill>
          <a:blip r:embed="rId6"/>
          <a:srcRect/>
          <a:stretch>
            <a:fillRect/>
          </a:stretch>
        </p:blipFill>
        <p:spPr bwMode="auto">
          <a:xfrm>
            <a:off x="4267200" y="2133600"/>
            <a:ext cx="228600" cy="228600"/>
          </a:xfrm>
          <a:prstGeom prst="rect">
            <a:avLst/>
          </a:prstGeom>
          <a:noFill/>
          <a:ln w="9525">
            <a:noFill/>
            <a:miter lim="800000"/>
            <a:headEnd/>
            <a:tailEnd/>
          </a:ln>
        </p:spPr>
      </p:pic>
      <p:pic>
        <p:nvPicPr>
          <p:cNvPr id="1508357" name="Picture 5">
            <a:hlinkClick r:id="" action="ppaction://media"/>
          </p:cNvPr>
          <p:cNvPicPr>
            <a:picLocks noRot="1" noChangeAspect="1" noChangeArrowheads="1"/>
          </p:cNvPicPr>
          <p:nvPr>
            <a:wavAudioFile r:embed="rId2" name="Embedded Sound 10"/>
          </p:nvPr>
        </p:nvPicPr>
        <p:blipFill>
          <a:blip r:embed="rId6"/>
          <a:srcRect/>
          <a:stretch>
            <a:fillRect/>
          </a:stretch>
        </p:blipFill>
        <p:spPr bwMode="auto">
          <a:xfrm>
            <a:off x="4457700" y="5105400"/>
            <a:ext cx="228600" cy="228600"/>
          </a:xfrm>
          <a:prstGeom prst="rect">
            <a:avLst/>
          </a:prstGeom>
          <a:noFill/>
          <a:ln w="9525">
            <a:noFill/>
            <a:miter lim="800000"/>
            <a:headEnd/>
            <a:tailEnd/>
          </a:ln>
        </p:spPr>
      </p:pic>
    </p:spTree>
  </p:cSld>
  <p:clrMapOvr>
    <a:masterClrMapping/>
  </p:clrMapOvr>
  <p:transition advTm="54480"/>
  <p:timing>
    <p:tnLst>
      <p:par>
        <p:cTn id="1" dur="indefinite" restart="never" nodeType="tmRoot">
          <p:childTnLst>
            <p:seq concurrent="1" nextAc="seek">
              <p:cTn id="2" restart="whenNotActive" fill="hold" evtFilter="cancelBubble" nodeType="interactiveSeq">
                <p:stCondLst>
                  <p:cond evt="onClick" delay="0">
                    <p:tgtEl>
                      <p:spTgt spid="150835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92" fill="hold"/>
                                        <p:tgtEl>
                                          <p:spTgt spid="1508356"/>
                                        </p:tgtEl>
                                      </p:cBhvr>
                                    </p:cmd>
                                  </p:childTnLst>
                                </p:cTn>
                              </p:par>
                            </p:childTnLst>
                          </p:cTn>
                        </p:par>
                      </p:childTnLst>
                    </p:cTn>
                  </p:par>
                </p:childTnLst>
              </p:cTn>
              <p:nextCondLst>
                <p:cond evt="onClick" delay="0">
                  <p:tgtEl>
                    <p:spTgt spid="150835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08356"/>
                </p:tgtEl>
              </p:cMediaNode>
            </p:audio>
            <p:seq concurrent="1" nextAc="seek">
              <p:cTn id="8" restart="whenNotActive" fill="hold" evtFilter="cancelBubble" nodeType="interactiveSeq">
                <p:stCondLst>
                  <p:cond evt="onClick" delay="0">
                    <p:tgtEl>
                      <p:spTgt spid="150835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14" fill="hold"/>
                                        <p:tgtEl>
                                          <p:spTgt spid="1508357"/>
                                        </p:tgtEl>
                                      </p:cBhvr>
                                    </p:cmd>
                                  </p:childTnLst>
                                </p:cTn>
                              </p:par>
                            </p:childTnLst>
                          </p:cTn>
                        </p:par>
                      </p:childTnLst>
                    </p:cTn>
                  </p:par>
                </p:childTnLst>
              </p:cTn>
              <p:nextCondLst>
                <p:cond evt="onClick" delay="0">
                  <p:tgtEl>
                    <p:spTgt spid="150835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08357"/>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a:t>Liscombe et al. Features</a:t>
            </a:r>
          </a:p>
        </p:txBody>
      </p:sp>
      <p:sp>
        <p:nvSpPr>
          <p:cNvPr id="56324" name="Rectangle 5"/>
          <p:cNvSpPr>
            <a:spLocks noGrp="1" noChangeArrowheads="1"/>
          </p:cNvSpPr>
          <p:nvPr>
            <p:ph sz="quarter" idx="1"/>
          </p:nvPr>
        </p:nvSpPr>
        <p:spPr/>
        <p:txBody>
          <a:bodyPr/>
          <a:lstStyle/>
          <a:p>
            <a:r>
              <a:rPr lang="en-US" dirty="0"/>
              <a:t>Automatic Acoustic-prosodic </a:t>
            </a:r>
          </a:p>
          <a:p>
            <a:r>
              <a:rPr lang="en-US" dirty="0" err="1" smtClean="0"/>
              <a:t>ToBI</a:t>
            </a:r>
            <a:r>
              <a:rPr lang="en-US" dirty="0" smtClean="0"/>
              <a:t> </a:t>
            </a:r>
            <a:r>
              <a:rPr lang="en-US" dirty="0"/>
              <a:t>Contours </a:t>
            </a:r>
            <a:endParaRPr lang="en-US" dirty="0" smtClean="0"/>
          </a:p>
          <a:p>
            <a:r>
              <a:rPr lang="en-US" dirty="0" smtClean="0"/>
              <a:t>Spectral </a:t>
            </a:r>
            <a:r>
              <a:rPr lang="en-US" dirty="0"/>
              <a:t>Tilt </a:t>
            </a:r>
          </a:p>
          <a:p>
            <a:endParaRPr lang="en-US" dirty="0"/>
          </a:p>
        </p:txBody>
      </p:sp>
      <p:sp>
        <p:nvSpPr>
          <p:cNvPr id="56322" name="Footer Placeholder 3"/>
          <p:cNvSpPr>
            <a:spLocks noGrp="1"/>
          </p:cNvSpPr>
          <p:nvPr>
            <p:ph type="ftr" sz="quarter" idx="11"/>
          </p:nvPr>
        </p:nvSpPr>
        <p:spPr>
          <a:xfrm>
            <a:off x="0" y="6553200"/>
            <a:ext cx="4495800" cy="457200"/>
          </a:xfrm>
          <a:noFill/>
        </p:spPr>
        <p:txBody>
          <a:bodyPr/>
          <a:lstStyle/>
          <a:p>
            <a:r>
              <a:rPr lang="en-US" sz="1400"/>
              <a:t>Slide from Jackson Liscombe</a:t>
            </a:r>
          </a:p>
        </p:txBody>
      </p:sp>
    </p:spTree>
  </p:cSld>
  <p:clrMapOvr>
    <a:masterClrMapping/>
  </p:clrMapOvr>
  <p:transition advTm="62576"/>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a:xfrm>
            <a:off x="838200" y="0"/>
            <a:ext cx="7772400" cy="1143000"/>
          </a:xfrm>
        </p:spPr>
        <p:txBody>
          <a:bodyPr/>
          <a:lstStyle/>
          <a:p>
            <a:r>
              <a:rPr lang="en-US"/>
              <a:t>Liscombe et al. Experiments</a:t>
            </a:r>
          </a:p>
        </p:txBody>
      </p:sp>
      <p:sp>
        <p:nvSpPr>
          <p:cNvPr id="58372" name="Rectangle 5"/>
          <p:cNvSpPr>
            <a:spLocks noGrp="1" noChangeArrowheads="1"/>
          </p:cNvSpPr>
          <p:nvPr>
            <p:ph sz="quarter" idx="1"/>
          </p:nvPr>
        </p:nvSpPr>
        <p:spPr>
          <a:xfrm>
            <a:off x="304800" y="1219200"/>
            <a:ext cx="7772400" cy="4572000"/>
          </a:xfrm>
        </p:spPr>
        <p:txBody>
          <a:bodyPr/>
          <a:lstStyle/>
          <a:p>
            <a:r>
              <a:rPr lang="en-US"/>
              <a:t>Binary Classification for Each Emotion</a:t>
            </a:r>
          </a:p>
          <a:p>
            <a:pPr lvl="1"/>
            <a:r>
              <a:rPr lang="en-US" sz="1800"/>
              <a:t>Ripper, 90/10 split</a:t>
            </a:r>
          </a:p>
          <a:p>
            <a:r>
              <a:rPr lang="en-US"/>
              <a:t>Results</a:t>
            </a:r>
          </a:p>
          <a:p>
            <a:pPr lvl="1"/>
            <a:r>
              <a:rPr lang="en-US"/>
              <a:t>62% average baseline</a:t>
            </a:r>
            <a:endParaRPr lang="en-US" sz="3200"/>
          </a:p>
          <a:p>
            <a:pPr lvl="1"/>
            <a:r>
              <a:rPr lang="en-US"/>
              <a:t>75% average accuracy </a:t>
            </a:r>
          </a:p>
          <a:p>
            <a:r>
              <a:rPr lang="en-US"/>
              <a:t>Most useful features:  </a:t>
            </a:r>
          </a:p>
        </p:txBody>
      </p:sp>
      <p:sp>
        <p:nvSpPr>
          <p:cNvPr id="58370" name="Footer Placeholder 3"/>
          <p:cNvSpPr>
            <a:spLocks noGrp="1"/>
          </p:cNvSpPr>
          <p:nvPr>
            <p:ph type="ftr" sz="quarter" idx="11"/>
          </p:nvPr>
        </p:nvSpPr>
        <p:spPr>
          <a:xfrm>
            <a:off x="0" y="6553200"/>
            <a:ext cx="5638800" cy="304800"/>
          </a:xfrm>
          <a:noFill/>
        </p:spPr>
        <p:txBody>
          <a:bodyPr/>
          <a:lstStyle/>
          <a:p>
            <a:r>
              <a:rPr lang="en-US" sz="1400"/>
              <a:t>Slide from Jackson Liscombe</a:t>
            </a:r>
          </a:p>
        </p:txBody>
      </p:sp>
      <p:pic>
        <p:nvPicPr>
          <p:cNvPr id="5" name="Picture 4" descr="lisc.tiff"/>
          <p:cNvPicPr>
            <a:picLocks noChangeAspect="1"/>
          </p:cNvPicPr>
          <p:nvPr/>
        </p:nvPicPr>
        <p:blipFill>
          <a:blip r:embed="rId3"/>
          <a:stretch>
            <a:fillRect/>
          </a:stretch>
        </p:blipFill>
        <p:spPr>
          <a:xfrm>
            <a:off x="3581400" y="3429000"/>
            <a:ext cx="5410200" cy="2941796"/>
          </a:xfrm>
          <a:prstGeom prst="rect">
            <a:avLst/>
          </a:prstGeom>
        </p:spPr>
      </p:pic>
    </p:spTree>
  </p:cSld>
  <p:clrMapOvr>
    <a:masterClrMapping/>
  </p:clrMapOvr>
  <p:transition advTm="124704"/>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2"/>
          <p:cNvPicPr>
            <a:picLocks noGrp="1" noChangeAspect="1" noChangeArrowheads="1"/>
          </p:cNvPicPr>
          <p:nvPr>
            <p:ph/>
          </p:nvPr>
        </p:nvPicPr>
        <p:blipFill>
          <a:blip r:embed="rId4"/>
          <a:srcRect t="-8059" b="-8059"/>
          <a:stretch>
            <a:fillRect/>
          </a:stretch>
        </p:blipFill>
        <p:spPr>
          <a:ln w="12700">
            <a:solidFill>
              <a:schemeClr val="tx1"/>
            </a:solidFill>
          </a:ln>
        </p:spPr>
      </p:pic>
      <p:sp>
        <p:nvSpPr>
          <p:cNvPr id="121858" name="Footer Placeholder 2"/>
          <p:cNvSpPr>
            <a:spLocks noGrp="1"/>
          </p:cNvSpPr>
          <p:nvPr>
            <p:ph type="ftr" sz="quarter" idx="10"/>
          </p:nvPr>
        </p:nvSpPr>
        <p:spPr>
          <a:noFill/>
        </p:spPr>
        <p:txBody>
          <a:bodyPr/>
          <a:lstStyle/>
          <a:p>
            <a:r>
              <a:rPr lang="en-US" dirty="0"/>
              <a:t>Slide from Jackson </a:t>
            </a:r>
            <a:r>
              <a:rPr lang="en-US" dirty="0" err="1"/>
              <a:t>Liscombe</a:t>
            </a:r>
            <a:endParaRPr lang="en-US" dirty="0"/>
          </a:p>
        </p:txBody>
      </p:sp>
      <p:pic>
        <p:nvPicPr>
          <p:cNvPr id="1597445" name="Picture 5">
            <a:hlinkClick r:id="" action="ppaction://media"/>
          </p:cNvPr>
          <p:cNvPicPr>
            <a:picLocks noRot="1" noChangeAspect="1" noChangeArrowheads="1"/>
          </p:cNvPicPr>
          <p:nvPr>
            <a:wavAudioFile r:embed="rId1" name="Embedded Sound 41"/>
          </p:nvPr>
        </p:nvPicPr>
        <p:blipFill>
          <a:blip r:embed="rId5"/>
          <a:srcRect/>
          <a:stretch>
            <a:fillRect/>
          </a:stretch>
        </p:blipFill>
        <p:spPr bwMode="auto">
          <a:xfrm>
            <a:off x="2751931" y="3886200"/>
            <a:ext cx="406400" cy="406400"/>
          </a:xfrm>
          <a:prstGeom prst="rect">
            <a:avLst/>
          </a:prstGeom>
          <a:noFill/>
          <a:ln w="9525">
            <a:noFill/>
            <a:miter lim="800000"/>
            <a:headEnd/>
            <a:tailEnd/>
          </a:ln>
        </p:spPr>
      </p:pic>
      <p:sp>
        <p:nvSpPr>
          <p:cNvPr id="121863" name="Text Box 6"/>
          <p:cNvSpPr txBox="1">
            <a:spLocks noChangeArrowheads="1"/>
          </p:cNvSpPr>
          <p:nvPr/>
        </p:nvSpPr>
        <p:spPr bwMode="auto">
          <a:xfrm>
            <a:off x="1524000" y="4419600"/>
            <a:ext cx="2455863" cy="396875"/>
          </a:xfrm>
          <a:prstGeom prst="rect">
            <a:avLst/>
          </a:prstGeom>
          <a:noFill/>
          <a:ln w="9525">
            <a:noFill/>
            <a:miter lim="800000"/>
            <a:headEnd/>
            <a:tailEnd/>
          </a:ln>
        </p:spPr>
        <p:txBody>
          <a:bodyPr wrap="none">
            <a:prstTxWarp prst="textNoShape">
              <a:avLst/>
            </a:prstTxWarp>
            <a:spAutoFit/>
          </a:bodyPr>
          <a:lstStyle/>
          <a:p>
            <a:pPr eaLnBrk="0" hangingPunct="0"/>
            <a:r>
              <a:rPr lang="en-US" sz="2000">
                <a:solidFill>
                  <a:schemeClr val="bg2"/>
                </a:solidFill>
                <a:latin typeface="Times" charset="0"/>
              </a:rPr>
              <a:t>[pr01_sess00_prob58]</a:t>
            </a:r>
            <a:endParaRPr lang="en-US" sz="2400">
              <a:latin typeface="Times" charset="0"/>
            </a:endParaRPr>
          </a:p>
        </p:txBody>
      </p:sp>
    </p:spTree>
    <p:extLst>
      <p:ext uri="{BB962C8B-B14F-4D97-AF65-F5344CB8AC3E}">
        <p14:creationId xmlns:p14="http://schemas.microsoft.com/office/powerpoint/2010/main" val="1319001845"/>
      </p:ext>
    </p:extLst>
  </p:cSld>
  <p:clrMapOvr>
    <a:masterClrMapping/>
  </p:clrMapOvr>
  <p:transition advTm="18144"/>
  <p:timing>
    <p:tnLst>
      <p:par>
        <p:cTn id="1" dur="indefinite" restart="never" nodeType="tmRoot">
          <p:childTnLst>
            <p:seq concurrent="1" nextAc="seek">
              <p:cTn id="2" restart="whenNotActive" fill="hold" evtFilter="cancelBubble" nodeType="interactiveSeq">
                <p:stCondLst>
                  <p:cond evt="onClick" delay="0">
                    <p:tgtEl>
                      <p:spTgt spid="159744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7" fill="hold"/>
                                        <p:tgtEl>
                                          <p:spTgt spid="1597445"/>
                                        </p:tgtEl>
                                      </p:cBhvr>
                                    </p:cmd>
                                  </p:childTnLst>
                                </p:cTn>
                              </p:par>
                            </p:childTnLst>
                          </p:cTn>
                        </p:par>
                      </p:childTnLst>
                    </p:cTn>
                  </p:par>
                </p:childTnLst>
              </p:cTn>
              <p:nextCondLst>
                <p:cond evt="onClick" delay="0">
                  <p:tgtEl>
                    <p:spTgt spid="159744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9744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p:cNvSpPr>
            <a:spLocks noGrp="1" noChangeArrowheads="1"/>
          </p:cNvSpPr>
          <p:nvPr>
            <p:ph type="title"/>
          </p:nvPr>
        </p:nvSpPr>
        <p:spPr/>
        <p:txBody>
          <a:bodyPr/>
          <a:lstStyle/>
          <a:p>
            <a:r>
              <a:rPr lang="en-US"/>
              <a:t>Task 1</a:t>
            </a:r>
          </a:p>
        </p:txBody>
      </p:sp>
      <p:sp>
        <p:nvSpPr>
          <p:cNvPr id="123906" name="Rectangle 2"/>
          <p:cNvSpPr>
            <a:spLocks noGrp="1" noChangeArrowheads="1"/>
          </p:cNvSpPr>
          <p:nvPr>
            <p:ph sz="quarter" idx="1"/>
          </p:nvPr>
        </p:nvSpPr>
        <p:spPr/>
        <p:txBody>
          <a:bodyPr/>
          <a:lstStyle/>
          <a:p>
            <a:r>
              <a:rPr lang="en-US"/>
              <a:t>Negative</a:t>
            </a:r>
          </a:p>
          <a:p>
            <a:pPr lvl="1"/>
            <a:r>
              <a:rPr lang="en-US"/>
              <a:t>Confused, bored, frustrated, uncertain</a:t>
            </a:r>
          </a:p>
          <a:p>
            <a:r>
              <a:rPr lang="en-US"/>
              <a:t>Positive </a:t>
            </a:r>
          </a:p>
          <a:p>
            <a:pPr lvl="1"/>
            <a:r>
              <a:rPr lang="en-US"/>
              <a:t>Confident, interested, encouraged</a:t>
            </a:r>
          </a:p>
          <a:p>
            <a:r>
              <a:rPr lang="en-US"/>
              <a:t>Neutral</a:t>
            </a:r>
          </a:p>
        </p:txBody>
      </p:sp>
    </p:spTree>
    <p:extLst>
      <p:ext uri="{BB962C8B-B14F-4D97-AF65-F5344CB8AC3E}">
        <p14:creationId xmlns:p14="http://schemas.microsoft.com/office/powerpoint/2010/main" val="2725507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itspokehuman"/>
          <p:cNvPicPr>
            <a:picLocks noGrp="1" noChangeAspect="1" noChangeArrowheads="1"/>
          </p:cNvPicPr>
          <p:nvPr>
            <p:ph/>
          </p:nvPr>
        </p:nvPicPr>
        <p:blipFill>
          <a:blip r:embed="rId3"/>
          <a:srcRect l="-11595" r="-11595"/>
          <a:stretch>
            <a:fillRect/>
          </a:stretch>
        </p:blipFill>
        <p:spPr/>
      </p:pic>
    </p:spTree>
    <p:extLst>
      <p:ext uri="{BB962C8B-B14F-4D97-AF65-F5344CB8AC3E}">
        <p14:creationId xmlns:p14="http://schemas.microsoft.com/office/powerpoint/2010/main" val="23015124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Grp="1" noChangeArrowheads="1"/>
          </p:cNvSpPr>
          <p:nvPr>
            <p:ph type="title"/>
          </p:nvPr>
        </p:nvSpPr>
        <p:spPr/>
        <p:txBody>
          <a:bodyPr/>
          <a:lstStyle/>
          <a:p>
            <a:endParaRPr lang="en-US"/>
          </a:p>
        </p:txBody>
      </p:sp>
      <p:sp>
        <p:nvSpPr>
          <p:cNvPr id="128003" name="Rectangle 4"/>
          <p:cNvSpPr>
            <a:spLocks noGrp="1" noChangeArrowheads="1"/>
          </p:cNvSpPr>
          <p:nvPr>
            <p:ph sz="quarter" idx="1"/>
          </p:nvPr>
        </p:nvSpPr>
        <p:spPr/>
        <p:txBody>
          <a:bodyPr/>
          <a:lstStyle/>
          <a:p>
            <a:endParaRPr lang="en-US"/>
          </a:p>
        </p:txBody>
      </p:sp>
      <p:pic>
        <p:nvPicPr>
          <p:cNvPr id="128004" name="Picture 5" descr="itspoke2"/>
          <p:cNvPicPr>
            <a:picLocks noChangeAspect="1" noChangeArrowheads="1"/>
          </p:cNvPicPr>
          <p:nvPr/>
        </p:nvPicPr>
        <p:blipFill>
          <a:blip r:embed="rId3"/>
          <a:srcRect/>
          <a:stretch>
            <a:fillRect/>
          </a:stretch>
        </p:blipFill>
        <p:spPr bwMode="auto">
          <a:xfrm>
            <a:off x="1381125" y="0"/>
            <a:ext cx="5943600" cy="6858000"/>
          </a:xfrm>
          <a:prstGeom prst="rect">
            <a:avLst/>
          </a:prstGeom>
          <a:noFill/>
          <a:ln w="9525">
            <a:noFill/>
            <a:miter lim="800000"/>
            <a:headEnd/>
            <a:tailEnd/>
          </a:ln>
        </p:spPr>
      </p:pic>
    </p:spTree>
    <p:extLst>
      <p:ext uri="{BB962C8B-B14F-4D97-AF65-F5344CB8AC3E}">
        <p14:creationId xmlns:p14="http://schemas.microsoft.com/office/powerpoint/2010/main" val="21104816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2"/>
          <p:cNvSpPr>
            <a:spLocks noGrp="1" noChangeArrowheads="1"/>
          </p:cNvSpPr>
          <p:nvPr>
            <p:ph type="title"/>
          </p:nvPr>
        </p:nvSpPr>
        <p:spPr/>
        <p:txBody>
          <a:bodyPr/>
          <a:lstStyle/>
          <a:p>
            <a:r>
              <a:rPr lang="en-US" dirty="0" smtClean="0"/>
              <a:t>Task 2: Uncertainty</a:t>
            </a:r>
            <a:endParaRPr lang="en-US" dirty="0"/>
          </a:p>
        </p:txBody>
      </p:sp>
      <p:sp>
        <p:nvSpPr>
          <p:cNvPr id="132100" name="Rectangle 3"/>
          <p:cNvSpPr>
            <a:spLocks noGrp="1" noChangeArrowheads="1"/>
          </p:cNvSpPr>
          <p:nvPr>
            <p:ph sz="quarter" idx="1"/>
          </p:nvPr>
        </p:nvSpPr>
        <p:spPr>
          <a:xfrm>
            <a:off x="914400" y="1981200"/>
            <a:ext cx="7156450" cy="3386138"/>
          </a:xfrm>
          <a:solidFill>
            <a:schemeClr val="bg1"/>
          </a:solidFill>
        </p:spPr>
        <p:txBody>
          <a:bodyPr/>
          <a:lstStyle/>
          <a:p>
            <a:pPr algn="just">
              <a:buFont typeface="Wingdings" charset="2"/>
              <a:buNone/>
            </a:pPr>
            <a:r>
              <a:rPr lang="en-US" sz="2800"/>
              <a:t>	um &lt;sigh&gt; I don’t even think I have an idea here ...... now .. mass isn’t weight ...... mass is ................ the .......... space that an object takes up ........ is that mass?</a:t>
            </a:r>
          </a:p>
        </p:txBody>
      </p:sp>
      <p:sp>
        <p:nvSpPr>
          <p:cNvPr id="132098" name="Footer Placeholder 3"/>
          <p:cNvSpPr>
            <a:spLocks noGrp="1"/>
          </p:cNvSpPr>
          <p:nvPr>
            <p:ph type="ftr" sz="quarter" idx="11"/>
          </p:nvPr>
        </p:nvSpPr>
        <p:spPr>
          <a:xfrm>
            <a:off x="0" y="6477000"/>
            <a:ext cx="3581400" cy="381000"/>
          </a:xfrm>
          <a:noFill/>
        </p:spPr>
        <p:txBody>
          <a:bodyPr/>
          <a:lstStyle/>
          <a:p>
            <a:r>
              <a:rPr lang="en-US" sz="1400"/>
              <a:t>Slide from Jackson Liscombe</a:t>
            </a:r>
          </a:p>
        </p:txBody>
      </p:sp>
      <p:sp>
        <p:nvSpPr>
          <p:cNvPr id="132101" name="Text Box 6"/>
          <p:cNvSpPr txBox="1">
            <a:spLocks noChangeArrowheads="1"/>
          </p:cNvSpPr>
          <p:nvPr/>
        </p:nvSpPr>
        <p:spPr bwMode="auto">
          <a:xfrm>
            <a:off x="3124200" y="5500688"/>
            <a:ext cx="1947863" cy="366712"/>
          </a:xfrm>
          <a:prstGeom prst="rect">
            <a:avLst/>
          </a:prstGeom>
          <a:noFill/>
          <a:ln w="9525">
            <a:noFill/>
            <a:miter lim="800000"/>
            <a:headEnd/>
            <a:tailEnd/>
          </a:ln>
        </p:spPr>
        <p:txBody>
          <a:bodyPr wrap="none">
            <a:prstTxWarp prst="textNoShape">
              <a:avLst/>
            </a:prstTxWarp>
            <a:spAutoFit/>
          </a:bodyPr>
          <a:lstStyle/>
          <a:p>
            <a:pPr algn="just">
              <a:lnSpc>
                <a:spcPct val="90000"/>
              </a:lnSpc>
              <a:spcBef>
                <a:spcPct val="20000"/>
              </a:spcBef>
            </a:pPr>
            <a:r>
              <a:rPr lang="en-US" sz="2000">
                <a:solidFill>
                  <a:schemeClr val="bg2"/>
                </a:solidFill>
                <a:latin typeface="Times" charset="0"/>
              </a:rPr>
              <a:t>[71-67-1:92-113]</a:t>
            </a:r>
            <a:endParaRPr lang="en-US" sz="2400">
              <a:latin typeface="Times" charset="0"/>
            </a:endParaRPr>
          </a:p>
        </p:txBody>
      </p:sp>
      <p:sp>
        <p:nvSpPr>
          <p:cNvPr id="1528839" name="Rectangle 7"/>
          <p:cNvSpPr>
            <a:spLocks noChangeArrowheads="1"/>
          </p:cNvSpPr>
          <p:nvPr/>
        </p:nvSpPr>
        <p:spPr bwMode="auto">
          <a:xfrm>
            <a:off x="914400" y="1981200"/>
            <a:ext cx="7086600" cy="3048000"/>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chemeClr val="tx2"/>
              </a:buClr>
              <a:buFont typeface="Wingdings" charset="2"/>
              <a:buNone/>
            </a:pPr>
            <a:r>
              <a:rPr lang="en-US" sz="2800">
                <a:solidFill>
                  <a:srgbClr val="5400A8"/>
                </a:solidFill>
                <a:latin typeface="Tahoma" charset="0"/>
              </a:rPr>
              <a:t>	</a:t>
            </a:r>
            <a:r>
              <a:rPr lang="en-US" sz="2800">
                <a:solidFill>
                  <a:schemeClr val="folHlink"/>
                </a:solidFill>
                <a:latin typeface="Tahoma" charset="0"/>
              </a:rPr>
              <a:t>um &lt;sigh&gt; I don’t even think I have an idea here</a:t>
            </a:r>
            <a:r>
              <a:rPr lang="en-US" sz="2800">
                <a:solidFill>
                  <a:srgbClr val="5400A8"/>
                </a:solidFill>
                <a:latin typeface="Tahoma" charset="0"/>
              </a:rPr>
              <a:t> ...... now .. mass isn’t weight ...... mass is ................ the .......... space that an object takes up ........ is that mass?</a:t>
            </a:r>
          </a:p>
        </p:txBody>
      </p:sp>
      <p:sp>
        <p:nvSpPr>
          <p:cNvPr id="1528840" name="Rectangle 8"/>
          <p:cNvSpPr>
            <a:spLocks noChangeArrowheads="1"/>
          </p:cNvSpPr>
          <p:nvPr/>
        </p:nvSpPr>
        <p:spPr bwMode="auto">
          <a:xfrm>
            <a:off x="914400" y="1981200"/>
            <a:ext cx="7086600" cy="3048000"/>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chemeClr val="tx2"/>
              </a:buClr>
              <a:buFont typeface="Wingdings" charset="2"/>
              <a:buNone/>
            </a:pPr>
            <a:r>
              <a:rPr lang="en-US" sz="2800">
                <a:solidFill>
                  <a:srgbClr val="5400A8"/>
                </a:solidFill>
                <a:latin typeface="Tahoma" charset="0"/>
              </a:rPr>
              <a:t>	um &lt;sigh&gt; I don’t even think I have an idea here </a:t>
            </a:r>
            <a:r>
              <a:rPr lang="en-US" sz="2800">
                <a:solidFill>
                  <a:schemeClr val="folHlink"/>
                </a:solidFill>
                <a:latin typeface="Tahoma" charset="0"/>
              </a:rPr>
              <a:t>......</a:t>
            </a:r>
            <a:r>
              <a:rPr lang="en-US" sz="2800">
                <a:solidFill>
                  <a:srgbClr val="5400A8"/>
                </a:solidFill>
                <a:latin typeface="Tahoma" charset="0"/>
              </a:rPr>
              <a:t> now </a:t>
            </a:r>
            <a:r>
              <a:rPr lang="en-US" sz="2800">
                <a:solidFill>
                  <a:schemeClr val="folHlink"/>
                </a:solidFill>
                <a:latin typeface="Tahoma" charset="0"/>
              </a:rPr>
              <a:t>..</a:t>
            </a:r>
            <a:r>
              <a:rPr lang="en-US" sz="2800">
                <a:solidFill>
                  <a:srgbClr val="5400A8"/>
                </a:solidFill>
                <a:latin typeface="Tahoma" charset="0"/>
              </a:rPr>
              <a:t> mass isn’t weight </a:t>
            </a:r>
            <a:r>
              <a:rPr lang="en-US" sz="2800">
                <a:solidFill>
                  <a:schemeClr val="folHlink"/>
                </a:solidFill>
                <a:latin typeface="Tahoma" charset="0"/>
              </a:rPr>
              <a:t>......</a:t>
            </a:r>
            <a:r>
              <a:rPr lang="en-US" sz="2800">
                <a:solidFill>
                  <a:srgbClr val="5400A8"/>
                </a:solidFill>
                <a:latin typeface="Tahoma" charset="0"/>
              </a:rPr>
              <a:t> mass is </a:t>
            </a:r>
            <a:r>
              <a:rPr lang="en-US" sz="2800">
                <a:solidFill>
                  <a:schemeClr val="folHlink"/>
                </a:solidFill>
                <a:latin typeface="Tahoma" charset="0"/>
              </a:rPr>
              <a:t>................</a:t>
            </a:r>
            <a:r>
              <a:rPr lang="en-US" sz="2800">
                <a:solidFill>
                  <a:srgbClr val="5400A8"/>
                </a:solidFill>
                <a:latin typeface="Tahoma" charset="0"/>
              </a:rPr>
              <a:t> the </a:t>
            </a:r>
            <a:r>
              <a:rPr lang="en-US" sz="2800">
                <a:solidFill>
                  <a:schemeClr val="folHlink"/>
                </a:solidFill>
                <a:latin typeface="Tahoma" charset="0"/>
              </a:rPr>
              <a:t>..........</a:t>
            </a:r>
            <a:r>
              <a:rPr lang="en-US" sz="2800">
                <a:solidFill>
                  <a:srgbClr val="5400A8"/>
                </a:solidFill>
                <a:latin typeface="Tahoma" charset="0"/>
              </a:rPr>
              <a:t> space that an object takes up </a:t>
            </a:r>
            <a:r>
              <a:rPr lang="en-US" sz="2800">
                <a:solidFill>
                  <a:schemeClr val="folHlink"/>
                </a:solidFill>
                <a:latin typeface="Tahoma" charset="0"/>
              </a:rPr>
              <a:t>........</a:t>
            </a:r>
            <a:r>
              <a:rPr lang="en-US" sz="2800">
                <a:solidFill>
                  <a:srgbClr val="5400A8"/>
                </a:solidFill>
                <a:latin typeface="Tahoma" charset="0"/>
              </a:rPr>
              <a:t> is that mass?</a:t>
            </a:r>
          </a:p>
        </p:txBody>
      </p:sp>
      <p:sp>
        <p:nvSpPr>
          <p:cNvPr id="1528841" name="Rectangle 9"/>
          <p:cNvSpPr>
            <a:spLocks noChangeArrowheads="1"/>
          </p:cNvSpPr>
          <p:nvPr/>
        </p:nvSpPr>
        <p:spPr bwMode="auto">
          <a:xfrm>
            <a:off x="914400" y="1981200"/>
            <a:ext cx="7086600" cy="3048000"/>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chemeClr val="tx2"/>
              </a:buClr>
              <a:buFont typeface="Wingdings" charset="2"/>
              <a:buNone/>
            </a:pPr>
            <a:r>
              <a:rPr lang="en-US" sz="2800">
                <a:solidFill>
                  <a:srgbClr val="5400A8"/>
                </a:solidFill>
                <a:latin typeface="Tahoma" charset="0"/>
              </a:rPr>
              <a:t>	um &lt;sigh&gt; I don’t even think I have an idea here ...... now .. mass isn’t weight ...... mass is ................ the .......... </a:t>
            </a:r>
            <a:r>
              <a:rPr lang="en-US" sz="2800">
                <a:solidFill>
                  <a:schemeClr val="folHlink"/>
                </a:solidFill>
                <a:latin typeface="Tahoma" charset="0"/>
              </a:rPr>
              <a:t>space that an object takes up</a:t>
            </a:r>
            <a:r>
              <a:rPr lang="en-US" sz="2800">
                <a:solidFill>
                  <a:srgbClr val="5400A8"/>
                </a:solidFill>
                <a:latin typeface="Tahoma" charset="0"/>
              </a:rPr>
              <a:t> ........ is that mass?</a:t>
            </a:r>
          </a:p>
        </p:txBody>
      </p:sp>
      <p:sp>
        <p:nvSpPr>
          <p:cNvPr id="1528842" name="Rectangle 10"/>
          <p:cNvSpPr>
            <a:spLocks noChangeArrowheads="1"/>
          </p:cNvSpPr>
          <p:nvPr/>
        </p:nvSpPr>
        <p:spPr bwMode="auto">
          <a:xfrm>
            <a:off x="914400" y="1981200"/>
            <a:ext cx="7086600" cy="3048000"/>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chemeClr val="tx2"/>
              </a:buClr>
              <a:buFont typeface="Wingdings" charset="2"/>
              <a:buNone/>
            </a:pPr>
            <a:r>
              <a:rPr lang="en-US" sz="2800">
                <a:solidFill>
                  <a:srgbClr val="5400A8"/>
                </a:solidFill>
                <a:latin typeface="Tahoma" charset="0"/>
              </a:rPr>
              <a:t>	um &lt;sigh&gt; I don’t even think I have an idea here ...... now .. mass isn’t weight ...... mass is ................ the .......... space that an object takes up ........ </a:t>
            </a:r>
            <a:r>
              <a:rPr lang="en-US" sz="2800">
                <a:solidFill>
                  <a:schemeClr val="folHlink"/>
                </a:solidFill>
                <a:latin typeface="Tahoma" charset="0"/>
              </a:rPr>
              <a:t>is that mass?</a:t>
            </a:r>
          </a:p>
        </p:txBody>
      </p:sp>
      <p:sp>
        <p:nvSpPr>
          <p:cNvPr id="1528843" name="Rectangle 11"/>
          <p:cNvSpPr>
            <a:spLocks noChangeArrowheads="1"/>
          </p:cNvSpPr>
          <p:nvPr/>
        </p:nvSpPr>
        <p:spPr bwMode="auto">
          <a:xfrm>
            <a:off x="914400" y="1981200"/>
            <a:ext cx="7086600" cy="3048000"/>
          </a:xfrm>
          <a:prstGeom prst="rect">
            <a:avLst/>
          </a:prstGeom>
          <a:solidFill>
            <a:schemeClr val="bg1"/>
          </a:solidFill>
          <a:ln w="9525">
            <a:noFill/>
            <a:miter lim="800000"/>
            <a:headEnd/>
            <a:tailEnd/>
          </a:ln>
        </p:spPr>
        <p:txBody>
          <a:bodyPr>
            <a:prstTxWarp prst="textNoShape">
              <a:avLst/>
            </a:prstTxWarp>
          </a:bodyPr>
          <a:lstStyle/>
          <a:p>
            <a:pPr marL="342900" indent="-342900" algn="just">
              <a:spcBef>
                <a:spcPct val="20000"/>
              </a:spcBef>
              <a:buClr>
                <a:schemeClr val="tx2"/>
              </a:buClr>
              <a:buFont typeface="Wingdings" charset="2"/>
              <a:buNone/>
            </a:pPr>
            <a:r>
              <a:rPr lang="en-US" sz="2800">
                <a:solidFill>
                  <a:srgbClr val="5400A8"/>
                </a:solidFill>
                <a:latin typeface="Tahoma" charset="0"/>
              </a:rPr>
              <a:t>	um &lt;sigh&gt; I don’t even think I have an idea here ...... now .. mass isn’t weight ...... mass is ................ the .......... space that an object takes up ........ is that mass?</a:t>
            </a:r>
          </a:p>
        </p:txBody>
      </p:sp>
      <p:pic>
        <p:nvPicPr>
          <p:cNvPr id="1528846" name="Picture 14">
            <a:hlinkClick r:id="" action="ppaction://media"/>
          </p:cNvPr>
          <p:cNvPicPr>
            <a:picLocks noRot="1" noChangeAspect="1" noChangeArrowheads="1"/>
          </p:cNvPicPr>
          <p:nvPr>
            <a:wavAudioFile r:embed="rId1" name="Embedded Sound 47"/>
          </p:nvPr>
        </p:nvPicPr>
        <p:blipFill>
          <a:blip r:embed="rId4"/>
          <a:srcRect/>
          <a:stretch>
            <a:fillRect/>
          </a:stretch>
        </p:blipFill>
        <p:spPr bwMode="auto">
          <a:xfrm>
            <a:off x="5791200" y="4876800"/>
            <a:ext cx="911225" cy="911225"/>
          </a:xfrm>
          <a:prstGeom prst="rect">
            <a:avLst/>
          </a:prstGeom>
          <a:noFill/>
          <a:ln w="9525">
            <a:noFill/>
            <a:miter lim="800000"/>
            <a:headEnd/>
            <a:tailEnd/>
          </a:ln>
        </p:spPr>
      </p:pic>
    </p:spTree>
    <p:extLst>
      <p:ext uri="{BB962C8B-B14F-4D97-AF65-F5344CB8AC3E}">
        <p14:creationId xmlns:p14="http://schemas.microsoft.com/office/powerpoint/2010/main" val="1704345364"/>
      </p:ext>
    </p:extLst>
  </p:cSld>
  <p:clrMapOvr>
    <a:masterClrMapping/>
  </p:clrMapOvr>
  <p:transition advTm="10521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288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288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288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288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28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52884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20547" fill="hold"/>
                                        <p:tgtEl>
                                          <p:spTgt spid="1528846"/>
                                        </p:tgtEl>
                                      </p:cBhvr>
                                    </p:cmd>
                                  </p:childTnLst>
                                </p:cTn>
                              </p:par>
                            </p:childTnLst>
                          </p:cTn>
                        </p:par>
                      </p:childTnLst>
                    </p:cTn>
                  </p:par>
                </p:childTnLst>
              </p:cTn>
              <p:nextCondLst>
                <p:cond evt="onClick" delay="0">
                  <p:tgtEl>
                    <p:spTgt spid="1528846"/>
                  </p:tgtEl>
                </p:cond>
              </p:nextCondLst>
            </p:seq>
            <p:audio>
              <p:cMediaNode>
                <p:cTn id="28" fill="hold" display="0">
                  <p:stCondLst>
                    <p:cond delay="indefinite"/>
                  </p:stCondLst>
                  <p:endCondLst>
                    <p:cond evt="onNext" delay="0">
                      <p:tgtEl>
                        <p:sldTgt/>
                      </p:tgtEl>
                    </p:cond>
                    <p:cond evt="onPrev" delay="0">
                      <p:tgtEl>
                        <p:sldTgt/>
                      </p:tgtEl>
                    </p:cond>
                    <p:cond evt="onStopAudio" delay="0">
                      <p:tgtEl>
                        <p:sldTgt/>
                      </p:tgtEl>
                    </p:cond>
                  </p:endCondLst>
                </p:cTn>
                <p:tgtEl>
                  <p:spTgt spid="1528846"/>
                </p:tgtEl>
              </p:cMediaNode>
            </p:audio>
          </p:childTnLst>
        </p:cTn>
      </p:par>
    </p:tnLst>
    <p:bldLst>
      <p:bldP spid="1528839" grpId="0" animBg="1" autoUpdateAnimBg="0"/>
      <p:bldP spid="1528840" grpId="0" animBg="1" autoUpdateAnimBg="0"/>
      <p:bldP spid="1528841" grpId="0" animBg="1" autoUpdateAnimBg="0"/>
      <p:bldP spid="1528842" grpId="0" animBg="1" autoUpdateAnimBg="0"/>
      <p:bldP spid="152884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9144000" cy="1173162"/>
          </a:xfrm>
        </p:spPr>
        <p:txBody>
          <a:bodyPr/>
          <a:lstStyle/>
          <a:p>
            <a:r>
              <a:rPr lang="en-US" sz="3600"/>
              <a:t>Extracting social/interactional meaning</a:t>
            </a:r>
          </a:p>
        </p:txBody>
      </p:sp>
      <p:sp>
        <p:nvSpPr>
          <p:cNvPr id="3" name="Content Placeholder 2"/>
          <p:cNvSpPr>
            <a:spLocks noGrp="1"/>
          </p:cNvSpPr>
          <p:nvPr>
            <p:ph sz="quarter" idx="1"/>
          </p:nvPr>
        </p:nvSpPr>
        <p:spPr>
          <a:xfrm>
            <a:off x="76200" y="990600"/>
            <a:ext cx="8915400" cy="5257800"/>
          </a:xfrm>
        </p:spPr>
        <p:txBody>
          <a:bodyPr/>
          <a:lstStyle/>
          <a:p>
            <a:pPr>
              <a:spcAft>
                <a:spcPts val="0"/>
              </a:spcAft>
            </a:pPr>
            <a:r>
              <a:rPr lang="en-US" sz="2800" dirty="0" smtClean="0"/>
              <a:t>Emotion</a:t>
            </a:r>
            <a:endParaRPr lang="en-US" sz="2800" dirty="0"/>
          </a:p>
          <a:p>
            <a:pPr lvl="1">
              <a:spcAft>
                <a:spcPts val="0"/>
              </a:spcAft>
            </a:pPr>
            <a:r>
              <a:rPr lang="en-US" dirty="0"/>
              <a:t>Annoyance in talking to dialog systems</a:t>
            </a:r>
          </a:p>
          <a:p>
            <a:pPr lvl="1">
              <a:spcAft>
                <a:spcPts val="0"/>
              </a:spcAft>
            </a:pPr>
            <a:r>
              <a:rPr lang="en-US" dirty="0"/>
              <a:t>Uncertainty of students in tutoring</a:t>
            </a:r>
          </a:p>
          <a:p>
            <a:pPr>
              <a:spcAft>
                <a:spcPts val="0"/>
              </a:spcAft>
            </a:pPr>
            <a:r>
              <a:rPr lang="en-US" dirty="0" smtClean="0"/>
              <a:t>Mood</a:t>
            </a:r>
          </a:p>
          <a:p>
            <a:pPr lvl="1">
              <a:spcAft>
                <a:spcPts val="0"/>
              </a:spcAft>
            </a:pPr>
            <a:r>
              <a:rPr lang="en-US" dirty="0" smtClean="0"/>
              <a:t>Detecting </a:t>
            </a:r>
            <a:r>
              <a:rPr lang="en-US" dirty="0"/>
              <a:t>Trauma or Depression</a:t>
            </a:r>
          </a:p>
          <a:p>
            <a:pPr>
              <a:spcAft>
                <a:spcPts val="0"/>
              </a:spcAft>
            </a:pPr>
            <a:r>
              <a:rPr lang="en-US" sz="2800" dirty="0"/>
              <a:t>Interpersonal Stance</a:t>
            </a:r>
            <a:endParaRPr lang="en-US" dirty="0"/>
          </a:p>
          <a:p>
            <a:pPr lvl="1">
              <a:spcAft>
                <a:spcPts val="0"/>
              </a:spcAft>
            </a:pPr>
            <a:r>
              <a:rPr lang="en-US" dirty="0"/>
              <a:t>Romantic interest, flirtation, friendliness</a:t>
            </a:r>
          </a:p>
          <a:p>
            <a:pPr lvl="1">
              <a:spcAft>
                <a:spcPts val="0"/>
              </a:spcAft>
            </a:pPr>
            <a:r>
              <a:rPr lang="en-US" dirty="0"/>
              <a:t>Alignment/accommodation/entrainment</a:t>
            </a:r>
          </a:p>
          <a:p>
            <a:r>
              <a:rPr lang="en-US" sz="2800" i="1" dirty="0">
                <a:solidFill>
                  <a:srgbClr val="E0E0E0"/>
                </a:solidFill>
              </a:rPr>
              <a:t>Attitudes = Sentiment (positive or negative</a:t>
            </a:r>
            <a:r>
              <a:rPr lang="en-US" sz="2800" i="1" dirty="0" smtClean="0">
                <a:solidFill>
                  <a:srgbClr val="E0E0E0"/>
                </a:solidFill>
              </a:rPr>
              <a:t>) – won’t cover</a:t>
            </a:r>
            <a:endParaRPr lang="en-US" sz="2800" i="1" dirty="0">
              <a:solidFill>
                <a:srgbClr val="E0E0E0"/>
              </a:solidFill>
            </a:endParaRPr>
          </a:p>
          <a:p>
            <a:pPr>
              <a:spcAft>
                <a:spcPts val="0"/>
              </a:spcAft>
            </a:pPr>
            <a:r>
              <a:rPr lang="en-US" dirty="0" smtClean="0"/>
              <a:t>Personality </a:t>
            </a:r>
            <a:r>
              <a:rPr lang="en-US" dirty="0"/>
              <a:t>Traits</a:t>
            </a:r>
          </a:p>
          <a:p>
            <a:pPr lvl="1">
              <a:spcAft>
                <a:spcPts val="0"/>
              </a:spcAft>
            </a:pPr>
            <a:r>
              <a:rPr lang="en-US" dirty="0"/>
              <a:t>Open, </a:t>
            </a:r>
            <a:r>
              <a:rPr lang="en-US" dirty="0" err="1"/>
              <a:t>Conscienscious</a:t>
            </a:r>
            <a:r>
              <a:rPr lang="en-US" dirty="0"/>
              <a:t>, Extroverted, Anxious</a:t>
            </a:r>
          </a:p>
          <a:p>
            <a:pPr>
              <a:spcAft>
                <a:spcPts val="0"/>
              </a:spcAft>
            </a:pPr>
            <a:endParaRPr lang="en-US" dirty="0"/>
          </a:p>
          <a:p>
            <a:pPr lvl="1"/>
            <a:endParaRPr lang="en-US" dirty="0" smtClean="0">
              <a:ea typeface="ＭＳ Ｐゴシック" pitchFamily="-65" charset="-128"/>
              <a:cs typeface="ＭＳ Ｐゴシック" pitchFamily="-65" charset="-128"/>
            </a:endParaRPr>
          </a:p>
          <a:p>
            <a:pPr>
              <a:spcAft>
                <a:spcPts val="0"/>
              </a:spcAft>
            </a:pPr>
            <a:endParaRPr lang="en-US" dirty="0"/>
          </a:p>
          <a:p>
            <a:pPr>
              <a:spcAft>
                <a:spcPts val="0"/>
              </a:spcAft>
            </a:pPr>
            <a:endParaRPr lang="en-US" dirty="0"/>
          </a:p>
          <a:p>
            <a:pPr lvl="1">
              <a:spcAft>
                <a:spcPts val="0"/>
              </a:spcAft>
            </a:pPr>
            <a:endParaRPr lang="en-US" sz="2000" dirty="0"/>
          </a:p>
          <a:p>
            <a:endParaRPr lang="en-US" dirty="0"/>
          </a:p>
        </p:txBody>
      </p:sp>
    </p:spTree>
    <p:extLst>
      <p:ext uri="{BB962C8B-B14F-4D97-AF65-F5344CB8AC3E}">
        <p14:creationId xmlns:p14="http://schemas.microsoft.com/office/powerpoint/2010/main" val="21425941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4"/>
          <p:cNvSpPr>
            <a:spLocks noGrp="1" noChangeArrowheads="1"/>
          </p:cNvSpPr>
          <p:nvPr>
            <p:ph type="title"/>
          </p:nvPr>
        </p:nvSpPr>
        <p:spPr>
          <a:xfrm>
            <a:off x="228600" y="274638"/>
            <a:ext cx="8458200" cy="1143000"/>
          </a:xfrm>
        </p:spPr>
        <p:txBody>
          <a:bodyPr/>
          <a:lstStyle/>
          <a:p>
            <a:r>
              <a:rPr lang="en-US" dirty="0" err="1"/>
              <a:t>Liscombe</a:t>
            </a:r>
            <a:r>
              <a:rPr lang="en-US" dirty="0"/>
              <a:t> et al: </a:t>
            </a:r>
            <a:r>
              <a:rPr lang="en-US" dirty="0" err="1"/>
              <a:t>ITSpoke</a:t>
            </a:r>
            <a:r>
              <a:rPr lang="en-US" dirty="0"/>
              <a:t> Experiment</a:t>
            </a:r>
          </a:p>
        </p:txBody>
      </p:sp>
      <p:sp>
        <p:nvSpPr>
          <p:cNvPr id="138244" name="Rectangle 5"/>
          <p:cNvSpPr>
            <a:spLocks noGrp="1" noChangeArrowheads="1"/>
          </p:cNvSpPr>
          <p:nvPr>
            <p:ph sz="quarter" idx="1"/>
          </p:nvPr>
        </p:nvSpPr>
        <p:spPr/>
        <p:txBody>
          <a:bodyPr/>
          <a:lstStyle/>
          <a:p>
            <a:pPr>
              <a:lnSpc>
                <a:spcPct val="90000"/>
              </a:lnSpc>
            </a:pPr>
            <a:r>
              <a:rPr lang="en-US"/>
              <a:t>Human-Human Corpus</a:t>
            </a:r>
          </a:p>
          <a:p>
            <a:pPr>
              <a:lnSpc>
                <a:spcPct val="90000"/>
              </a:lnSpc>
            </a:pPr>
            <a:r>
              <a:rPr lang="en-US"/>
              <a:t>AdaBoost(C4.5) 90/10 split in </a:t>
            </a:r>
            <a:r>
              <a:rPr lang="en-US" sz="2000"/>
              <a:t>WEKA</a:t>
            </a:r>
          </a:p>
          <a:p>
            <a:pPr>
              <a:lnSpc>
                <a:spcPct val="90000"/>
              </a:lnSpc>
            </a:pPr>
            <a:r>
              <a:rPr lang="en-US"/>
              <a:t>Classes:</a:t>
            </a:r>
            <a:r>
              <a:rPr lang="en-US" i="1"/>
              <a:t> Uncertain</a:t>
            </a:r>
            <a:r>
              <a:rPr lang="en-US"/>
              <a:t> vs </a:t>
            </a:r>
            <a:r>
              <a:rPr lang="en-US" i="1"/>
              <a:t>Certain</a:t>
            </a:r>
            <a:r>
              <a:rPr lang="en-US"/>
              <a:t> vs </a:t>
            </a:r>
            <a:r>
              <a:rPr lang="en-US" i="1"/>
              <a:t>Neutral</a:t>
            </a:r>
          </a:p>
          <a:p>
            <a:pPr>
              <a:lnSpc>
                <a:spcPct val="90000"/>
              </a:lnSpc>
            </a:pPr>
            <a:r>
              <a:rPr lang="en-US"/>
              <a:t>Results:</a:t>
            </a:r>
          </a:p>
        </p:txBody>
      </p:sp>
      <p:sp>
        <p:nvSpPr>
          <p:cNvPr id="138242" name="Footer Placeholder 3"/>
          <p:cNvSpPr>
            <a:spLocks noGrp="1"/>
          </p:cNvSpPr>
          <p:nvPr>
            <p:ph type="ftr" sz="quarter" idx="11"/>
          </p:nvPr>
        </p:nvSpPr>
        <p:spPr>
          <a:xfrm>
            <a:off x="0" y="6477000"/>
            <a:ext cx="3581400" cy="381000"/>
          </a:xfrm>
          <a:noFill/>
        </p:spPr>
        <p:txBody>
          <a:bodyPr/>
          <a:lstStyle/>
          <a:p>
            <a:r>
              <a:rPr lang="en-US" sz="1400"/>
              <a:t>Slide from Jackson Liscombe</a:t>
            </a:r>
          </a:p>
        </p:txBody>
      </p:sp>
      <p:graphicFrame>
        <p:nvGraphicFramePr>
          <p:cNvPr id="1535004" name="Group 28"/>
          <p:cNvGraphicFramePr>
            <a:graphicFrameLocks noGrp="1"/>
          </p:cNvGraphicFramePr>
          <p:nvPr/>
        </p:nvGraphicFramePr>
        <p:xfrm>
          <a:off x="3048000" y="3665538"/>
          <a:ext cx="4419600" cy="1355726"/>
        </p:xfrm>
        <a:graphic>
          <a:graphicData uri="http://schemas.openxmlformats.org/drawingml/2006/table">
            <a:tbl>
              <a:tblPr/>
              <a:tblGrid>
                <a:gridCol w="2438400"/>
                <a:gridCol w="1981200"/>
              </a:tblGrid>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1" i="0" u="none" strike="noStrike" cap="none" normalizeH="0" baseline="0">
                          <a:ln>
                            <a:noFill/>
                          </a:ln>
                          <a:solidFill>
                            <a:srgbClr val="5400A8"/>
                          </a:solidFill>
                          <a:effectLst/>
                          <a:latin typeface="Tahoma" charset="0"/>
                        </a:rPr>
                        <a:t>Features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1" i="0" u="none" strike="noStrike" cap="none" normalizeH="0" baseline="0">
                          <a:ln>
                            <a:noFill/>
                          </a:ln>
                          <a:solidFill>
                            <a:srgbClr val="5400A8"/>
                          </a:solidFill>
                          <a:effectLst/>
                          <a:latin typeface="Tahoma" charset="0"/>
                        </a:rPr>
                        <a:t>Accuracy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a:ln>
                            <a:noFill/>
                          </a:ln>
                          <a:solidFill>
                            <a:srgbClr val="5400A8"/>
                          </a:solidFill>
                          <a:effectLst/>
                          <a:latin typeface="Tahoma" charset="0"/>
                        </a:rPr>
                        <a:t>Baseline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a:ln>
                            <a:noFill/>
                          </a:ln>
                          <a:solidFill>
                            <a:srgbClr val="5400A8"/>
                          </a:solidFill>
                          <a:effectLst/>
                          <a:latin typeface="Tahoma" charset="0"/>
                        </a:rPr>
                        <a:t>66%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a:ln>
                            <a:noFill/>
                          </a:ln>
                          <a:solidFill>
                            <a:srgbClr val="5400A8"/>
                          </a:solidFill>
                          <a:effectLst/>
                          <a:latin typeface="Tahoma" charset="0"/>
                        </a:rPr>
                        <a:t>Acoustic-prosodic</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 typeface="Wingdings" charset="2"/>
                        <a:buNone/>
                        <a:tabLst/>
                      </a:pPr>
                      <a:r>
                        <a:rPr kumimoji="0" lang="en-US" sz="1800" b="0" i="0" u="none" strike="noStrike" cap="none" normalizeH="0" baseline="0">
                          <a:ln>
                            <a:noFill/>
                          </a:ln>
                          <a:solidFill>
                            <a:srgbClr val="5400A8"/>
                          </a:solidFill>
                          <a:effectLst/>
                          <a:latin typeface="Tahoma" charset="0"/>
                        </a:rPr>
                        <a:t>75%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168400" y="558800"/>
            <a:ext cx="184666" cy="338554"/>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80008769"/>
      </p:ext>
    </p:extLst>
  </p:cSld>
  <p:clrMapOvr>
    <a:masterClrMapping/>
  </p:clrMapOvr>
  <p:transition advTm="42912"/>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a:t>
            </a:r>
            <a:r>
              <a:rPr lang="en-US" dirty="0" err="1" smtClean="0"/>
              <a:t>ITSpoke</a:t>
            </a:r>
            <a:r>
              <a:rPr lang="en-US" dirty="0" smtClean="0"/>
              <a:t> Experiment(s)</a:t>
            </a:r>
            <a:endParaRPr lang="en-US" dirty="0"/>
          </a:p>
        </p:txBody>
      </p:sp>
      <p:sp>
        <p:nvSpPr>
          <p:cNvPr id="3" name="Content Placeholder 2"/>
          <p:cNvSpPr>
            <a:spLocks noGrp="1"/>
          </p:cNvSpPr>
          <p:nvPr>
            <p:ph sz="quarter" idx="1"/>
          </p:nvPr>
        </p:nvSpPr>
        <p:spPr/>
        <p:txBody>
          <a:bodyPr/>
          <a:lstStyle/>
          <a:p>
            <a:r>
              <a:rPr lang="en-US" dirty="0" smtClean="0"/>
              <a:t>Human-Computer </a:t>
            </a:r>
          </a:p>
          <a:p>
            <a:pPr lvl="1"/>
            <a:r>
              <a:rPr lang="en-US" dirty="0" smtClean="0"/>
              <a:t>(Binary) Uncertainty and (Binary) </a:t>
            </a:r>
            <a:r>
              <a:rPr lang="en-US" dirty="0" err="1" smtClean="0"/>
              <a:t>Disengagment</a:t>
            </a:r>
            <a:endParaRPr lang="en-US" dirty="0" smtClean="0"/>
          </a:p>
          <a:p>
            <a:pPr lvl="1"/>
            <a:r>
              <a:rPr lang="en-US" dirty="0" smtClean="0"/>
              <a:t>Wizard and fully automated</a:t>
            </a:r>
          </a:p>
          <a:p>
            <a:pPr lvl="1"/>
            <a:endParaRPr lang="en-US" dirty="0" smtClean="0"/>
          </a:p>
          <a:p>
            <a:r>
              <a:rPr lang="en-US" dirty="0" smtClean="0"/>
              <a:t>Be a pilot subject!</a:t>
            </a:r>
            <a:endParaRPr lang="en-US" dirty="0"/>
          </a:p>
        </p:txBody>
      </p:sp>
    </p:spTree>
    <p:extLst>
      <p:ext uri="{BB962C8B-B14F-4D97-AF65-F5344CB8AC3E}">
        <p14:creationId xmlns:p14="http://schemas.microsoft.com/office/powerpoint/2010/main" val="2533195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Scherer summaries re: Prosodic features</a:t>
            </a:r>
          </a:p>
        </p:txBody>
      </p:sp>
      <p:pic>
        <p:nvPicPr>
          <p:cNvPr id="6" name="Content Placeholder 5" descr="scherer1.tiff"/>
          <p:cNvPicPr>
            <a:picLocks noGrp="1" noChangeAspect="1"/>
          </p:cNvPicPr>
          <p:nvPr>
            <p:ph sz="quarter" idx="1"/>
          </p:nvPr>
        </p:nvPicPr>
        <p:blipFill>
          <a:blip r:embed="rId2"/>
          <a:srcRect t="-92289" b="-92289"/>
          <a:stretch>
            <a:fillRect/>
          </a:stretch>
        </p:blipFill>
        <p:spPr>
          <a:xfrm>
            <a:off x="0" y="838200"/>
            <a:ext cx="8686800" cy="5109882"/>
          </a:xfrm>
        </p:spPr>
      </p:pic>
    </p:spTree>
    <p:extLst>
      <p:ext uri="{BB962C8B-B14F-4D97-AF65-F5344CB8AC3E}">
        <p14:creationId xmlns:p14="http://schemas.microsoft.com/office/powerpoint/2010/main" val="35180681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Juslin and Laukka metastudy</a:t>
            </a:r>
          </a:p>
        </p:txBody>
      </p:sp>
      <p:pic>
        <p:nvPicPr>
          <p:cNvPr id="4" name="Content Placeholder 3" descr="juslin1.tiff"/>
          <p:cNvPicPr>
            <a:picLocks noGrp="1" noChangeAspect="1"/>
          </p:cNvPicPr>
          <p:nvPr>
            <p:ph sz="quarter" idx="1"/>
          </p:nvPr>
        </p:nvPicPr>
        <p:blipFill>
          <a:blip r:embed="rId2"/>
          <a:srcRect t="-1494" b="-1494"/>
          <a:stretch>
            <a:fillRect/>
          </a:stretch>
        </p:blipFill>
        <p:spPr>
          <a:xfrm>
            <a:off x="304800" y="1447800"/>
            <a:ext cx="8679180" cy="5105400"/>
          </a:xfrm>
        </p:spPr>
      </p:pic>
    </p:spTree>
    <p:extLst>
      <p:ext uri="{BB962C8B-B14F-4D97-AF65-F5344CB8AC3E}">
        <p14:creationId xmlns:p14="http://schemas.microsoft.com/office/powerpoint/2010/main" val="5221921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slin2.tiff"/>
          <p:cNvPicPr>
            <a:picLocks noGrp="1" noChangeAspect="1"/>
          </p:cNvPicPr>
          <p:nvPr>
            <p:ph sz="quarter" idx="1"/>
          </p:nvPr>
        </p:nvPicPr>
        <p:blipFill>
          <a:blip r:embed="rId2"/>
          <a:srcRect t="-309082" b="-309082"/>
          <a:stretch>
            <a:fillRect/>
          </a:stretch>
        </p:blipFill>
        <p:spPr>
          <a:xfrm>
            <a:off x="152400" y="-1981200"/>
            <a:ext cx="10881359" cy="6400800"/>
          </a:xfrm>
        </p:spPr>
      </p:pic>
      <p:pic>
        <p:nvPicPr>
          <p:cNvPr id="5" name="Picture 4" descr="juslin3.tiff"/>
          <p:cNvPicPr>
            <a:picLocks noChangeAspect="1"/>
          </p:cNvPicPr>
          <p:nvPr/>
        </p:nvPicPr>
        <p:blipFill>
          <a:blip r:embed="rId3"/>
          <a:stretch>
            <a:fillRect/>
          </a:stretch>
        </p:blipFill>
        <p:spPr>
          <a:xfrm>
            <a:off x="76200" y="1600200"/>
            <a:ext cx="9144000" cy="4797657"/>
          </a:xfrm>
          <a:prstGeom prst="rect">
            <a:avLst/>
          </a:prstGeom>
        </p:spPr>
      </p:pic>
    </p:spTree>
    <p:extLst>
      <p:ext uri="{BB962C8B-B14F-4D97-AF65-F5344CB8AC3E}">
        <p14:creationId xmlns:p14="http://schemas.microsoft.com/office/powerpoint/2010/main" val="288415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juslin5.tiff"/>
          <p:cNvPicPr>
            <a:picLocks noGrp="1" noChangeAspect="1"/>
          </p:cNvPicPr>
          <p:nvPr>
            <p:ph sz="quarter" idx="1"/>
          </p:nvPr>
        </p:nvPicPr>
        <p:blipFill>
          <a:blip r:embed="rId2"/>
          <a:srcRect t="-49210" b="-49210"/>
          <a:stretch>
            <a:fillRect/>
          </a:stretch>
        </p:blipFill>
        <p:spPr>
          <a:xfrm>
            <a:off x="457200" y="-914400"/>
            <a:ext cx="7772400" cy="4572000"/>
          </a:xfrm>
        </p:spPr>
      </p:pic>
      <p:pic>
        <p:nvPicPr>
          <p:cNvPr id="5" name="Picture 4" descr="juslin6.tiff"/>
          <p:cNvPicPr>
            <a:picLocks noChangeAspect="1"/>
          </p:cNvPicPr>
          <p:nvPr/>
        </p:nvPicPr>
        <p:blipFill>
          <a:blip r:embed="rId3"/>
          <a:stretch>
            <a:fillRect/>
          </a:stretch>
        </p:blipFill>
        <p:spPr>
          <a:xfrm>
            <a:off x="381000" y="2590800"/>
            <a:ext cx="9144000" cy="3855399"/>
          </a:xfrm>
          <a:prstGeom prst="rect">
            <a:avLst/>
          </a:prstGeom>
        </p:spPr>
      </p:pic>
    </p:spTree>
    <p:extLst>
      <p:ext uri="{BB962C8B-B14F-4D97-AF65-F5344CB8AC3E}">
        <p14:creationId xmlns:p14="http://schemas.microsoft.com/office/powerpoint/2010/main" val="10304791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dirty="0" err="1" smtClean="0"/>
              <a:t>Ang</a:t>
            </a:r>
            <a:r>
              <a:rPr lang="en-US" dirty="0" smtClean="0"/>
              <a:t> et al 2002</a:t>
            </a:r>
            <a:endParaRPr lang="en-US" dirty="0"/>
          </a:p>
        </p:txBody>
      </p:sp>
      <p:sp>
        <p:nvSpPr>
          <p:cNvPr id="62468" name="Rectangle 3"/>
          <p:cNvSpPr>
            <a:spLocks noGrp="1" noChangeArrowheads="1"/>
          </p:cNvSpPr>
          <p:nvPr>
            <p:ph sz="quarter" idx="1"/>
          </p:nvPr>
        </p:nvSpPr>
        <p:spPr/>
        <p:txBody>
          <a:bodyPr/>
          <a:lstStyle/>
          <a:p>
            <a:pPr>
              <a:lnSpc>
                <a:spcPct val="90000"/>
              </a:lnSpc>
            </a:pPr>
            <a:r>
              <a:rPr lang="en-US" sz="2000" smtClean="0"/>
              <a:t>Prosody-Based </a:t>
            </a:r>
            <a:r>
              <a:rPr lang="en-US" sz="2000" dirty="0"/>
              <a:t>detection of annoyance/ frustration in human computer dialog</a:t>
            </a:r>
          </a:p>
          <a:p>
            <a:pPr>
              <a:lnSpc>
                <a:spcPct val="90000"/>
              </a:lnSpc>
            </a:pPr>
            <a:r>
              <a:rPr lang="en-US" sz="2000" dirty="0"/>
              <a:t>DARPA Communicator Project Travel Planning Data </a:t>
            </a:r>
          </a:p>
          <a:p>
            <a:pPr lvl="1">
              <a:lnSpc>
                <a:spcPct val="90000"/>
              </a:lnSpc>
            </a:pPr>
            <a:r>
              <a:rPr lang="en-US" sz="1600" dirty="0"/>
              <a:t>NIST June 2000 collection: 392 dialogs, 7515 </a:t>
            </a:r>
            <a:r>
              <a:rPr lang="en-US" sz="1600" dirty="0" err="1"/>
              <a:t>utts</a:t>
            </a:r>
            <a:endParaRPr lang="en-US" sz="1600" i="1" dirty="0"/>
          </a:p>
          <a:p>
            <a:pPr lvl="1">
              <a:lnSpc>
                <a:spcPct val="90000"/>
              </a:lnSpc>
            </a:pPr>
            <a:r>
              <a:rPr lang="en-US" sz="1600" dirty="0"/>
              <a:t>CMU 1/2001-8/2001 data:  205 dialogs, 5619 </a:t>
            </a:r>
            <a:r>
              <a:rPr lang="en-US" sz="1600" dirty="0" err="1"/>
              <a:t>utts</a:t>
            </a:r>
            <a:endParaRPr lang="en-US" sz="1600" dirty="0"/>
          </a:p>
          <a:p>
            <a:pPr lvl="1">
              <a:lnSpc>
                <a:spcPct val="90000"/>
              </a:lnSpc>
            </a:pPr>
            <a:r>
              <a:rPr lang="en-US" sz="1600" dirty="0"/>
              <a:t>CU 11/1999-6/2001 data:   240 dialogs, 8765 </a:t>
            </a:r>
            <a:r>
              <a:rPr lang="en-US" sz="1600" dirty="0" err="1"/>
              <a:t>utts</a:t>
            </a:r>
            <a:endParaRPr lang="en-US" sz="1600" dirty="0"/>
          </a:p>
          <a:p>
            <a:pPr>
              <a:lnSpc>
                <a:spcPct val="90000"/>
              </a:lnSpc>
            </a:pPr>
            <a:r>
              <a:rPr lang="en-US" sz="2000" dirty="0"/>
              <a:t>Considers contributions of prosody, language model, and speaking style</a:t>
            </a:r>
          </a:p>
          <a:p>
            <a:pPr>
              <a:lnSpc>
                <a:spcPct val="90000"/>
              </a:lnSpc>
            </a:pPr>
            <a:r>
              <a:rPr lang="en-US" sz="2000" dirty="0"/>
              <a:t>Questions</a:t>
            </a:r>
          </a:p>
          <a:p>
            <a:pPr lvl="1">
              <a:lnSpc>
                <a:spcPct val="90000"/>
              </a:lnSpc>
              <a:buSzPct val="70000"/>
            </a:pPr>
            <a:r>
              <a:rPr lang="en-US" sz="1800" dirty="0"/>
              <a:t>How frequent is annoyance and frustration in Communicator dialogs?</a:t>
            </a:r>
          </a:p>
          <a:p>
            <a:pPr lvl="1">
              <a:lnSpc>
                <a:spcPct val="90000"/>
              </a:lnSpc>
              <a:buSzPct val="70000"/>
            </a:pPr>
            <a:r>
              <a:rPr lang="en-US" sz="1800" dirty="0"/>
              <a:t>How reliably can humans label it?</a:t>
            </a:r>
          </a:p>
          <a:p>
            <a:pPr lvl="1">
              <a:lnSpc>
                <a:spcPct val="90000"/>
              </a:lnSpc>
              <a:buSzPct val="70000"/>
            </a:pPr>
            <a:r>
              <a:rPr lang="en-US" sz="1800" dirty="0"/>
              <a:t>How well can machines detect it?</a:t>
            </a:r>
          </a:p>
          <a:p>
            <a:pPr lvl="1">
              <a:lnSpc>
                <a:spcPct val="90000"/>
              </a:lnSpc>
              <a:buSzPct val="70000"/>
            </a:pPr>
            <a:r>
              <a:rPr lang="en-US" sz="1800" dirty="0"/>
              <a:t>What prosodic or other features are useful?</a:t>
            </a:r>
          </a:p>
        </p:txBody>
      </p:sp>
      <p:sp>
        <p:nvSpPr>
          <p:cNvPr id="62466" name="Footer Placeholder 3"/>
          <p:cNvSpPr>
            <a:spLocks noGrp="1"/>
          </p:cNvSpPr>
          <p:nvPr>
            <p:ph type="ftr" sz="quarter" idx="11"/>
          </p:nvPr>
        </p:nvSpPr>
        <p:spPr>
          <a:xfrm>
            <a:off x="0" y="6553200"/>
            <a:ext cx="4648200" cy="304800"/>
          </a:xfrm>
          <a:noFill/>
        </p:spPr>
        <p:txBody>
          <a:bodyPr/>
          <a:lstStyle/>
          <a:p>
            <a:r>
              <a:rPr lang="en-US" sz="1400"/>
              <a:t>Slide from Shriberg, Ang, Stolcke</a:t>
            </a:r>
          </a:p>
        </p:txBody>
      </p:sp>
    </p:spTree>
    <p:extLst>
      <p:ext uri="{BB962C8B-B14F-4D97-AF65-F5344CB8AC3E}">
        <p14:creationId xmlns:p14="http://schemas.microsoft.com/office/powerpoint/2010/main" val="402913849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685800" y="0"/>
            <a:ext cx="7772400" cy="1143000"/>
          </a:xfrm>
        </p:spPr>
        <p:txBody>
          <a:bodyPr/>
          <a:lstStyle/>
          <a:p>
            <a:r>
              <a:rPr lang="en-US"/>
              <a:t>Data Annotation</a:t>
            </a:r>
          </a:p>
        </p:txBody>
      </p:sp>
      <p:sp>
        <p:nvSpPr>
          <p:cNvPr id="64516" name="Rectangle 3"/>
          <p:cNvSpPr>
            <a:spLocks noGrp="1" noChangeArrowheads="1"/>
          </p:cNvSpPr>
          <p:nvPr>
            <p:ph sz="quarter" idx="1"/>
          </p:nvPr>
        </p:nvSpPr>
        <p:spPr>
          <a:xfrm>
            <a:off x="457200" y="1371600"/>
            <a:ext cx="8305800" cy="4648200"/>
          </a:xfrm>
        </p:spPr>
        <p:txBody>
          <a:bodyPr/>
          <a:lstStyle/>
          <a:p>
            <a:r>
              <a:rPr lang="en-US" sz="2800"/>
              <a:t>5 undergrads with different backgrounds</a:t>
            </a:r>
          </a:p>
          <a:p>
            <a:r>
              <a:rPr lang="en-US" sz="2800"/>
              <a:t>Each dialog labeled by 2+ people independently</a:t>
            </a:r>
          </a:p>
          <a:p>
            <a:pPr lvl="1"/>
            <a:r>
              <a:rPr lang="en-US"/>
              <a:t>2nd “Consensus” pass for all disagreements, by  two of the same labelers</a:t>
            </a:r>
          </a:p>
        </p:txBody>
      </p:sp>
      <p:sp>
        <p:nvSpPr>
          <p:cNvPr id="64514" name="Footer Placeholder 3"/>
          <p:cNvSpPr>
            <a:spLocks noGrp="1"/>
          </p:cNvSpPr>
          <p:nvPr>
            <p:ph type="ftr" sz="quarter" idx="11"/>
          </p:nvPr>
        </p:nvSpPr>
        <p:spPr>
          <a:xfrm>
            <a:off x="0" y="6553200"/>
            <a:ext cx="3200400" cy="304800"/>
          </a:xfrm>
          <a:noFill/>
        </p:spPr>
        <p:txBody>
          <a:bodyPr/>
          <a:lstStyle/>
          <a:p>
            <a:r>
              <a:rPr lang="en-US" sz="1400"/>
              <a:t>Slide from Shriberg, Ang, Stolcke</a:t>
            </a:r>
          </a:p>
        </p:txBody>
      </p:sp>
    </p:spTree>
    <p:extLst>
      <p:ext uri="{BB962C8B-B14F-4D97-AF65-F5344CB8AC3E}">
        <p14:creationId xmlns:p14="http://schemas.microsoft.com/office/powerpoint/2010/main" val="819958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a:xfrm>
            <a:off x="685800" y="228600"/>
            <a:ext cx="7772400" cy="838200"/>
          </a:xfrm>
        </p:spPr>
        <p:txBody>
          <a:bodyPr/>
          <a:lstStyle/>
          <a:p>
            <a:r>
              <a:rPr lang="en-US"/>
              <a:t>Data Labeling</a:t>
            </a:r>
          </a:p>
        </p:txBody>
      </p:sp>
      <p:sp>
        <p:nvSpPr>
          <p:cNvPr id="66564" name="Rectangle 3"/>
          <p:cNvSpPr>
            <a:spLocks noGrp="1" noChangeArrowheads="1"/>
          </p:cNvSpPr>
          <p:nvPr>
            <p:ph sz="quarter" idx="1"/>
          </p:nvPr>
        </p:nvSpPr>
        <p:spPr>
          <a:xfrm>
            <a:off x="762000" y="1447800"/>
            <a:ext cx="7772400" cy="4724400"/>
          </a:xfrm>
        </p:spPr>
        <p:txBody>
          <a:bodyPr/>
          <a:lstStyle/>
          <a:p>
            <a:r>
              <a:rPr lang="en-US" sz="2800" b="1"/>
              <a:t>Emotion</a:t>
            </a:r>
            <a:r>
              <a:rPr lang="en-US" sz="2800"/>
              <a:t>: </a:t>
            </a:r>
            <a:r>
              <a:rPr lang="en-US" sz="2400"/>
              <a:t>neutral, annoyed, frustrated, tired/disappointed, amused/surprised,  no-speech/NA</a:t>
            </a:r>
          </a:p>
          <a:p>
            <a:pPr>
              <a:lnSpc>
                <a:spcPct val="110000"/>
              </a:lnSpc>
            </a:pPr>
            <a:r>
              <a:rPr lang="en-US" sz="2800" b="1"/>
              <a:t>Speaking style</a:t>
            </a:r>
            <a:r>
              <a:rPr lang="en-US" sz="2800"/>
              <a:t>: </a:t>
            </a:r>
            <a:r>
              <a:rPr lang="en-US" sz="2400"/>
              <a:t>hyperarticulation, perceived pausing between words or syllables, raised voice</a:t>
            </a:r>
            <a:endParaRPr lang="en-US" sz="2000"/>
          </a:p>
          <a:p>
            <a:pPr>
              <a:lnSpc>
                <a:spcPct val="110000"/>
              </a:lnSpc>
            </a:pPr>
            <a:r>
              <a:rPr lang="en-US" sz="2800" b="1"/>
              <a:t>Repeats and corrections</a:t>
            </a:r>
            <a:r>
              <a:rPr lang="en-US" sz="2800"/>
              <a:t>: </a:t>
            </a:r>
            <a:r>
              <a:rPr lang="en-US" sz="2400"/>
              <a:t>repeat/rephrase, repeat/rephrase with correction, correction only</a:t>
            </a:r>
          </a:p>
          <a:p>
            <a:pPr>
              <a:lnSpc>
                <a:spcPct val="110000"/>
              </a:lnSpc>
            </a:pPr>
            <a:r>
              <a:rPr lang="en-US" sz="2800" b="1"/>
              <a:t>Miscellaneous useful events</a:t>
            </a:r>
            <a:r>
              <a:rPr lang="en-US" sz="2800"/>
              <a:t>: </a:t>
            </a:r>
            <a:r>
              <a:rPr lang="en-US" sz="2400"/>
              <a:t>self-talk, noise, non-native speaker, speaker switches, etc.</a:t>
            </a:r>
            <a:endParaRPr lang="en-US" sz="2000"/>
          </a:p>
        </p:txBody>
      </p:sp>
      <p:sp>
        <p:nvSpPr>
          <p:cNvPr id="66562" name="Footer Placeholder 3"/>
          <p:cNvSpPr>
            <a:spLocks noGrp="1"/>
          </p:cNvSpPr>
          <p:nvPr>
            <p:ph type="ftr" sz="quarter" idx="11"/>
          </p:nvPr>
        </p:nvSpPr>
        <p:spPr>
          <a:xfrm>
            <a:off x="0" y="6553200"/>
            <a:ext cx="3810000" cy="3048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a:xfrm>
            <a:off x="609600" y="152400"/>
            <a:ext cx="7848600" cy="727075"/>
          </a:xfrm>
        </p:spPr>
        <p:txBody>
          <a:bodyPr/>
          <a:lstStyle/>
          <a:p>
            <a:r>
              <a:rPr lang="en-US"/>
              <a:t>Emotion Samples</a:t>
            </a:r>
          </a:p>
        </p:txBody>
      </p:sp>
      <p:sp>
        <p:nvSpPr>
          <p:cNvPr id="68612" name="Rectangle 3"/>
          <p:cNvSpPr>
            <a:spLocks noGrp="1" noChangeArrowheads="1"/>
          </p:cNvSpPr>
          <p:nvPr>
            <p:ph sz="quarter" idx="1"/>
          </p:nvPr>
        </p:nvSpPr>
        <p:spPr>
          <a:xfrm>
            <a:off x="762000" y="1600200"/>
            <a:ext cx="3810000" cy="4495800"/>
          </a:xfrm>
        </p:spPr>
        <p:txBody>
          <a:bodyPr/>
          <a:lstStyle/>
          <a:p>
            <a:r>
              <a:rPr lang="en-US" sz="2000" b="1">
                <a:solidFill>
                  <a:schemeClr val="accent2"/>
                </a:solidFill>
              </a:rPr>
              <a:t>Neutral</a:t>
            </a:r>
            <a:endParaRPr lang="en-US" sz="2000" i="1"/>
          </a:p>
          <a:p>
            <a:pPr lvl="1"/>
            <a:r>
              <a:rPr lang="en-US" sz="1800" i="1"/>
              <a:t>July 30</a:t>
            </a:r>
          </a:p>
          <a:p>
            <a:pPr lvl="1"/>
            <a:r>
              <a:rPr lang="en-US" sz="1800" i="1"/>
              <a:t>Yes</a:t>
            </a:r>
          </a:p>
          <a:p>
            <a:pPr>
              <a:lnSpc>
                <a:spcPct val="240000"/>
              </a:lnSpc>
            </a:pPr>
            <a:r>
              <a:rPr lang="en-US" sz="2000" b="1">
                <a:solidFill>
                  <a:schemeClr val="accent2"/>
                </a:solidFill>
              </a:rPr>
              <a:t>Disappointed/tired</a:t>
            </a:r>
            <a:endParaRPr lang="en-US" sz="2000"/>
          </a:p>
          <a:p>
            <a:pPr lvl="1"/>
            <a:r>
              <a:rPr lang="en-US" sz="1800" i="1"/>
              <a:t>No</a:t>
            </a:r>
          </a:p>
          <a:p>
            <a:endParaRPr lang="en-US" sz="2000" i="1"/>
          </a:p>
          <a:p>
            <a:pPr>
              <a:lnSpc>
                <a:spcPct val="90000"/>
              </a:lnSpc>
            </a:pPr>
            <a:r>
              <a:rPr lang="en-US" sz="2000" b="1" i="1">
                <a:solidFill>
                  <a:schemeClr val="accent2"/>
                </a:solidFill>
              </a:rPr>
              <a:t>Amused/surprised</a:t>
            </a:r>
            <a:endParaRPr lang="en-US" sz="2000" i="1"/>
          </a:p>
          <a:p>
            <a:pPr lvl="1">
              <a:lnSpc>
                <a:spcPct val="130000"/>
              </a:lnSpc>
            </a:pPr>
            <a:r>
              <a:rPr lang="en-US" sz="1800" i="1"/>
              <a:t>No</a:t>
            </a:r>
          </a:p>
        </p:txBody>
      </p:sp>
      <p:sp>
        <p:nvSpPr>
          <p:cNvPr id="1548292" name="Rectangle 4"/>
          <p:cNvSpPr>
            <a:spLocks noGrp="1" noChangeArrowheads="1"/>
          </p:cNvSpPr>
          <p:nvPr>
            <p:ph sz="quarter" idx="2"/>
          </p:nvPr>
        </p:nvSpPr>
        <p:spPr>
          <a:xfrm>
            <a:off x="4724400" y="1524000"/>
            <a:ext cx="3886200" cy="4419600"/>
          </a:xfrm>
          <a:solidFill>
            <a:srgbClr val="E5E79D"/>
          </a:solidFill>
        </p:spPr>
        <p:txBody>
          <a:bodyPr/>
          <a:lstStyle/>
          <a:p>
            <a:pPr>
              <a:defRPr/>
            </a:pPr>
            <a:r>
              <a:rPr lang="en-US" sz="2000" b="1">
                <a:solidFill>
                  <a:schemeClr val="accent2"/>
                </a:solidFill>
              </a:rPr>
              <a:t>Annoyed</a:t>
            </a:r>
            <a:endParaRPr lang="en-US" sz="2000" b="1"/>
          </a:p>
          <a:p>
            <a:pPr lvl="1">
              <a:defRPr/>
            </a:pPr>
            <a:r>
              <a:rPr lang="en-US" sz="1800" i="1"/>
              <a:t>Yes</a:t>
            </a:r>
          </a:p>
          <a:p>
            <a:pPr lvl="1">
              <a:defRPr/>
            </a:pPr>
            <a:r>
              <a:rPr lang="en-US" sz="1800" i="1"/>
              <a:t>Late morning (HYP)</a:t>
            </a:r>
          </a:p>
          <a:p>
            <a:pPr>
              <a:defRPr/>
            </a:pPr>
            <a:endParaRPr lang="en-US" sz="2000"/>
          </a:p>
          <a:p>
            <a:pPr>
              <a:defRPr/>
            </a:pPr>
            <a:r>
              <a:rPr lang="en-US" sz="2000" b="1">
                <a:solidFill>
                  <a:schemeClr val="accent2"/>
                </a:solidFill>
              </a:rPr>
              <a:t>Frustrated</a:t>
            </a:r>
            <a:endParaRPr lang="en-US" sz="2000">
              <a:solidFill>
                <a:schemeClr val="accent2"/>
              </a:solidFill>
            </a:endParaRPr>
          </a:p>
          <a:p>
            <a:pPr lvl="1">
              <a:defRPr/>
            </a:pPr>
            <a:r>
              <a:rPr lang="en-US" sz="1800" i="1"/>
              <a:t>Yes</a:t>
            </a:r>
          </a:p>
          <a:p>
            <a:pPr lvl="1">
              <a:defRPr/>
            </a:pPr>
            <a:r>
              <a:rPr lang="en-US" sz="1800" i="1"/>
              <a:t>No</a:t>
            </a:r>
          </a:p>
          <a:p>
            <a:pPr lvl="1">
              <a:defRPr/>
            </a:pPr>
            <a:endParaRPr lang="en-US" sz="1800" i="1"/>
          </a:p>
          <a:p>
            <a:pPr lvl="1">
              <a:defRPr/>
            </a:pPr>
            <a:r>
              <a:rPr lang="en-US" sz="1800" i="1"/>
              <a:t>No, I am …  (HYP)</a:t>
            </a:r>
          </a:p>
          <a:p>
            <a:pPr lvl="1">
              <a:defRPr/>
            </a:pPr>
            <a:r>
              <a:rPr lang="en-US" sz="1800" i="1"/>
              <a:t>There is no Manila...</a:t>
            </a:r>
          </a:p>
          <a:p>
            <a:pPr>
              <a:defRPr/>
            </a:pPr>
            <a:endParaRPr lang="en-US" sz="1400">
              <a:effectLst>
                <a:outerShdw blurRad="38100" dist="38100" dir="2700000" algn="tl">
                  <a:srgbClr val="FFFFFF"/>
                </a:outerShdw>
              </a:effectLst>
            </a:endParaRPr>
          </a:p>
        </p:txBody>
      </p:sp>
      <p:sp>
        <p:nvSpPr>
          <p:cNvPr id="68610" name="Footer Placeholder 4"/>
          <p:cNvSpPr>
            <a:spLocks noGrp="1"/>
          </p:cNvSpPr>
          <p:nvPr>
            <p:ph type="ftr" sz="quarter" idx="11"/>
          </p:nvPr>
        </p:nvSpPr>
        <p:spPr>
          <a:xfrm>
            <a:off x="0" y="6553200"/>
            <a:ext cx="4191000" cy="304800"/>
          </a:xfrm>
          <a:noFill/>
        </p:spPr>
        <p:txBody>
          <a:bodyPr/>
          <a:lstStyle/>
          <a:p>
            <a:r>
              <a:rPr lang="en-US" sz="1400"/>
              <a:t>Slide from Shriberg, Ang, Stolcke</a:t>
            </a:r>
          </a:p>
        </p:txBody>
      </p:sp>
      <p:pic>
        <p:nvPicPr>
          <p:cNvPr id="1548293" name="Picture 5">
            <a:hlinkClick r:id="" action="ppaction://media"/>
          </p:cNvPr>
          <p:cNvPicPr>
            <a:picLocks noRot="1" noChangeAspect="1" noChangeArrowheads="1"/>
          </p:cNvPicPr>
          <p:nvPr>
            <a:wavAudioFile r:embed="rId1" name="4027_09_91_05_20000707_usr024.w"/>
          </p:nvPr>
        </p:nvPicPr>
        <p:blipFill>
          <a:blip r:embed="rId13"/>
          <a:srcRect/>
          <a:stretch>
            <a:fillRect/>
          </a:stretch>
        </p:blipFill>
        <p:spPr bwMode="auto">
          <a:xfrm>
            <a:off x="3905250" y="2057400"/>
            <a:ext cx="304800" cy="304800"/>
          </a:xfrm>
          <a:prstGeom prst="rect">
            <a:avLst/>
          </a:prstGeom>
          <a:noFill/>
          <a:ln w="9525">
            <a:noFill/>
            <a:miter lim="800000"/>
            <a:headEnd/>
            <a:tailEnd/>
          </a:ln>
        </p:spPr>
      </p:pic>
      <p:pic>
        <p:nvPicPr>
          <p:cNvPr id="1548294" name="Picture 6">
            <a:hlinkClick r:id="" action="ppaction://media"/>
          </p:cNvPr>
          <p:cNvPicPr>
            <a:picLocks noRot="1" noChangeAspect="1" noChangeArrowheads="1"/>
          </p:cNvPicPr>
          <p:nvPr>
            <a:wavAudioFile r:embed="rId2" name="3017_07_74_09_20000629_usr019.w"/>
          </p:nvPr>
        </p:nvPicPr>
        <p:blipFill>
          <a:blip r:embed="rId13"/>
          <a:srcRect/>
          <a:stretch>
            <a:fillRect/>
          </a:stretch>
        </p:blipFill>
        <p:spPr bwMode="auto">
          <a:xfrm>
            <a:off x="3905250" y="2438400"/>
            <a:ext cx="304800" cy="304800"/>
          </a:xfrm>
          <a:prstGeom prst="rect">
            <a:avLst/>
          </a:prstGeom>
          <a:noFill/>
          <a:ln w="9525">
            <a:noFill/>
            <a:miter lim="800000"/>
            <a:headEnd/>
            <a:tailEnd/>
          </a:ln>
        </p:spPr>
      </p:pic>
      <p:pic>
        <p:nvPicPr>
          <p:cNvPr id="1548295" name="Picture 7">
            <a:hlinkClick r:id="" action="ppaction://media"/>
          </p:cNvPr>
          <p:cNvPicPr>
            <a:picLocks noRot="1" noChangeAspect="1" noChangeArrowheads="1"/>
          </p:cNvPicPr>
          <p:nvPr>
            <a:wavAudioFile r:embed="rId3" name="030.wav"/>
          </p:nvPr>
        </p:nvPicPr>
        <p:blipFill>
          <a:blip r:embed="rId13"/>
          <a:srcRect/>
          <a:stretch>
            <a:fillRect/>
          </a:stretch>
        </p:blipFill>
        <p:spPr bwMode="auto">
          <a:xfrm>
            <a:off x="3905250" y="3733800"/>
            <a:ext cx="304800" cy="304800"/>
          </a:xfrm>
          <a:prstGeom prst="rect">
            <a:avLst/>
          </a:prstGeom>
          <a:noFill/>
          <a:ln w="9525">
            <a:noFill/>
            <a:miter lim="800000"/>
            <a:headEnd/>
            <a:tailEnd/>
          </a:ln>
        </p:spPr>
      </p:pic>
      <p:pic>
        <p:nvPicPr>
          <p:cNvPr id="1548296" name="Picture 8">
            <a:hlinkClick r:id="" action="ppaction://media"/>
          </p:cNvPr>
          <p:cNvPicPr>
            <a:picLocks noRot="1" noChangeAspect="1" noChangeArrowheads="1"/>
          </p:cNvPicPr>
          <p:nvPr>
            <a:wavAudioFile r:embed="rId4" name="sls-20001025-012-028.wav"/>
          </p:nvPr>
        </p:nvPicPr>
        <p:blipFill>
          <a:blip r:embed="rId13"/>
          <a:srcRect/>
          <a:stretch>
            <a:fillRect/>
          </a:stretch>
        </p:blipFill>
        <p:spPr bwMode="auto">
          <a:xfrm>
            <a:off x="3905250" y="5105400"/>
            <a:ext cx="304800" cy="304800"/>
          </a:xfrm>
          <a:prstGeom prst="rect">
            <a:avLst/>
          </a:prstGeom>
          <a:noFill/>
          <a:ln w="9525">
            <a:noFill/>
            <a:miter lim="800000"/>
            <a:headEnd/>
            <a:tailEnd/>
          </a:ln>
        </p:spPr>
      </p:pic>
      <p:pic>
        <p:nvPicPr>
          <p:cNvPr id="1548297" name="Picture 9">
            <a:hlinkClick r:id="" action="ppaction://media"/>
          </p:cNvPr>
          <p:cNvPicPr>
            <a:picLocks noRot="1" noChangeAspect="1" noChangeArrowheads="1"/>
          </p:cNvPicPr>
          <p:nvPr>
            <a:wavAudioFile r:embed="rId5" name="1996_05_58_02_20000707_usr007.w"/>
          </p:nvPr>
        </p:nvPicPr>
        <p:blipFill>
          <a:blip r:embed="rId13"/>
          <a:srcRect/>
          <a:stretch>
            <a:fillRect/>
          </a:stretch>
        </p:blipFill>
        <p:spPr bwMode="auto">
          <a:xfrm>
            <a:off x="8001000" y="1905000"/>
            <a:ext cx="304800" cy="304800"/>
          </a:xfrm>
          <a:prstGeom prst="rect">
            <a:avLst/>
          </a:prstGeom>
          <a:noFill/>
          <a:ln w="9525">
            <a:noFill/>
            <a:miter lim="800000"/>
            <a:headEnd/>
            <a:tailEnd/>
          </a:ln>
        </p:spPr>
      </p:pic>
      <p:pic>
        <p:nvPicPr>
          <p:cNvPr id="1548298" name="Picture 10">
            <a:hlinkClick r:id="" action="ppaction://media"/>
          </p:cNvPr>
          <p:cNvPicPr>
            <a:picLocks noRot="1" noChangeAspect="1" noChangeArrowheads="1"/>
          </p:cNvPicPr>
          <p:nvPr>
            <a:wavAudioFile r:embed="rId6" name="4532_02_24_04_20000629_usr014.w"/>
          </p:nvPr>
        </p:nvPicPr>
        <p:blipFill>
          <a:blip r:embed="rId13"/>
          <a:srcRect/>
          <a:stretch>
            <a:fillRect/>
          </a:stretch>
        </p:blipFill>
        <p:spPr bwMode="auto">
          <a:xfrm>
            <a:off x="8001000" y="3657600"/>
            <a:ext cx="304800" cy="304800"/>
          </a:xfrm>
          <a:prstGeom prst="rect">
            <a:avLst/>
          </a:prstGeom>
          <a:noFill/>
          <a:ln w="9525">
            <a:noFill/>
            <a:miter lim="800000"/>
            <a:headEnd/>
            <a:tailEnd/>
          </a:ln>
        </p:spPr>
      </p:pic>
      <p:pic>
        <p:nvPicPr>
          <p:cNvPr id="1548299" name="Picture 11">
            <a:hlinkClick r:id="" action="ppaction://media"/>
          </p:cNvPr>
          <p:cNvPicPr>
            <a:picLocks noRot="1" noChangeAspect="1" noChangeArrowheads="1"/>
          </p:cNvPicPr>
          <p:nvPr>
            <a:wavAudioFile r:embed="rId7" name="4027_05_58_06_20000707_usr018.w"/>
          </p:nvPr>
        </p:nvPicPr>
        <p:blipFill>
          <a:blip r:embed="rId13"/>
          <a:srcRect/>
          <a:stretch>
            <a:fillRect/>
          </a:stretch>
        </p:blipFill>
        <p:spPr bwMode="auto">
          <a:xfrm>
            <a:off x="8001000" y="4114800"/>
            <a:ext cx="304800" cy="304800"/>
          </a:xfrm>
          <a:prstGeom prst="rect">
            <a:avLst/>
          </a:prstGeom>
          <a:noFill/>
          <a:ln w="9525">
            <a:noFill/>
            <a:miter lim="800000"/>
            <a:headEnd/>
            <a:tailEnd/>
          </a:ln>
        </p:spPr>
      </p:pic>
      <p:pic>
        <p:nvPicPr>
          <p:cNvPr id="1548300" name="Picture 12">
            <a:hlinkClick r:id="" action="ppaction://media"/>
          </p:cNvPr>
          <p:cNvPicPr>
            <a:picLocks noRot="1" noChangeAspect="1" noChangeArrowheads="1"/>
          </p:cNvPicPr>
          <p:nvPr>
            <a:wavAudioFile r:embed="rId8" name="019.wav"/>
          </p:nvPr>
        </p:nvPicPr>
        <p:blipFill>
          <a:blip r:embed="rId13"/>
          <a:srcRect/>
          <a:stretch>
            <a:fillRect/>
          </a:stretch>
        </p:blipFill>
        <p:spPr bwMode="auto">
          <a:xfrm>
            <a:off x="8001000" y="4724400"/>
            <a:ext cx="304800" cy="304800"/>
          </a:xfrm>
          <a:prstGeom prst="rect">
            <a:avLst/>
          </a:prstGeom>
          <a:noFill/>
          <a:ln w="9525">
            <a:noFill/>
            <a:miter lim="800000"/>
            <a:headEnd/>
            <a:tailEnd/>
          </a:ln>
        </p:spPr>
      </p:pic>
      <p:pic>
        <p:nvPicPr>
          <p:cNvPr id="1548301" name="Picture 13">
            <a:hlinkClick r:id="" action="ppaction://media"/>
          </p:cNvPr>
          <p:cNvPicPr>
            <a:picLocks noRot="1" noChangeAspect="1" noChangeArrowheads="1"/>
          </p:cNvPicPr>
          <p:nvPr>
            <a:wavAudioFile r:embed="rId9" name="1401_01_12_01_20000622_usr041.w"/>
          </p:nvPr>
        </p:nvPicPr>
        <p:blipFill>
          <a:blip r:embed="rId13"/>
          <a:srcRect/>
          <a:stretch>
            <a:fillRect/>
          </a:stretch>
        </p:blipFill>
        <p:spPr bwMode="auto">
          <a:xfrm>
            <a:off x="8001000" y="2438400"/>
            <a:ext cx="304800" cy="304800"/>
          </a:xfrm>
          <a:prstGeom prst="rect">
            <a:avLst/>
          </a:prstGeom>
          <a:noFill/>
          <a:ln w="9525">
            <a:noFill/>
            <a:miter lim="800000"/>
            <a:headEnd/>
            <a:tailEnd/>
          </a:ln>
        </p:spPr>
      </p:pic>
      <p:pic>
        <p:nvPicPr>
          <p:cNvPr id="1548302" name="Picture 14">
            <a:hlinkClick r:id="" action="ppaction://media"/>
          </p:cNvPr>
          <p:cNvPicPr>
            <a:picLocks noRot="1" noChangeAspect="1" noChangeArrowheads="1"/>
          </p:cNvPicPr>
          <p:nvPr>
            <a:wavAudioFile r:embed="rId10" name="sls-20000629-011-025.wav"/>
          </p:nvPr>
        </p:nvPicPr>
        <p:blipFill>
          <a:blip r:embed="rId13"/>
          <a:srcRect/>
          <a:stretch>
            <a:fillRect/>
          </a:stretch>
        </p:blipFill>
        <p:spPr bwMode="auto">
          <a:xfrm>
            <a:off x="8001000" y="5181600"/>
            <a:ext cx="304800" cy="304800"/>
          </a:xfrm>
          <a:prstGeom prst="rect">
            <a:avLst/>
          </a:prstGeom>
          <a:noFill/>
          <a:ln w="9525">
            <a:noFill/>
            <a:miter lim="800000"/>
            <a:headEnd/>
            <a:tailEnd/>
          </a:ln>
        </p:spPr>
      </p:pic>
      <p:sp>
        <p:nvSpPr>
          <p:cNvPr id="1548303" name="Text Box 15"/>
          <p:cNvSpPr txBox="1">
            <a:spLocks noChangeArrowheads="1"/>
          </p:cNvSpPr>
          <p:nvPr/>
        </p:nvSpPr>
        <p:spPr bwMode="auto">
          <a:xfrm>
            <a:off x="4194175" y="2043113"/>
            <a:ext cx="296863" cy="336550"/>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a:effectLst>
                  <a:outerShdw blurRad="38100" dist="38100" dir="2700000" algn="tl">
                    <a:srgbClr val="DDDDDD"/>
                  </a:outerShdw>
                </a:effectLst>
                <a:latin typeface="Helvetica" charset="0"/>
              </a:rPr>
              <a:t>1</a:t>
            </a:r>
            <a:endParaRPr lang="en-US" sz="2000">
              <a:effectLst>
                <a:outerShdw blurRad="38100" dist="38100" dir="2700000" algn="tl">
                  <a:srgbClr val="DDDDDD"/>
                </a:outerShdw>
              </a:effectLst>
              <a:latin typeface="Abadi MT Condensed Light" charset="0"/>
            </a:endParaRPr>
          </a:p>
        </p:txBody>
      </p:sp>
      <p:sp>
        <p:nvSpPr>
          <p:cNvPr id="1548304" name="Text Box 16"/>
          <p:cNvSpPr txBox="1">
            <a:spLocks noChangeArrowheads="1"/>
          </p:cNvSpPr>
          <p:nvPr/>
        </p:nvSpPr>
        <p:spPr bwMode="auto">
          <a:xfrm>
            <a:off x="4194175" y="2424113"/>
            <a:ext cx="296863" cy="336550"/>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a:effectLst>
                  <a:outerShdw blurRad="38100" dist="38100" dir="2700000" algn="tl">
                    <a:srgbClr val="DDDDDD"/>
                  </a:outerShdw>
                </a:effectLst>
                <a:latin typeface="Helvetica" charset="0"/>
              </a:rPr>
              <a:t>2</a:t>
            </a:r>
            <a:endParaRPr lang="en-US" sz="2000">
              <a:effectLst>
                <a:outerShdw blurRad="38100" dist="38100" dir="2700000" algn="tl">
                  <a:srgbClr val="DDDDDD"/>
                </a:outerShdw>
              </a:effectLst>
              <a:latin typeface="Abadi MT Condensed Light" charset="0"/>
            </a:endParaRPr>
          </a:p>
        </p:txBody>
      </p:sp>
      <p:sp>
        <p:nvSpPr>
          <p:cNvPr id="1548305" name="Text Box 17"/>
          <p:cNvSpPr txBox="1">
            <a:spLocks noChangeArrowheads="1"/>
          </p:cNvSpPr>
          <p:nvPr/>
        </p:nvSpPr>
        <p:spPr bwMode="auto">
          <a:xfrm>
            <a:off x="8243888" y="1890713"/>
            <a:ext cx="296862" cy="336550"/>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a:effectLst>
                  <a:outerShdw blurRad="38100" dist="38100" dir="2700000" algn="tl">
                    <a:srgbClr val="DDDDDD"/>
                  </a:outerShdw>
                </a:effectLst>
                <a:latin typeface="Helvetica" charset="0"/>
              </a:rPr>
              <a:t>3</a:t>
            </a:r>
            <a:endParaRPr lang="en-US" sz="2000">
              <a:effectLst>
                <a:outerShdw blurRad="38100" dist="38100" dir="2700000" algn="tl">
                  <a:srgbClr val="DDDDDD"/>
                </a:outerShdw>
              </a:effectLst>
              <a:latin typeface="Abadi MT Condensed Light" charset="0"/>
            </a:endParaRPr>
          </a:p>
        </p:txBody>
      </p:sp>
      <p:sp>
        <p:nvSpPr>
          <p:cNvPr id="1548306" name="Text Box 18"/>
          <p:cNvSpPr txBox="1">
            <a:spLocks noChangeArrowheads="1"/>
          </p:cNvSpPr>
          <p:nvPr/>
        </p:nvSpPr>
        <p:spPr bwMode="auto">
          <a:xfrm>
            <a:off x="8242300" y="3608388"/>
            <a:ext cx="300038"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4</a:t>
            </a:r>
          </a:p>
        </p:txBody>
      </p:sp>
      <p:sp>
        <p:nvSpPr>
          <p:cNvPr id="1548307" name="Text Box 19"/>
          <p:cNvSpPr txBox="1">
            <a:spLocks noChangeArrowheads="1"/>
          </p:cNvSpPr>
          <p:nvPr/>
        </p:nvSpPr>
        <p:spPr bwMode="auto">
          <a:xfrm>
            <a:off x="8242300" y="4065588"/>
            <a:ext cx="300038"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5</a:t>
            </a:r>
          </a:p>
        </p:txBody>
      </p:sp>
      <p:sp>
        <p:nvSpPr>
          <p:cNvPr id="1548308" name="Text Box 20"/>
          <p:cNvSpPr txBox="1">
            <a:spLocks noChangeArrowheads="1"/>
          </p:cNvSpPr>
          <p:nvPr/>
        </p:nvSpPr>
        <p:spPr bwMode="auto">
          <a:xfrm>
            <a:off x="4192588" y="3684588"/>
            <a:ext cx="300037"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6</a:t>
            </a:r>
          </a:p>
        </p:txBody>
      </p:sp>
      <p:sp>
        <p:nvSpPr>
          <p:cNvPr id="1548309" name="Text Box 21"/>
          <p:cNvSpPr txBox="1">
            <a:spLocks noChangeArrowheads="1"/>
          </p:cNvSpPr>
          <p:nvPr/>
        </p:nvSpPr>
        <p:spPr bwMode="auto">
          <a:xfrm>
            <a:off x="4192588" y="5029200"/>
            <a:ext cx="300037"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7</a:t>
            </a:r>
          </a:p>
        </p:txBody>
      </p:sp>
      <p:sp>
        <p:nvSpPr>
          <p:cNvPr id="1548310" name="Text Box 22"/>
          <p:cNvSpPr txBox="1">
            <a:spLocks noChangeArrowheads="1"/>
          </p:cNvSpPr>
          <p:nvPr/>
        </p:nvSpPr>
        <p:spPr bwMode="auto">
          <a:xfrm>
            <a:off x="8242300" y="2389188"/>
            <a:ext cx="300038"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8</a:t>
            </a:r>
          </a:p>
        </p:txBody>
      </p:sp>
      <p:sp>
        <p:nvSpPr>
          <p:cNvPr id="1548311" name="Text Box 23"/>
          <p:cNvSpPr txBox="1">
            <a:spLocks noChangeArrowheads="1"/>
          </p:cNvSpPr>
          <p:nvPr/>
        </p:nvSpPr>
        <p:spPr bwMode="auto">
          <a:xfrm>
            <a:off x="8242300" y="4675188"/>
            <a:ext cx="300038"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9</a:t>
            </a:r>
          </a:p>
        </p:txBody>
      </p:sp>
      <p:sp>
        <p:nvSpPr>
          <p:cNvPr id="1548312" name="Text Box 24"/>
          <p:cNvSpPr txBox="1">
            <a:spLocks noChangeArrowheads="1"/>
          </p:cNvSpPr>
          <p:nvPr/>
        </p:nvSpPr>
        <p:spPr bwMode="auto">
          <a:xfrm>
            <a:off x="8183563" y="5132388"/>
            <a:ext cx="417512" cy="396875"/>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000">
                <a:effectLst>
                  <a:outerShdw blurRad="38100" dist="38100" dir="2700000" algn="tl">
                    <a:srgbClr val="DDDDDD"/>
                  </a:outerShdw>
                </a:effectLst>
                <a:latin typeface="Abadi MT Condensed Light" charset="0"/>
              </a:rPr>
              <a:t>10</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4829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00" fill="hold"/>
                                        <p:tgtEl>
                                          <p:spTgt spid="1548293"/>
                                        </p:tgtEl>
                                      </p:cBhvr>
                                    </p:cmd>
                                  </p:childTnLst>
                                </p:cTn>
                              </p:par>
                            </p:childTnLst>
                          </p:cTn>
                        </p:par>
                      </p:childTnLst>
                    </p:cTn>
                  </p:par>
                </p:childTnLst>
              </p:cTn>
              <p:nextCondLst>
                <p:cond evt="onClick" delay="0">
                  <p:tgtEl>
                    <p:spTgt spid="1548293"/>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48293"/>
                </p:tgtEl>
              </p:cMediaNode>
            </p:audio>
            <p:seq concurrent="1" nextAc="seek">
              <p:cTn id="8" restart="whenNotActive" fill="hold" evtFilter="cancelBubble" nodeType="interactiveSeq">
                <p:stCondLst>
                  <p:cond evt="onClick" delay="0">
                    <p:tgtEl>
                      <p:spTgt spid="154829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950" fill="hold"/>
                                        <p:tgtEl>
                                          <p:spTgt spid="1548294"/>
                                        </p:tgtEl>
                                      </p:cBhvr>
                                    </p:cmd>
                                  </p:childTnLst>
                                </p:cTn>
                              </p:par>
                            </p:childTnLst>
                          </p:cTn>
                        </p:par>
                      </p:childTnLst>
                    </p:cTn>
                  </p:par>
                </p:childTnLst>
              </p:cTn>
              <p:nextCondLst>
                <p:cond evt="onClick" delay="0">
                  <p:tgtEl>
                    <p:spTgt spid="1548294"/>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548294"/>
                </p:tgtEl>
              </p:cMediaNode>
            </p:audio>
            <p:seq concurrent="1" nextAc="seek">
              <p:cTn id="14" restart="whenNotActive" fill="hold" evtFilter="cancelBubble" nodeType="interactiveSeq">
                <p:stCondLst>
                  <p:cond evt="onClick" delay="0">
                    <p:tgtEl>
                      <p:spTgt spid="154829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52" fill="hold"/>
                                        <p:tgtEl>
                                          <p:spTgt spid="1548295"/>
                                        </p:tgtEl>
                                      </p:cBhvr>
                                    </p:cmd>
                                  </p:childTnLst>
                                </p:cTn>
                              </p:par>
                            </p:childTnLst>
                          </p:cTn>
                        </p:par>
                      </p:childTnLst>
                    </p:cTn>
                  </p:par>
                </p:childTnLst>
              </p:cTn>
              <p:nextCondLst>
                <p:cond evt="onClick" delay="0">
                  <p:tgtEl>
                    <p:spTgt spid="154829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548295"/>
                </p:tgtEl>
              </p:cMediaNode>
            </p:audio>
            <p:seq concurrent="1" nextAc="seek">
              <p:cTn id="20" restart="whenNotActive" fill="hold" evtFilter="cancelBubble" nodeType="interactiveSeq">
                <p:stCondLst>
                  <p:cond evt="onClick" delay="0">
                    <p:tgtEl>
                      <p:spTgt spid="1548296"/>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275" fill="hold"/>
                                        <p:tgtEl>
                                          <p:spTgt spid="1548296"/>
                                        </p:tgtEl>
                                      </p:cBhvr>
                                    </p:cmd>
                                  </p:childTnLst>
                                </p:cTn>
                              </p:par>
                            </p:childTnLst>
                          </p:cTn>
                        </p:par>
                      </p:childTnLst>
                    </p:cTn>
                  </p:par>
                </p:childTnLst>
              </p:cTn>
              <p:nextCondLst>
                <p:cond evt="onClick" delay="0">
                  <p:tgtEl>
                    <p:spTgt spid="1548296"/>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548296"/>
                </p:tgtEl>
              </p:cMediaNode>
            </p:audio>
            <p:seq concurrent="1" nextAc="seek">
              <p:cTn id="26" restart="whenNotActive" fill="hold" evtFilter="cancelBubble" nodeType="interactiveSeq">
                <p:stCondLst>
                  <p:cond evt="onClick" delay="0">
                    <p:tgtEl>
                      <p:spTgt spid="1548297"/>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1050" fill="hold"/>
                                        <p:tgtEl>
                                          <p:spTgt spid="1548297"/>
                                        </p:tgtEl>
                                      </p:cBhvr>
                                    </p:cmd>
                                  </p:childTnLst>
                                </p:cTn>
                              </p:par>
                            </p:childTnLst>
                          </p:cTn>
                        </p:par>
                      </p:childTnLst>
                    </p:cTn>
                  </p:par>
                </p:childTnLst>
              </p:cTn>
              <p:nextCondLst>
                <p:cond evt="onClick" delay="0">
                  <p:tgtEl>
                    <p:spTgt spid="1548297"/>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1548297"/>
                </p:tgtEl>
              </p:cMediaNode>
            </p:audio>
            <p:seq concurrent="1" nextAc="seek">
              <p:cTn id="32" restart="whenNotActive" fill="hold" evtFilter="cancelBubble" nodeType="interactiveSeq">
                <p:stCondLst>
                  <p:cond evt="onClick" delay="0">
                    <p:tgtEl>
                      <p:spTgt spid="1548298"/>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100" fill="hold"/>
                                        <p:tgtEl>
                                          <p:spTgt spid="1548298"/>
                                        </p:tgtEl>
                                      </p:cBhvr>
                                    </p:cmd>
                                  </p:childTnLst>
                                </p:cTn>
                              </p:par>
                            </p:childTnLst>
                          </p:cTn>
                        </p:par>
                      </p:childTnLst>
                    </p:cTn>
                  </p:par>
                </p:childTnLst>
              </p:cTn>
              <p:nextCondLst>
                <p:cond evt="onClick" delay="0">
                  <p:tgtEl>
                    <p:spTgt spid="1548298"/>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1548298"/>
                </p:tgtEl>
              </p:cMediaNode>
            </p:audio>
            <p:seq concurrent="1" nextAc="seek">
              <p:cTn id="38" restart="whenNotActive" fill="hold" evtFilter="cancelBubble" nodeType="interactiveSeq">
                <p:stCondLst>
                  <p:cond evt="onClick" delay="0">
                    <p:tgtEl>
                      <p:spTgt spid="1548299"/>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100" fill="hold"/>
                                        <p:tgtEl>
                                          <p:spTgt spid="1548299"/>
                                        </p:tgtEl>
                                      </p:cBhvr>
                                    </p:cmd>
                                  </p:childTnLst>
                                </p:cTn>
                              </p:par>
                            </p:childTnLst>
                          </p:cTn>
                        </p:par>
                      </p:childTnLst>
                    </p:cTn>
                  </p:par>
                </p:childTnLst>
              </p:cTn>
              <p:nextCondLst>
                <p:cond evt="onClick" delay="0">
                  <p:tgtEl>
                    <p:spTgt spid="1548299"/>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1548299"/>
                </p:tgtEl>
              </p:cMediaNode>
            </p:audio>
            <p:seq concurrent="1" nextAc="seek">
              <p:cTn id="44" restart="whenNotActive" fill="hold" evtFilter="cancelBubble" nodeType="interactiveSeq">
                <p:stCondLst>
                  <p:cond evt="onClick" delay="0">
                    <p:tgtEl>
                      <p:spTgt spid="1548300"/>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4832" fill="hold"/>
                                        <p:tgtEl>
                                          <p:spTgt spid="1548300"/>
                                        </p:tgtEl>
                                      </p:cBhvr>
                                    </p:cmd>
                                  </p:childTnLst>
                                </p:cTn>
                              </p:par>
                            </p:childTnLst>
                          </p:cTn>
                        </p:par>
                      </p:childTnLst>
                    </p:cTn>
                  </p:par>
                </p:childTnLst>
              </p:cTn>
              <p:nextCondLst>
                <p:cond evt="onClick" delay="0">
                  <p:tgtEl>
                    <p:spTgt spid="1548300"/>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1548300"/>
                </p:tgtEl>
              </p:cMediaNode>
            </p:audio>
            <p:seq concurrent="1" nextAc="seek">
              <p:cTn id="50" restart="whenNotActive" fill="hold" evtFilter="cancelBubble" nodeType="interactiveSeq">
                <p:stCondLst>
                  <p:cond evt="onClick" delay="0">
                    <p:tgtEl>
                      <p:spTgt spid="1548301"/>
                    </p:tgtEl>
                  </p:cond>
                </p:stCondLst>
                <p:endSync evt="end" delay="0">
                  <p:rtn val="all"/>
                </p:endSync>
                <p:childTnLst>
                  <p:par>
                    <p:cTn id="51" fill="hold">
                      <p:stCondLst>
                        <p:cond delay="0"/>
                      </p:stCondLst>
                      <p:childTnLst>
                        <p:par>
                          <p:cTn id="52" fill="hold">
                            <p:stCondLst>
                              <p:cond delay="0"/>
                            </p:stCondLst>
                            <p:childTnLst>
                              <p:par>
                                <p:cTn id="53" presetID="1" presetClass="mediacall" presetSubtype="0" fill="hold" nodeType="clickEffect">
                                  <p:stCondLst>
                                    <p:cond delay="0"/>
                                  </p:stCondLst>
                                  <p:childTnLst>
                                    <p:cmd type="call" cmd="playFrom(0.0)">
                                      <p:cBhvr>
                                        <p:cTn id="54" dur="2650" fill="hold"/>
                                        <p:tgtEl>
                                          <p:spTgt spid="1548301"/>
                                        </p:tgtEl>
                                      </p:cBhvr>
                                    </p:cmd>
                                  </p:childTnLst>
                                </p:cTn>
                              </p:par>
                            </p:childTnLst>
                          </p:cTn>
                        </p:par>
                      </p:childTnLst>
                    </p:cTn>
                  </p:par>
                </p:childTnLst>
              </p:cTn>
              <p:nextCondLst>
                <p:cond evt="onClick" delay="0">
                  <p:tgtEl>
                    <p:spTgt spid="1548301"/>
                  </p:tgtEl>
                </p:cond>
              </p:nextCondLst>
            </p:seq>
            <p:audio>
              <p:cMediaNode>
                <p:cTn id="55" fill="hold" display="0">
                  <p:stCondLst>
                    <p:cond delay="indefinite"/>
                  </p:stCondLst>
                  <p:endCondLst>
                    <p:cond evt="onNext" delay="0">
                      <p:tgtEl>
                        <p:sldTgt/>
                      </p:tgtEl>
                    </p:cond>
                    <p:cond evt="onPrev" delay="0">
                      <p:tgtEl>
                        <p:sldTgt/>
                      </p:tgtEl>
                    </p:cond>
                    <p:cond evt="onStopAudio" delay="0">
                      <p:tgtEl>
                        <p:sldTgt/>
                      </p:tgtEl>
                    </p:cond>
                  </p:endCondLst>
                </p:cTn>
                <p:tgtEl>
                  <p:spTgt spid="1548301"/>
                </p:tgtEl>
              </p:cMediaNode>
            </p:audio>
            <p:seq concurrent="1" nextAc="seek">
              <p:cTn id="56" restart="whenNotActive" fill="hold" evtFilter="cancelBubble" nodeType="interactiveSeq">
                <p:stCondLst>
                  <p:cond evt="onClick" delay="0">
                    <p:tgtEl>
                      <p:spTgt spid="1548302"/>
                    </p:tgtEl>
                  </p:cond>
                </p:stCondLst>
                <p:endSync evt="end" delay="0">
                  <p:rtn val="all"/>
                </p:endSync>
                <p:childTnLst>
                  <p:par>
                    <p:cTn id="57" fill="hold">
                      <p:stCondLst>
                        <p:cond delay="0"/>
                      </p:stCondLst>
                      <p:childTnLst>
                        <p:par>
                          <p:cTn id="58" fill="hold">
                            <p:stCondLst>
                              <p:cond delay="0"/>
                            </p:stCondLst>
                            <p:childTnLst>
                              <p:par>
                                <p:cTn id="59" presetID="1" presetClass="mediacall" presetSubtype="0" fill="hold" nodeType="clickEffect">
                                  <p:stCondLst>
                                    <p:cond delay="0"/>
                                  </p:stCondLst>
                                  <p:childTnLst>
                                    <p:cmd type="call" cmd="playFrom(0.0)">
                                      <p:cBhvr>
                                        <p:cTn id="60" dur="4600" fill="hold"/>
                                        <p:tgtEl>
                                          <p:spTgt spid="1548302"/>
                                        </p:tgtEl>
                                      </p:cBhvr>
                                    </p:cmd>
                                  </p:childTnLst>
                                </p:cTn>
                              </p:par>
                            </p:childTnLst>
                          </p:cTn>
                        </p:par>
                      </p:childTnLst>
                    </p:cTn>
                  </p:par>
                </p:childTnLst>
              </p:cTn>
              <p:nextCondLst>
                <p:cond evt="onClick" delay="0">
                  <p:tgtEl>
                    <p:spTgt spid="1548302"/>
                  </p:tgtEl>
                </p:cond>
              </p:nextCondLst>
            </p:seq>
            <p:audio>
              <p:cMediaNode>
                <p:cTn id="61" fill="hold" display="0">
                  <p:stCondLst>
                    <p:cond delay="indefinite"/>
                  </p:stCondLst>
                  <p:endCondLst>
                    <p:cond evt="onNext" delay="0">
                      <p:tgtEl>
                        <p:sldTgt/>
                      </p:tgtEl>
                    </p:cond>
                    <p:cond evt="onPrev" delay="0">
                      <p:tgtEl>
                        <p:sldTgt/>
                      </p:tgtEl>
                    </p:cond>
                    <p:cond evt="onStopAudio" delay="0">
                      <p:tgtEl>
                        <p:sldTgt/>
                      </p:tgtEl>
                    </p:cond>
                  </p:endCondLst>
                </p:cTn>
                <p:tgtEl>
                  <p:spTgt spid="154830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sz="quarter" idx="1"/>
          </p:nvPr>
        </p:nvSpPr>
        <p:spPr/>
        <p:txBody>
          <a:bodyPr/>
          <a:lstStyle/>
          <a:p>
            <a:r>
              <a:rPr lang="en-US" dirty="0"/>
              <a:t>Theoretical background on emotion </a:t>
            </a:r>
            <a:endParaRPr lang="en-US" dirty="0" smtClean="0"/>
          </a:p>
          <a:p>
            <a:r>
              <a:rPr lang="en-US" dirty="0" smtClean="0"/>
              <a:t>Extracting </a:t>
            </a:r>
            <a:r>
              <a:rPr lang="en-US" dirty="0"/>
              <a:t>emotion from speech and text:  case </a:t>
            </a:r>
            <a:r>
              <a:rPr lang="en-US" dirty="0" smtClean="0"/>
              <a:t>studies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1" name="Rectangle 2"/>
          <p:cNvSpPr>
            <a:spLocks noGrp="1" noChangeArrowheads="1"/>
          </p:cNvSpPr>
          <p:nvPr>
            <p:ph type="title"/>
          </p:nvPr>
        </p:nvSpPr>
        <p:spPr>
          <a:xfrm>
            <a:off x="685800" y="228600"/>
            <a:ext cx="7772400" cy="1143000"/>
          </a:xfrm>
        </p:spPr>
        <p:txBody>
          <a:bodyPr/>
          <a:lstStyle/>
          <a:p>
            <a:r>
              <a:rPr lang="en-US"/>
              <a:t>Emotion Class Distribution</a:t>
            </a:r>
          </a:p>
        </p:txBody>
      </p:sp>
      <p:graphicFrame>
        <p:nvGraphicFramePr>
          <p:cNvPr id="70658" name="Object 2"/>
          <p:cNvGraphicFramePr>
            <a:graphicFrameLocks noGrp="1" noChangeAspect="1"/>
          </p:cNvGraphicFramePr>
          <p:nvPr>
            <p:ph sz="quarter" idx="1"/>
          </p:nvPr>
        </p:nvGraphicFramePr>
        <p:xfrm>
          <a:off x="1376363" y="1966913"/>
          <a:ext cx="7767637" cy="4071937"/>
        </p:xfrm>
        <a:graphic>
          <a:graphicData uri="http://schemas.openxmlformats.org/presentationml/2006/ole">
            <mc:AlternateContent xmlns:mc="http://schemas.openxmlformats.org/markup-compatibility/2006">
              <mc:Choice xmlns:v="urn:schemas-microsoft-com:vml" Requires="v">
                <p:oleObj spid="_x0000_s70706" name="Chart" r:id="rId4" imgW="7848600" imgH="4114800" progId="MSGraph.Chart.8">
                  <p:embed followColorScheme="full"/>
                </p:oleObj>
              </mc:Choice>
              <mc:Fallback>
                <p:oleObj name="Chart" r:id="rId4" imgW="7848600" imgH="41148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6363" y="1966913"/>
                        <a:ext cx="7767637" cy="4071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660" name="Footer Placeholder 3"/>
          <p:cNvSpPr>
            <a:spLocks noGrp="1"/>
          </p:cNvSpPr>
          <p:nvPr>
            <p:ph type="ftr" sz="quarter" idx="11"/>
          </p:nvPr>
        </p:nvSpPr>
        <p:spPr>
          <a:xfrm>
            <a:off x="0" y="6553200"/>
            <a:ext cx="4114800" cy="304800"/>
          </a:xfrm>
          <a:noFill/>
        </p:spPr>
        <p:txBody>
          <a:bodyPr/>
          <a:lstStyle/>
          <a:p>
            <a:r>
              <a:rPr lang="en-US" sz="1400"/>
              <a:t>Slide from Shriberg, Ang, Stolcke</a:t>
            </a:r>
          </a:p>
        </p:txBody>
      </p:sp>
      <p:graphicFrame>
        <p:nvGraphicFramePr>
          <p:cNvPr id="70659" name="Object 3"/>
          <p:cNvGraphicFramePr>
            <a:graphicFrameLocks noChangeAspect="1"/>
          </p:cNvGraphicFramePr>
          <p:nvPr/>
        </p:nvGraphicFramePr>
        <p:xfrm>
          <a:off x="1828800" y="1524000"/>
          <a:ext cx="6548438" cy="3806825"/>
        </p:xfrm>
        <a:graphic>
          <a:graphicData uri="http://schemas.openxmlformats.org/presentationml/2006/ole">
            <mc:AlternateContent xmlns:mc="http://schemas.openxmlformats.org/markup-compatibility/2006">
              <mc:Choice xmlns:v="urn:schemas-microsoft-com:vml" Requires="v">
                <p:oleObj spid="_x0000_s70707" name="Document" r:id="rId6" imgW="6397752" imgH="4623816" progId="Word.Document.8">
                  <p:embed/>
                </p:oleObj>
              </mc:Choice>
              <mc:Fallback>
                <p:oleObj name="Document" r:id="rId6" imgW="6397752" imgH="4623816" progId="Word.Documen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524000"/>
                        <a:ext cx="6548438" cy="380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50341" name="Text Box 5"/>
          <p:cNvSpPr txBox="1">
            <a:spLocks noChangeArrowheads="1"/>
          </p:cNvSpPr>
          <p:nvPr/>
        </p:nvSpPr>
        <p:spPr bwMode="auto">
          <a:xfrm>
            <a:off x="1219200" y="5257800"/>
            <a:ext cx="6991350" cy="946150"/>
          </a:xfrm>
          <a:prstGeom prst="rect">
            <a:avLst/>
          </a:prstGeom>
          <a:noFill/>
          <a:ln w="9525">
            <a:noFill/>
            <a:miter lim="800000"/>
            <a:headEnd/>
            <a:tailEnd/>
          </a:ln>
          <a:effectLst/>
        </p:spPr>
        <p:txBody>
          <a:bodyPr>
            <a:prstTxWarp prst="textNoShape">
              <a:avLst/>
            </a:prstTxWarp>
            <a:spAutoFit/>
          </a:bodyPr>
          <a:lstStyle/>
          <a:p>
            <a:pPr eaLnBrk="0" hangingPunct="0">
              <a:defRPr/>
            </a:pPr>
            <a:r>
              <a:rPr lang="en-US" sz="2800">
                <a:effectLst>
                  <a:outerShdw blurRad="38100" dist="38100" dir="2700000" algn="tl">
                    <a:srgbClr val="DDDDDD"/>
                  </a:outerShdw>
                </a:effectLst>
                <a:latin typeface="Helvetica" charset="0"/>
              </a:rPr>
              <a:t>To get enough data, grouped annoyed and frustrated, versus else (with speech)</a:t>
            </a:r>
            <a:endParaRPr lang="en-US" sz="2000">
              <a:effectLst>
                <a:outerShdw blurRad="38100" dist="38100" dir="2700000" algn="tl">
                  <a:srgbClr val="DDDDDD"/>
                </a:outerShdw>
              </a:effectLst>
              <a:latin typeface="Helvetica"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762000" y="228600"/>
            <a:ext cx="7772400" cy="609600"/>
          </a:xfrm>
        </p:spPr>
        <p:txBody>
          <a:bodyPr/>
          <a:lstStyle/>
          <a:p>
            <a:r>
              <a:rPr lang="en-US"/>
              <a:t>Prosodic Model</a:t>
            </a:r>
          </a:p>
        </p:txBody>
      </p:sp>
      <p:sp>
        <p:nvSpPr>
          <p:cNvPr id="72708" name="Rectangle 3"/>
          <p:cNvSpPr>
            <a:spLocks noGrp="1" noChangeArrowheads="1"/>
          </p:cNvSpPr>
          <p:nvPr>
            <p:ph sz="quarter" idx="1"/>
          </p:nvPr>
        </p:nvSpPr>
        <p:spPr>
          <a:xfrm>
            <a:off x="457200" y="1752600"/>
            <a:ext cx="8229600" cy="5105400"/>
          </a:xfrm>
        </p:spPr>
        <p:txBody>
          <a:bodyPr/>
          <a:lstStyle/>
          <a:p>
            <a:pPr>
              <a:lnSpc>
                <a:spcPct val="120000"/>
              </a:lnSpc>
            </a:pPr>
            <a:r>
              <a:rPr lang="en-US" sz="2800"/>
              <a:t>Classifier: CART-style decision trees</a:t>
            </a:r>
          </a:p>
          <a:p>
            <a:pPr>
              <a:lnSpc>
                <a:spcPct val="120000"/>
              </a:lnSpc>
            </a:pPr>
            <a:r>
              <a:rPr lang="en-US" sz="2800"/>
              <a:t>Downsampled to equal class priors</a:t>
            </a:r>
          </a:p>
          <a:p>
            <a:pPr>
              <a:lnSpc>
                <a:spcPct val="120000"/>
              </a:lnSpc>
            </a:pPr>
            <a:r>
              <a:rPr lang="en-US" sz="2800"/>
              <a:t>Automatically extracted prosodic features based on recognizer word alignments</a:t>
            </a:r>
          </a:p>
          <a:p>
            <a:pPr>
              <a:lnSpc>
                <a:spcPct val="120000"/>
              </a:lnSpc>
            </a:pPr>
            <a:r>
              <a:rPr lang="en-US" sz="2800"/>
              <a:t>Used 3/4 for train, 1/4th for test, no call overlap</a:t>
            </a:r>
          </a:p>
        </p:txBody>
      </p:sp>
      <p:sp>
        <p:nvSpPr>
          <p:cNvPr id="72706" name="Footer Placeholder 3"/>
          <p:cNvSpPr>
            <a:spLocks noGrp="1"/>
          </p:cNvSpPr>
          <p:nvPr>
            <p:ph type="ftr" sz="quarter" idx="11"/>
          </p:nvPr>
        </p:nvSpPr>
        <p:spPr>
          <a:xfrm>
            <a:off x="0" y="6553200"/>
            <a:ext cx="3657600" cy="3048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685800" y="228600"/>
            <a:ext cx="7772400" cy="990600"/>
          </a:xfrm>
        </p:spPr>
        <p:txBody>
          <a:bodyPr/>
          <a:lstStyle/>
          <a:p>
            <a:r>
              <a:rPr lang="en-US"/>
              <a:t>Prosodic Features</a:t>
            </a:r>
          </a:p>
        </p:txBody>
      </p:sp>
      <p:sp>
        <p:nvSpPr>
          <p:cNvPr id="74756" name="Rectangle 3"/>
          <p:cNvSpPr>
            <a:spLocks noGrp="1" noChangeArrowheads="1"/>
          </p:cNvSpPr>
          <p:nvPr>
            <p:ph sz="quarter" idx="1"/>
          </p:nvPr>
        </p:nvSpPr>
        <p:spPr>
          <a:xfrm>
            <a:off x="762000" y="1524000"/>
            <a:ext cx="7772400" cy="4648200"/>
          </a:xfrm>
        </p:spPr>
        <p:txBody>
          <a:bodyPr/>
          <a:lstStyle/>
          <a:p>
            <a:r>
              <a:rPr lang="en-US" sz="2800" b="1"/>
              <a:t>Duration and speaking rate features</a:t>
            </a:r>
            <a:endParaRPr lang="en-US" sz="2800"/>
          </a:p>
          <a:p>
            <a:pPr lvl="1"/>
            <a:r>
              <a:rPr lang="en-US" sz="2400"/>
              <a:t>duration of phones, vowels, syllables</a:t>
            </a:r>
          </a:p>
          <a:p>
            <a:pPr lvl="1"/>
            <a:r>
              <a:rPr lang="en-US" sz="2400"/>
              <a:t>normalized by phone/vowel means in training data</a:t>
            </a:r>
          </a:p>
          <a:p>
            <a:pPr lvl="1"/>
            <a:r>
              <a:rPr lang="en-US" sz="2400"/>
              <a:t>normalized by speaker (all utterances, first 5 only)</a:t>
            </a:r>
          </a:p>
          <a:p>
            <a:pPr lvl="1"/>
            <a:r>
              <a:rPr lang="en-US" sz="2400"/>
              <a:t>speaking rate (vowels/time)</a:t>
            </a:r>
          </a:p>
          <a:p>
            <a:pPr>
              <a:lnSpc>
                <a:spcPct val="110000"/>
              </a:lnSpc>
            </a:pPr>
            <a:r>
              <a:rPr lang="en-US" sz="2800" b="1"/>
              <a:t>Pause features</a:t>
            </a:r>
            <a:endParaRPr lang="en-US" sz="2800"/>
          </a:p>
          <a:p>
            <a:pPr lvl="1"/>
            <a:r>
              <a:rPr lang="en-US" sz="2400"/>
              <a:t>duration and count of utterance-internal pauses at various threshold durations</a:t>
            </a:r>
          </a:p>
          <a:p>
            <a:pPr lvl="1"/>
            <a:r>
              <a:rPr lang="en-US" sz="2400"/>
              <a:t>ratio of speech frames to total utt-internal frames</a:t>
            </a:r>
          </a:p>
          <a:p>
            <a:pPr lvl="1"/>
            <a:endParaRPr lang="en-US" sz="2400"/>
          </a:p>
        </p:txBody>
      </p:sp>
      <p:sp>
        <p:nvSpPr>
          <p:cNvPr id="74754" name="Footer Placeholder 3"/>
          <p:cNvSpPr>
            <a:spLocks noGrp="1"/>
          </p:cNvSpPr>
          <p:nvPr>
            <p:ph type="ftr" sz="quarter" idx="11"/>
          </p:nvPr>
        </p:nvSpPr>
        <p:spPr>
          <a:xfrm>
            <a:off x="0" y="6553200"/>
            <a:ext cx="3276600" cy="3048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762000" y="152400"/>
            <a:ext cx="7772400" cy="838200"/>
          </a:xfrm>
        </p:spPr>
        <p:txBody>
          <a:bodyPr/>
          <a:lstStyle/>
          <a:p>
            <a:r>
              <a:rPr lang="en-US" sz="3200"/>
              <a:t>Prosodic Features (cont.)</a:t>
            </a:r>
            <a:endParaRPr lang="en-US"/>
          </a:p>
        </p:txBody>
      </p:sp>
      <p:sp>
        <p:nvSpPr>
          <p:cNvPr id="76804" name="Rectangle 3"/>
          <p:cNvSpPr>
            <a:spLocks noGrp="1" noChangeArrowheads="1"/>
          </p:cNvSpPr>
          <p:nvPr>
            <p:ph sz="quarter" idx="1"/>
          </p:nvPr>
        </p:nvSpPr>
        <p:spPr>
          <a:xfrm>
            <a:off x="762000" y="1524000"/>
            <a:ext cx="7772400" cy="5105400"/>
          </a:xfrm>
        </p:spPr>
        <p:txBody>
          <a:bodyPr/>
          <a:lstStyle/>
          <a:p>
            <a:pPr>
              <a:lnSpc>
                <a:spcPct val="90000"/>
              </a:lnSpc>
            </a:pPr>
            <a:r>
              <a:rPr lang="en-US" sz="2400" b="1"/>
              <a:t>Pitch features</a:t>
            </a:r>
            <a:endParaRPr lang="en-US" sz="2400"/>
          </a:p>
          <a:p>
            <a:pPr lvl="1">
              <a:lnSpc>
                <a:spcPct val="90000"/>
              </a:lnSpc>
            </a:pPr>
            <a:r>
              <a:rPr lang="en-US" sz="2000"/>
              <a:t>F0-fitting approach developed at SRI (Sönmez)</a:t>
            </a:r>
          </a:p>
          <a:p>
            <a:pPr lvl="1">
              <a:lnSpc>
                <a:spcPct val="110000"/>
              </a:lnSpc>
            </a:pPr>
            <a:r>
              <a:rPr lang="en-US" sz="2000"/>
              <a:t>LTM model of F0 estimates speaker’s F0 range</a:t>
            </a:r>
          </a:p>
          <a:p>
            <a:pPr lvl="1">
              <a:lnSpc>
                <a:spcPct val="90000"/>
              </a:lnSpc>
            </a:pPr>
            <a:endParaRPr lang="en-US" sz="2000"/>
          </a:p>
          <a:p>
            <a:pPr lvl="1">
              <a:lnSpc>
                <a:spcPct val="90000"/>
              </a:lnSpc>
            </a:pPr>
            <a:endParaRPr lang="en-US" sz="2000"/>
          </a:p>
          <a:p>
            <a:pPr lvl="1">
              <a:lnSpc>
                <a:spcPct val="90000"/>
              </a:lnSpc>
            </a:pPr>
            <a:endParaRPr lang="en-US" sz="2000"/>
          </a:p>
          <a:p>
            <a:pPr lvl="1">
              <a:lnSpc>
                <a:spcPct val="90000"/>
              </a:lnSpc>
            </a:pPr>
            <a:endParaRPr lang="en-US" sz="2000"/>
          </a:p>
          <a:p>
            <a:pPr lvl="1">
              <a:lnSpc>
                <a:spcPct val="90000"/>
              </a:lnSpc>
            </a:pPr>
            <a:endParaRPr lang="en-US" sz="2000"/>
          </a:p>
          <a:p>
            <a:pPr lvl="1">
              <a:lnSpc>
                <a:spcPct val="90000"/>
              </a:lnSpc>
            </a:pPr>
            <a:endParaRPr lang="en-US" sz="2000"/>
          </a:p>
          <a:p>
            <a:pPr lvl="1">
              <a:lnSpc>
                <a:spcPct val="90000"/>
              </a:lnSpc>
            </a:pPr>
            <a:r>
              <a:rPr lang="en-US" sz="2000"/>
              <a:t>Many features to capture pitch range, contour shape &amp; size, slopes, locations of interest    </a:t>
            </a:r>
          </a:p>
          <a:p>
            <a:pPr lvl="1">
              <a:lnSpc>
                <a:spcPct val="110000"/>
              </a:lnSpc>
            </a:pPr>
            <a:r>
              <a:rPr lang="en-US" sz="2000"/>
              <a:t>Normalized using LTM parameters by speaker, using all utts in a call, or only first 5 utts</a:t>
            </a:r>
          </a:p>
          <a:p>
            <a:pPr lvl="1">
              <a:lnSpc>
                <a:spcPct val="90000"/>
              </a:lnSpc>
            </a:pPr>
            <a:endParaRPr lang="en-US" sz="2000"/>
          </a:p>
        </p:txBody>
      </p:sp>
      <p:sp>
        <p:nvSpPr>
          <p:cNvPr id="76802" name="Footer Placeholder 3"/>
          <p:cNvSpPr>
            <a:spLocks noGrp="1"/>
          </p:cNvSpPr>
          <p:nvPr>
            <p:ph type="ftr" sz="quarter" idx="11"/>
          </p:nvPr>
        </p:nvSpPr>
        <p:spPr>
          <a:xfrm>
            <a:off x="0" y="6553200"/>
            <a:ext cx="4038600" cy="304800"/>
          </a:xfrm>
          <a:noFill/>
        </p:spPr>
        <p:txBody>
          <a:bodyPr/>
          <a:lstStyle/>
          <a:p>
            <a:r>
              <a:rPr lang="en-US" sz="1400"/>
              <a:t>Slide from Shriberg, Ang, Stolcke</a:t>
            </a:r>
          </a:p>
        </p:txBody>
      </p:sp>
      <p:sp>
        <p:nvSpPr>
          <p:cNvPr id="76805" name="Freeform 4" descr="Dark vertical"/>
          <p:cNvSpPr>
            <a:spLocks/>
          </p:cNvSpPr>
          <p:nvPr/>
        </p:nvSpPr>
        <p:spPr bwMode="auto">
          <a:xfrm>
            <a:off x="7178675" y="3654425"/>
            <a:ext cx="990600" cy="398463"/>
          </a:xfrm>
          <a:custGeom>
            <a:avLst/>
            <a:gdLst>
              <a:gd name="T0" fmla="*/ 0 w 624"/>
              <a:gd name="T1" fmla="*/ 398463 h 432"/>
              <a:gd name="T2" fmla="*/ 533400 w 624"/>
              <a:gd name="T3" fmla="*/ 0 h 432"/>
              <a:gd name="T4" fmla="*/ 990600 w 624"/>
              <a:gd name="T5" fmla="*/ 398463 h 432"/>
              <a:gd name="T6" fmla="*/ 0 60000 65536"/>
              <a:gd name="T7" fmla="*/ 0 60000 65536"/>
              <a:gd name="T8" fmla="*/ 0 60000 65536"/>
              <a:gd name="T9" fmla="*/ 0 w 624"/>
              <a:gd name="T10" fmla="*/ 0 h 432"/>
              <a:gd name="T11" fmla="*/ 624 w 624"/>
              <a:gd name="T12" fmla="*/ 432 h 432"/>
            </a:gdLst>
            <a:ahLst/>
            <a:cxnLst>
              <a:cxn ang="T6">
                <a:pos x="T0" y="T1"/>
              </a:cxn>
              <a:cxn ang="T7">
                <a:pos x="T2" y="T3"/>
              </a:cxn>
              <a:cxn ang="T8">
                <a:pos x="T4" y="T5"/>
              </a:cxn>
            </a:cxnLst>
            <a:rect l="T9" t="T10" r="T11" b="T12"/>
            <a:pathLst>
              <a:path w="624" h="432">
                <a:moveTo>
                  <a:pt x="0" y="432"/>
                </a:moveTo>
                <a:cubicBezTo>
                  <a:pt x="116" y="216"/>
                  <a:pt x="232" y="0"/>
                  <a:pt x="336" y="0"/>
                </a:cubicBezTo>
                <a:cubicBezTo>
                  <a:pt x="440" y="0"/>
                  <a:pt x="532" y="216"/>
                  <a:pt x="624" y="432"/>
                </a:cubicBezTo>
              </a:path>
            </a:pathLst>
          </a:custGeom>
          <a:pattFill prst="dkVert">
            <a:fgClr>
              <a:srgbClr val="33CC33"/>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76806" name="Line 5"/>
          <p:cNvSpPr>
            <a:spLocks noChangeShapeType="1"/>
          </p:cNvSpPr>
          <p:nvPr/>
        </p:nvSpPr>
        <p:spPr bwMode="auto">
          <a:xfrm>
            <a:off x="5426075" y="3016250"/>
            <a:ext cx="0" cy="1036638"/>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7" name="Line 6"/>
          <p:cNvSpPr>
            <a:spLocks noChangeShapeType="1"/>
          </p:cNvSpPr>
          <p:nvPr/>
        </p:nvSpPr>
        <p:spPr bwMode="auto">
          <a:xfrm>
            <a:off x="5426075" y="4052888"/>
            <a:ext cx="28194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08" name="Freeform 7" descr="Dark vertical"/>
          <p:cNvSpPr>
            <a:spLocks/>
          </p:cNvSpPr>
          <p:nvPr/>
        </p:nvSpPr>
        <p:spPr bwMode="auto">
          <a:xfrm>
            <a:off x="5807075" y="3654425"/>
            <a:ext cx="990600" cy="398463"/>
          </a:xfrm>
          <a:custGeom>
            <a:avLst/>
            <a:gdLst>
              <a:gd name="T0" fmla="*/ 0 w 624"/>
              <a:gd name="T1" fmla="*/ 398463 h 432"/>
              <a:gd name="T2" fmla="*/ 533400 w 624"/>
              <a:gd name="T3" fmla="*/ 0 h 432"/>
              <a:gd name="T4" fmla="*/ 990600 w 624"/>
              <a:gd name="T5" fmla="*/ 398463 h 432"/>
              <a:gd name="T6" fmla="*/ 0 60000 65536"/>
              <a:gd name="T7" fmla="*/ 0 60000 65536"/>
              <a:gd name="T8" fmla="*/ 0 60000 65536"/>
              <a:gd name="T9" fmla="*/ 0 w 624"/>
              <a:gd name="T10" fmla="*/ 0 h 432"/>
              <a:gd name="T11" fmla="*/ 624 w 624"/>
              <a:gd name="T12" fmla="*/ 432 h 432"/>
            </a:gdLst>
            <a:ahLst/>
            <a:cxnLst>
              <a:cxn ang="T6">
                <a:pos x="T0" y="T1"/>
              </a:cxn>
              <a:cxn ang="T7">
                <a:pos x="T2" y="T3"/>
              </a:cxn>
              <a:cxn ang="T8">
                <a:pos x="T4" y="T5"/>
              </a:cxn>
            </a:cxnLst>
            <a:rect l="T9" t="T10" r="T11" b="T12"/>
            <a:pathLst>
              <a:path w="624" h="432">
                <a:moveTo>
                  <a:pt x="0" y="432"/>
                </a:moveTo>
                <a:cubicBezTo>
                  <a:pt x="116" y="216"/>
                  <a:pt x="232" y="0"/>
                  <a:pt x="336" y="0"/>
                </a:cubicBezTo>
                <a:cubicBezTo>
                  <a:pt x="440" y="0"/>
                  <a:pt x="532" y="216"/>
                  <a:pt x="624" y="432"/>
                </a:cubicBezTo>
              </a:path>
            </a:pathLst>
          </a:custGeom>
          <a:pattFill prst="dkVert">
            <a:fgClr>
              <a:srgbClr val="FFFF00"/>
            </a:fgClr>
            <a:bgClr>
              <a:srgbClr val="FFFFFF"/>
            </a:bgClr>
          </a:pattFill>
          <a:ln w="9525">
            <a:solidFill>
              <a:schemeClr val="tx1"/>
            </a:solidFill>
            <a:round/>
            <a:headEnd/>
            <a:tailEnd/>
          </a:ln>
        </p:spPr>
        <p:txBody>
          <a:bodyPr wrap="none" anchor="ctr">
            <a:prstTxWarp prst="textNoShape">
              <a:avLst/>
            </a:prstTxWarp>
          </a:bodyPr>
          <a:lstStyle/>
          <a:p>
            <a:endParaRPr lang="en-US"/>
          </a:p>
        </p:txBody>
      </p:sp>
      <p:sp>
        <p:nvSpPr>
          <p:cNvPr id="1556488" name="Text Box 8"/>
          <p:cNvSpPr txBox="1">
            <a:spLocks noChangeArrowheads="1"/>
          </p:cNvSpPr>
          <p:nvPr/>
        </p:nvSpPr>
        <p:spPr bwMode="auto">
          <a:xfrm>
            <a:off x="5730875" y="4052888"/>
            <a:ext cx="24384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a:effectLst>
                  <a:outerShdw blurRad="38100" dist="38100" dir="2700000" algn="tl">
                    <a:srgbClr val="DDDDDD"/>
                  </a:outerShdw>
                </a:effectLst>
                <a:latin typeface="Abadi MT Condensed Light" charset="0"/>
              </a:rPr>
              <a:t>Log F</a:t>
            </a:r>
            <a:r>
              <a:rPr lang="en-US" sz="2400" b="1" baseline="-25000">
                <a:effectLst>
                  <a:outerShdw blurRad="38100" dist="38100" dir="2700000" algn="tl">
                    <a:srgbClr val="DDDDDD"/>
                  </a:outerShdw>
                </a:effectLst>
                <a:latin typeface="Abadi MT Condensed Light" charset="0"/>
              </a:rPr>
              <a:t>0</a:t>
            </a:r>
            <a:endParaRPr lang="en-US" sz="2400">
              <a:effectLst>
                <a:outerShdw blurRad="38100" dist="38100" dir="2700000" algn="tl">
                  <a:srgbClr val="DDDDDD"/>
                </a:outerShdw>
              </a:effectLst>
              <a:latin typeface="Abadi MT Condensed Light" charset="0"/>
            </a:endParaRPr>
          </a:p>
        </p:txBody>
      </p:sp>
      <p:sp>
        <p:nvSpPr>
          <p:cNvPr id="76810" name="Freeform 9"/>
          <p:cNvSpPr>
            <a:spLocks/>
          </p:cNvSpPr>
          <p:nvPr/>
        </p:nvSpPr>
        <p:spPr bwMode="auto">
          <a:xfrm>
            <a:off x="6492875" y="3175000"/>
            <a:ext cx="990600" cy="877888"/>
          </a:xfrm>
          <a:custGeom>
            <a:avLst/>
            <a:gdLst>
              <a:gd name="T0" fmla="*/ 0 w 624"/>
              <a:gd name="T1" fmla="*/ 877888 h 432"/>
              <a:gd name="T2" fmla="*/ 533400 w 624"/>
              <a:gd name="T3" fmla="*/ 0 h 432"/>
              <a:gd name="T4" fmla="*/ 990600 w 624"/>
              <a:gd name="T5" fmla="*/ 877888 h 432"/>
              <a:gd name="T6" fmla="*/ 0 60000 65536"/>
              <a:gd name="T7" fmla="*/ 0 60000 65536"/>
              <a:gd name="T8" fmla="*/ 0 60000 65536"/>
              <a:gd name="T9" fmla="*/ 0 w 624"/>
              <a:gd name="T10" fmla="*/ 0 h 432"/>
              <a:gd name="T11" fmla="*/ 624 w 624"/>
              <a:gd name="T12" fmla="*/ 432 h 432"/>
            </a:gdLst>
            <a:ahLst/>
            <a:cxnLst>
              <a:cxn ang="T6">
                <a:pos x="T0" y="T1"/>
              </a:cxn>
              <a:cxn ang="T7">
                <a:pos x="T2" y="T3"/>
              </a:cxn>
              <a:cxn ang="T8">
                <a:pos x="T4" y="T5"/>
              </a:cxn>
            </a:cxnLst>
            <a:rect l="T9" t="T10" r="T11" b="T12"/>
            <a:pathLst>
              <a:path w="624" h="432">
                <a:moveTo>
                  <a:pt x="0" y="432"/>
                </a:moveTo>
                <a:cubicBezTo>
                  <a:pt x="116" y="216"/>
                  <a:pt x="232" y="0"/>
                  <a:pt x="336" y="0"/>
                </a:cubicBezTo>
                <a:cubicBezTo>
                  <a:pt x="440" y="0"/>
                  <a:pt x="532" y="216"/>
                  <a:pt x="624" y="432"/>
                </a:cubicBezTo>
              </a:path>
            </a:pathLst>
          </a:custGeom>
          <a:noFill/>
          <a:ln w="28575">
            <a:solidFill>
              <a:schemeClr val="accent2"/>
            </a:solidFill>
            <a:round/>
            <a:headEnd/>
            <a:tailEnd/>
          </a:ln>
        </p:spPr>
        <p:txBody>
          <a:bodyPr wrap="none" anchor="ctr">
            <a:prstTxWarp prst="textNoShape">
              <a:avLst/>
            </a:prstTxWarp>
          </a:bodyPr>
          <a:lstStyle/>
          <a:p>
            <a:endParaRPr lang="en-US"/>
          </a:p>
        </p:txBody>
      </p:sp>
      <p:sp>
        <p:nvSpPr>
          <p:cNvPr id="76811" name="Line 10"/>
          <p:cNvSpPr>
            <a:spLocks noChangeShapeType="1"/>
          </p:cNvSpPr>
          <p:nvPr/>
        </p:nvSpPr>
        <p:spPr bwMode="auto">
          <a:xfrm>
            <a:off x="1539875" y="4052888"/>
            <a:ext cx="36576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2" name="Line 11"/>
          <p:cNvSpPr>
            <a:spLocks noChangeShapeType="1"/>
          </p:cNvSpPr>
          <p:nvPr/>
        </p:nvSpPr>
        <p:spPr bwMode="auto">
          <a:xfrm flipV="1">
            <a:off x="1539875" y="2932113"/>
            <a:ext cx="0" cy="11207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6813" name="Freeform 12"/>
          <p:cNvSpPr>
            <a:spLocks/>
          </p:cNvSpPr>
          <p:nvPr/>
        </p:nvSpPr>
        <p:spPr bwMode="auto">
          <a:xfrm>
            <a:off x="3673475" y="3414713"/>
            <a:ext cx="1371600" cy="571500"/>
          </a:xfrm>
          <a:custGeom>
            <a:avLst/>
            <a:gdLst>
              <a:gd name="T0" fmla="*/ 0 w 864"/>
              <a:gd name="T1" fmla="*/ 252523 h 344"/>
              <a:gd name="T2" fmla="*/ 152400 w 864"/>
              <a:gd name="T3" fmla="*/ 172779 h 344"/>
              <a:gd name="T4" fmla="*/ 152400 w 864"/>
              <a:gd name="T5" fmla="*/ 13291 h 344"/>
              <a:gd name="T6" fmla="*/ 533400 w 864"/>
              <a:gd name="T7" fmla="*/ 93035 h 344"/>
              <a:gd name="T8" fmla="*/ 609600 w 864"/>
              <a:gd name="T9" fmla="*/ 252523 h 344"/>
              <a:gd name="T10" fmla="*/ 838200 w 864"/>
              <a:gd name="T11" fmla="*/ 172779 h 344"/>
              <a:gd name="T12" fmla="*/ 914400 w 864"/>
              <a:gd name="T13" fmla="*/ 332267 h 344"/>
              <a:gd name="T14" fmla="*/ 1143000 w 864"/>
              <a:gd name="T15" fmla="*/ 332267 h 344"/>
              <a:gd name="T16" fmla="*/ 1295400 w 864"/>
              <a:gd name="T17" fmla="*/ 491756 h 344"/>
              <a:gd name="T18" fmla="*/ 1371600 w 864"/>
              <a:gd name="T19" fmla="*/ 571500 h 34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4"/>
              <a:gd name="T31" fmla="*/ 0 h 344"/>
              <a:gd name="T32" fmla="*/ 864 w 864"/>
              <a:gd name="T33" fmla="*/ 344 h 34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4" h="344">
                <a:moveTo>
                  <a:pt x="0" y="152"/>
                </a:moveTo>
                <a:cubicBezTo>
                  <a:pt x="40" y="140"/>
                  <a:pt x="80" y="128"/>
                  <a:pt x="96" y="104"/>
                </a:cubicBezTo>
                <a:cubicBezTo>
                  <a:pt x="112" y="80"/>
                  <a:pt x="56" y="16"/>
                  <a:pt x="96" y="8"/>
                </a:cubicBezTo>
                <a:cubicBezTo>
                  <a:pt x="136" y="0"/>
                  <a:pt x="288" y="32"/>
                  <a:pt x="336" y="56"/>
                </a:cubicBezTo>
                <a:cubicBezTo>
                  <a:pt x="384" y="80"/>
                  <a:pt x="352" y="144"/>
                  <a:pt x="384" y="152"/>
                </a:cubicBezTo>
                <a:cubicBezTo>
                  <a:pt x="416" y="160"/>
                  <a:pt x="496" y="96"/>
                  <a:pt x="528" y="104"/>
                </a:cubicBezTo>
                <a:cubicBezTo>
                  <a:pt x="560" y="112"/>
                  <a:pt x="544" y="184"/>
                  <a:pt x="576" y="200"/>
                </a:cubicBezTo>
                <a:cubicBezTo>
                  <a:pt x="608" y="216"/>
                  <a:pt x="680" y="184"/>
                  <a:pt x="720" y="200"/>
                </a:cubicBezTo>
                <a:cubicBezTo>
                  <a:pt x="760" y="216"/>
                  <a:pt x="792" y="272"/>
                  <a:pt x="816" y="296"/>
                </a:cubicBezTo>
                <a:cubicBezTo>
                  <a:pt x="840" y="320"/>
                  <a:pt x="852" y="332"/>
                  <a:pt x="864" y="344"/>
                </a:cubicBezTo>
              </a:path>
            </a:pathLst>
          </a:custGeom>
          <a:noFill/>
          <a:ln w="76200" cap="rnd">
            <a:solidFill>
              <a:schemeClr val="tx1"/>
            </a:solidFill>
            <a:prstDash val="sysDot"/>
            <a:round/>
            <a:headEnd/>
            <a:tailEnd/>
          </a:ln>
        </p:spPr>
        <p:txBody>
          <a:bodyPr wrap="none" anchor="ctr">
            <a:prstTxWarp prst="textNoShape">
              <a:avLst/>
            </a:prstTxWarp>
          </a:bodyPr>
          <a:lstStyle/>
          <a:p>
            <a:endParaRPr lang="en-US"/>
          </a:p>
        </p:txBody>
      </p:sp>
      <p:sp>
        <p:nvSpPr>
          <p:cNvPr id="76814" name="Freeform 13"/>
          <p:cNvSpPr>
            <a:spLocks/>
          </p:cNvSpPr>
          <p:nvPr/>
        </p:nvSpPr>
        <p:spPr bwMode="auto">
          <a:xfrm>
            <a:off x="1920875" y="3016250"/>
            <a:ext cx="1300163" cy="927100"/>
          </a:xfrm>
          <a:custGeom>
            <a:avLst/>
            <a:gdLst>
              <a:gd name="T0" fmla="*/ 0 w 819"/>
              <a:gd name="T1" fmla="*/ 679541 h 558"/>
              <a:gd name="T2" fmla="*/ 44450 w 819"/>
              <a:gd name="T3" fmla="*/ 649635 h 558"/>
              <a:gd name="T4" fmla="*/ 101600 w 819"/>
              <a:gd name="T5" fmla="*/ 739354 h 558"/>
              <a:gd name="T6" fmla="*/ 144463 w 819"/>
              <a:gd name="T7" fmla="*/ 754307 h 558"/>
              <a:gd name="T8" fmla="*/ 203200 w 819"/>
              <a:gd name="T9" fmla="*/ 815782 h 558"/>
              <a:gd name="T10" fmla="*/ 274638 w 819"/>
              <a:gd name="T11" fmla="*/ 920454 h 558"/>
              <a:gd name="T12" fmla="*/ 433388 w 819"/>
              <a:gd name="T13" fmla="*/ 875594 h 558"/>
              <a:gd name="T14" fmla="*/ 476250 w 819"/>
              <a:gd name="T15" fmla="*/ 860641 h 558"/>
              <a:gd name="T16" fmla="*/ 592138 w 819"/>
              <a:gd name="T17" fmla="*/ 784214 h 558"/>
              <a:gd name="T18" fmla="*/ 577850 w 819"/>
              <a:gd name="T19" fmla="*/ 739354 h 558"/>
              <a:gd name="T20" fmla="*/ 765175 w 819"/>
              <a:gd name="T21" fmla="*/ 664588 h 558"/>
              <a:gd name="T22" fmla="*/ 881063 w 819"/>
              <a:gd name="T23" fmla="*/ 588160 h 558"/>
              <a:gd name="T24" fmla="*/ 909638 w 819"/>
              <a:gd name="T25" fmla="*/ 543301 h 558"/>
              <a:gd name="T26" fmla="*/ 923925 w 819"/>
              <a:gd name="T27" fmla="*/ 451920 h 558"/>
              <a:gd name="T28" fmla="*/ 1011238 w 819"/>
              <a:gd name="T29" fmla="*/ 422013 h 558"/>
              <a:gd name="T30" fmla="*/ 1054100 w 819"/>
              <a:gd name="T31" fmla="*/ 392107 h 558"/>
              <a:gd name="T32" fmla="*/ 1141413 w 819"/>
              <a:gd name="T33" fmla="*/ 300726 h 558"/>
              <a:gd name="T34" fmla="*/ 1227138 w 819"/>
              <a:gd name="T35" fmla="*/ 151194 h 558"/>
              <a:gd name="T36" fmla="*/ 1198563 w 819"/>
              <a:gd name="T37" fmla="*/ 59813 h 558"/>
              <a:gd name="T38" fmla="*/ 1300163 w 819"/>
              <a:gd name="T39" fmla="*/ 0 h 5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19"/>
              <a:gd name="T61" fmla="*/ 0 h 558"/>
              <a:gd name="T62" fmla="*/ 819 w 819"/>
              <a:gd name="T63" fmla="*/ 558 h 5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19" h="558">
                <a:moveTo>
                  <a:pt x="0" y="409"/>
                </a:moveTo>
                <a:cubicBezTo>
                  <a:pt x="9" y="403"/>
                  <a:pt x="18" y="386"/>
                  <a:pt x="28" y="391"/>
                </a:cubicBezTo>
                <a:cubicBezTo>
                  <a:pt x="47" y="402"/>
                  <a:pt x="43" y="438"/>
                  <a:pt x="64" y="445"/>
                </a:cubicBezTo>
                <a:cubicBezTo>
                  <a:pt x="73" y="448"/>
                  <a:pt x="82" y="451"/>
                  <a:pt x="91" y="454"/>
                </a:cubicBezTo>
                <a:cubicBezTo>
                  <a:pt x="95" y="458"/>
                  <a:pt x="126" y="486"/>
                  <a:pt x="128" y="491"/>
                </a:cubicBezTo>
                <a:cubicBezTo>
                  <a:pt x="161" y="558"/>
                  <a:pt x="122" y="537"/>
                  <a:pt x="173" y="554"/>
                </a:cubicBezTo>
                <a:cubicBezTo>
                  <a:pt x="238" y="541"/>
                  <a:pt x="204" y="550"/>
                  <a:pt x="273" y="527"/>
                </a:cubicBezTo>
                <a:cubicBezTo>
                  <a:pt x="282" y="524"/>
                  <a:pt x="300" y="518"/>
                  <a:pt x="300" y="518"/>
                </a:cubicBezTo>
                <a:cubicBezTo>
                  <a:pt x="323" y="496"/>
                  <a:pt x="342" y="482"/>
                  <a:pt x="373" y="472"/>
                </a:cubicBezTo>
                <a:cubicBezTo>
                  <a:pt x="370" y="463"/>
                  <a:pt x="360" y="454"/>
                  <a:pt x="364" y="445"/>
                </a:cubicBezTo>
                <a:cubicBezTo>
                  <a:pt x="372" y="425"/>
                  <a:pt x="461" y="407"/>
                  <a:pt x="482" y="400"/>
                </a:cubicBezTo>
                <a:cubicBezTo>
                  <a:pt x="504" y="377"/>
                  <a:pt x="528" y="372"/>
                  <a:pt x="555" y="354"/>
                </a:cubicBezTo>
                <a:cubicBezTo>
                  <a:pt x="561" y="345"/>
                  <a:pt x="570" y="337"/>
                  <a:pt x="573" y="327"/>
                </a:cubicBezTo>
                <a:cubicBezTo>
                  <a:pt x="579" y="309"/>
                  <a:pt x="570" y="286"/>
                  <a:pt x="582" y="272"/>
                </a:cubicBezTo>
                <a:cubicBezTo>
                  <a:pt x="595" y="257"/>
                  <a:pt x="619" y="260"/>
                  <a:pt x="637" y="254"/>
                </a:cubicBezTo>
                <a:cubicBezTo>
                  <a:pt x="647" y="251"/>
                  <a:pt x="655" y="242"/>
                  <a:pt x="664" y="236"/>
                </a:cubicBezTo>
                <a:cubicBezTo>
                  <a:pt x="678" y="194"/>
                  <a:pt x="689" y="211"/>
                  <a:pt x="719" y="181"/>
                </a:cubicBezTo>
                <a:cubicBezTo>
                  <a:pt x="737" y="127"/>
                  <a:pt x="725" y="107"/>
                  <a:pt x="773" y="91"/>
                </a:cubicBezTo>
                <a:cubicBezTo>
                  <a:pt x="767" y="73"/>
                  <a:pt x="737" y="42"/>
                  <a:pt x="755" y="36"/>
                </a:cubicBezTo>
                <a:cubicBezTo>
                  <a:pt x="816" y="16"/>
                  <a:pt x="800" y="35"/>
                  <a:pt x="819" y="0"/>
                </a:cubicBezTo>
              </a:path>
            </a:pathLst>
          </a:custGeom>
          <a:noFill/>
          <a:ln w="76200" cap="rnd">
            <a:solidFill>
              <a:schemeClr val="tx1"/>
            </a:solidFill>
            <a:prstDash val="sysDot"/>
            <a:round/>
            <a:headEnd/>
            <a:tailEnd/>
          </a:ln>
        </p:spPr>
        <p:txBody>
          <a:bodyPr wrap="none" anchor="ctr">
            <a:prstTxWarp prst="textNoShape">
              <a:avLst/>
            </a:prstTxWarp>
          </a:bodyPr>
          <a:lstStyle/>
          <a:p>
            <a:endParaRPr lang="en-US"/>
          </a:p>
        </p:txBody>
      </p:sp>
      <p:sp>
        <p:nvSpPr>
          <p:cNvPr id="76815" name="Line 14"/>
          <p:cNvSpPr>
            <a:spLocks noChangeShapeType="1"/>
          </p:cNvSpPr>
          <p:nvPr/>
        </p:nvSpPr>
        <p:spPr bwMode="auto">
          <a:xfrm>
            <a:off x="1920875" y="3654425"/>
            <a:ext cx="304800" cy="319088"/>
          </a:xfrm>
          <a:prstGeom prst="line">
            <a:avLst/>
          </a:prstGeom>
          <a:noFill/>
          <a:ln w="28575">
            <a:solidFill>
              <a:srgbClr val="FF3300"/>
            </a:solidFill>
            <a:round/>
            <a:headEnd/>
            <a:tailEnd/>
          </a:ln>
        </p:spPr>
        <p:txBody>
          <a:bodyPr wrap="none" anchor="ctr">
            <a:prstTxWarp prst="textNoShape">
              <a:avLst/>
            </a:prstTxWarp>
          </a:bodyPr>
          <a:lstStyle/>
          <a:p>
            <a:endParaRPr lang="en-US"/>
          </a:p>
        </p:txBody>
      </p:sp>
      <p:sp>
        <p:nvSpPr>
          <p:cNvPr id="76816" name="Line 15"/>
          <p:cNvSpPr>
            <a:spLocks noChangeShapeType="1"/>
          </p:cNvSpPr>
          <p:nvPr/>
        </p:nvSpPr>
        <p:spPr bwMode="auto">
          <a:xfrm flipV="1">
            <a:off x="2225675" y="3016250"/>
            <a:ext cx="1066800" cy="957263"/>
          </a:xfrm>
          <a:prstGeom prst="line">
            <a:avLst/>
          </a:prstGeom>
          <a:noFill/>
          <a:ln w="28575">
            <a:solidFill>
              <a:srgbClr val="FF3300"/>
            </a:solidFill>
            <a:round/>
            <a:headEnd/>
            <a:tailEnd/>
          </a:ln>
        </p:spPr>
        <p:txBody>
          <a:bodyPr wrap="none" anchor="ctr">
            <a:prstTxWarp prst="textNoShape">
              <a:avLst/>
            </a:prstTxWarp>
          </a:bodyPr>
          <a:lstStyle/>
          <a:p>
            <a:endParaRPr lang="en-US"/>
          </a:p>
        </p:txBody>
      </p:sp>
      <p:sp>
        <p:nvSpPr>
          <p:cNvPr id="76817" name="Line 16"/>
          <p:cNvSpPr>
            <a:spLocks noChangeShapeType="1"/>
          </p:cNvSpPr>
          <p:nvPr/>
        </p:nvSpPr>
        <p:spPr bwMode="auto">
          <a:xfrm flipV="1">
            <a:off x="3673475" y="3414713"/>
            <a:ext cx="152400" cy="239712"/>
          </a:xfrm>
          <a:prstGeom prst="line">
            <a:avLst/>
          </a:prstGeom>
          <a:noFill/>
          <a:ln w="38100">
            <a:solidFill>
              <a:srgbClr val="FF3300"/>
            </a:solidFill>
            <a:round/>
            <a:headEnd/>
            <a:tailEnd/>
          </a:ln>
        </p:spPr>
        <p:txBody>
          <a:bodyPr wrap="none" anchor="ctr">
            <a:prstTxWarp prst="textNoShape">
              <a:avLst/>
            </a:prstTxWarp>
          </a:bodyPr>
          <a:lstStyle/>
          <a:p>
            <a:endParaRPr lang="en-US"/>
          </a:p>
        </p:txBody>
      </p:sp>
      <p:sp>
        <p:nvSpPr>
          <p:cNvPr id="76818" name="Line 17"/>
          <p:cNvSpPr>
            <a:spLocks noChangeShapeType="1"/>
          </p:cNvSpPr>
          <p:nvPr/>
        </p:nvSpPr>
        <p:spPr bwMode="auto">
          <a:xfrm>
            <a:off x="3825875" y="3414713"/>
            <a:ext cx="1143000" cy="479425"/>
          </a:xfrm>
          <a:prstGeom prst="line">
            <a:avLst/>
          </a:prstGeom>
          <a:noFill/>
          <a:ln w="28575">
            <a:solidFill>
              <a:srgbClr val="FF3300"/>
            </a:solidFill>
            <a:round/>
            <a:headEnd/>
            <a:tailEnd/>
          </a:ln>
        </p:spPr>
        <p:txBody>
          <a:bodyPr wrap="none" anchor="ctr">
            <a:prstTxWarp prst="textNoShape">
              <a:avLst/>
            </a:prstTxWarp>
          </a:bodyPr>
          <a:lstStyle/>
          <a:p>
            <a:endParaRPr lang="en-US"/>
          </a:p>
        </p:txBody>
      </p:sp>
      <p:sp>
        <p:nvSpPr>
          <p:cNvPr id="1556498" name="Text Box 18"/>
          <p:cNvSpPr txBox="1">
            <a:spLocks noChangeArrowheads="1"/>
          </p:cNvSpPr>
          <p:nvPr/>
        </p:nvSpPr>
        <p:spPr bwMode="auto">
          <a:xfrm>
            <a:off x="1768475" y="4052888"/>
            <a:ext cx="35052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a:effectLst>
                  <a:outerShdw blurRad="38100" dist="38100" dir="2700000" algn="tl">
                    <a:srgbClr val="DDDDDD"/>
                  </a:outerShdw>
                </a:effectLst>
                <a:latin typeface="Abadi MT Condensed Light" charset="0"/>
              </a:rPr>
              <a:t>Time</a:t>
            </a:r>
          </a:p>
        </p:txBody>
      </p:sp>
      <p:sp>
        <p:nvSpPr>
          <p:cNvPr id="1556499" name="Text Box 19"/>
          <p:cNvSpPr txBox="1">
            <a:spLocks noChangeArrowheads="1"/>
          </p:cNvSpPr>
          <p:nvPr/>
        </p:nvSpPr>
        <p:spPr bwMode="auto">
          <a:xfrm>
            <a:off x="1158875" y="3414713"/>
            <a:ext cx="457200" cy="457200"/>
          </a:xfrm>
          <a:prstGeom prst="rect">
            <a:avLst/>
          </a:prstGeom>
          <a:noFill/>
          <a:ln w="9525">
            <a:noFill/>
            <a:miter lim="800000"/>
            <a:headEnd/>
            <a:tailEnd/>
          </a:ln>
          <a:effectLst/>
        </p:spPr>
        <p:txBody>
          <a:bodyPr>
            <a:prstTxWarp prst="textNoShape">
              <a:avLst/>
            </a:prstTxWarp>
            <a:spAutoFit/>
          </a:bodyPr>
          <a:lstStyle/>
          <a:p>
            <a:pPr algn="ctr" eaLnBrk="0" hangingPunct="0">
              <a:spcBef>
                <a:spcPct val="50000"/>
              </a:spcBef>
              <a:defRPr/>
            </a:pPr>
            <a:r>
              <a:rPr lang="en-US" sz="2400">
                <a:effectLst>
                  <a:outerShdw blurRad="38100" dist="38100" dir="2700000" algn="tl">
                    <a:srgbClr val="DDDDDD"/>
                  </a:outerShdw>
                </a:effectLst>
                <a:latin typeface="Abadi MT Condensed Light" charset="0"/>
              </a:rPr>
              <a:t>F</a:t>
            </a:r>
            <a:r>
              <a:rPr lang="en-US" sz="2400" b="1" baseline="-25000">
                <a:effectLst>
                  <a:outerShdw blurRad="38100" dist="38100" dir="2700000" algn="tl">
                    <a:srgbClr val="DDDDDD"/>
                  </a:outerShdw>
                </a:effectLst>
                <a:latin typeface="Abadi MT Condensed Light" charset="0"/>
              </a:rPr>
              <a:t>0</a:t>
            </a:r>
            <a:endParaRPr lang="en-US" sz="2400">
              <a:effectLst>
                <a:outerShdw blurRad="38100" dist="38100" dir="2700000" algn="tl">
                  <a:srgbClr val="DDDDDD"/>
                </a:outerShdw>
              </a:effectLst>
              <a:latin typeface="Abadi MT Condensed Light" charset="0"/>
            </a:endParaRPr>
          </a:p>
        </p:txBody>
      </p:sp>
      <p:sp>
        <p:nvSpPr>
          <p:cNvPr id="1556500" name="Text Box 20"/>
          <p:cNvSpPr txBox="1">
            <a:spLocks noChangeArrowheads="1"/>
          </p:cNvSpPr>
          <p:nvPr/>
        </p:nvSpPr>
        <p:spPr bwMode="auto">
          <a:xfrm>
            <a:off x="5486400" y="2971800"/>
            <a:ext cx="793750" cy="457200"/>
          </a:xfrm>
          <a:prstGeom prst="rect">
            <a:avLst/>
          </a:prstGeom>
          <a:noFill/>
          <a:ln w="9525">
            <a:noFill/>
            <a:miter lim="800000"/>
            <a:headEnd/>
            <a:tailEnd/>
          </a:ln>
          <a:effectLst/>
        </p:spPr>
        <p:txBody>
          <a:bodyPr wrap="none">
            <a:prstTxWarp prst="textNoShape">
              <a:avLst/>
            </a:prstTxWarp>
            <a:spAutoFit/>
          </a:bodyPr>
          <a:lstStyle/>
          <a:p>
            <a:pPr algn="ctr" eaLnBrk="0" hangingPunct="0">
              <a:defRPr/>
            </a:pPr>
            <a:r>
              <a:rPr lang="en-US" sz="2400">
                <a:effectLst>
                  <a:outerShdw blurRad="38100" dist="38100" dir="2700000" algn="tl">
                    <a:srgbClr val="DDDDDD"/>
                  </a:outerShdw>
                </a:effectLst>
                <a:latin typeface="Helvetica" charset="0"/>
              </a:rPr>
              <a:t>LTM</a:t>
            </a:r>
            <a:endParaRPr lang="en-US" sz="2400">
              <a:effectLst>
                <a:outerShdw blurRad="38100" dist="38100" dir="2700000" algn="tl">
                  <a:srgbClr val="DDDDDD"/>
                </a:outerShdw>
              </a:effectLst>
              <a:latin typeface="Abadi MT Condensed Light" charset="0"/>
            </a:endParaRPr>
          </a:p>
        </p:txBody>
      </p:sp>
      <p:sp>
        <p:nvSpPr>
          <p:cNvPr id="1556501" name="Text Box 21"/>
          <p:cNvSpPr txBox="1">
            <a:spLocks noChangeArrowheads="1"/>
          </p:cNvSpPr>
          <p:nvPr/>
        </p:nvSpPr>
        <p:spPr bwMode="auto">
          <a:xfrm>
            <a:off x="1539875" y="2932113"/>
            <a:ext cx="1112838" cy="457200"/>
          </a:xfrm>
          <a:prstGeom prst="rect">
            <a:avLst/>
          </a:prstGeom>
          <a:noFill/>
          <a:ln w="9525">
            <a:noFill/>
            <a:miter lim="800000"/>
            <a:headEnd/>
            <a:tailEnd/>
          </a:ln>
          <a:effectLst/>
        </p:spPr>
        <p:txBody>
          <a:bodyPr>
            <a:prstTxWarp prst="textNoShape">
              <a:avLst/>
            </a:prstTxWarp>
            <a:spAutoFit/>
          </a:bodyPr>
          <a:lstStyle/>
          <a:p>
            <a:pPr algn="ctr" eaLnBrk="0" hangingPunct="0">
              <a:defRPr/>
            </a:pPr>
            <a:r>
              <a:rPr lang="en-US" sz="2400">
                <a:effectLst>
                  <a:outerShdw blurRad="38100" dist="38100" dir="2700000" algn="tl">
                    <a:srgbClr val="DDDDDD"/>
                  </a:outerShdw>
                </a:effectLst>
                <a:latin typeface="Helvetica" charset="0"/>
              </a:rPr>
              <a:t>Fitting</a:t>
            </a:r>
            <a:endParaRPr lang="en-US" sz="2400">
              <a:effectLst>
                <a:outerShdw blurRad="38100" dist="38100" dir="2700000" algn="tl">
                  <a:srgbClr val="DDDDDD"/>
                </a:outerShdw>
              </a:effectLst>
              <a:latin typeface="Abadi MT Condensed Light"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685800" y="228600"/>
            <a:ext cx="7772400" cy="762000"/>
          </a:xfrm>
        </p:spPr>
        <p:txBody>
          <a:bodyPr/>
          <a:lstStyle/>
          <a:p>
            <a:r>
              <a:rPr lang="en-US"/>
              <a:t>Features (cont.)</a:t>
            </a:r>
          </a:p>
        </p:txBody>
      </p:sp>
      <p:sp>
        <p:nvSpPr>
          <p:cNvPr id="78852" name="Rectangle 3"/>
          <p:cNvSpPr>
            <a:spLocks noGrp="1" noChangeArrowheads="1"/>
          </p:cNvSpPr>
          <p:nvPr>
            <p:ph sz="quarter" idx="1"/>
          </p:nvPr>
        </p:nvSpPr>
        <p:spPr>
          <a:xfrm>
            <a:off x="762000" y="1676400"/>
            <a:ext cx="7772400" cy="4876800"/>
          </a:xfrm>
        </p:spPr>
        <p:txBody>
          <a:bodyPr/>
          <a:lstStyle/>
          <a:p>
            <a:r>
              <a:rPr lang="en-US" sz="2800" b="1"/>
              <a:t>Spectral tilt features</a:t>
            </a:r>
          </a:p>
          <a:p>
            <a:pPr lvl="1"/>
            <a:r>
              <a:rPr lang="en-US" sz="2400"/>
              <a:t>average of 1st cepstral coefficient </a:t>
            </a:r>
          </a:p>
          <a:p>
            <a:pPr lvl="1"/>
            <a:r>
              <a:rPr lang="en-US" sz="2400"/>
              <a:t>average slope of linear fit to magnitude spectrum</a:t>
            </a:r>
          </a:p>
          <a:p>
            <a:pPr lvl="1"/>
            <a:r>
              <a:rPr lang="en-US" sz="2400"/>
              <a:t>difference in log energies btw high and low bands</a:t>
            </a:r>
          </a:p>
          <a:p>
            <a:pPr lvl="1"/>
            <a:r>
              <a:rPr lang="en-US" sz="2400"/>
              <a:t>extracted from longest normalized vowel region</a:t>
            </a:r>
          </a:p>
          <a:p>
            <a:endParaRPr lang="en-US" sz="700" b="1"/>
          </a:p>
          <a:p>
            <a:endParaRPr lang="en-US" sz="2800"/>
          </a:p>
        </p:txBody>
      </p:sp>
      <p:sp>
        <p:nvSpPr>
          <p:cNvPr id="78850" name="Footer Placeholder 3"/>
          <p:cNvSpPr>
            <a:spLocks noGrp="1"/>
          </p:cNvSpPr>
          <p:nvPr>
            <p:ph type="ftr" sz="quarter" idx="11"/>
          </p:nvPr>
        </p:nvSpPr>
        <p:spPr>
          <a:xfrm>
            <a:off x="0" y="6553200"/>
            <a:ext cx="4343400" cy="3048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r>
              <a:rPr lang="en-US"/>
              <a:t>Language Model Features</a:t>
            </a:r>
          </a:p>
        </p:txBody>
      </p:sp>
      <p:sp>
        <p:nvSpPr>
          <p:cNvPr id="80900" name="Rectangle 3"/>
          <p:cNvSpPr>
            <a:spLocks noGrp="1" noChangeArrowheads="1"/>
          </p:cNvSpPr>
          <p:nvPr>
            <p:ph sz="quarter" idx="1"/>
          </p:nvPr>
        </p:nvSpPr>
        <p:spPr>
          <a:xfrm>
            <a:off x="762000" y="1828800"/>
            <a:ext cx="7772400" cy="4114800"/>
          </a:xfrm>
        </p:spPr>
        <p:txBody>
          <a:bodyPr/>
          <a:lstStyle/>
          <a:p>
            <a:r>
              <a:rPr lang="en-US" sz="2800"/>
              <a:t>Train two 3-gram class-based LMs</a:t>
            </a:r>
          </a:p>
          <a:p>
            <a:pPr lvl="1"/>
            <a:r>
              <a:rPr lang="en-US"/>
              <a:t>one on frustration, one on other.</a:t>
            </a:r>
          </a:p>
          <a:p>
            <a:r>
              <a:rPr lang="en-US"/>
              <a:t>Given a test utterance, chose class that has highest LM likelihood (assumes equal priors)</a:t>
            </a:r>
          </a:p>
          <a:p>
            <a:r>
              <a:rPr lang="en-US"/>
              <a:t>In prosodic decision tree, use sign of the likelihood difference as input feature</a:t>
            </a:r>
          </a:p>
        </p:txBody>
      </p:sp>
      <p:sp>
        <p:nvSpPr>
          <p:cNvPr id="80898" name="Footer Placeholder 3"/>
          <p:cNvSpPr>
            <a:spLocks noGrp="1"/>
          </p:cNvSpPr>
          <p:nvPr>
            <p:ph type="ftr" sz="quarter" idx="11"/>
          </p:nvPr>
        </p:nvSpPr>
        <p:spPr>
          <a:xfrm>
            <a:off x="0" y="6553200"/>
            <a:ext cx="4419600" cy="3048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685800" y="0"/>
            <a:ext cx="7772400" cy="914400"/>
          </a:xfrm>
        </p:spPr>
        <p:txBody>
          <a:bodyPr/>
          <a:lstStyle/>
          <a:p>
            <a:r>
              <a:rPr lang="en-US" sz="3200"/>
              <a:t>Results (cont.)</a:t>
            </a:r>
            <a:endParaRPr lang="en-US"/>
          </a:p>
        </p:txBody>
      </p:sp>
      <p:sp>
        <p:nvSpPr>
          <p:cNvPr id="84996" name="Rectangle 3"/>
          <p:cNvSpPr>
            <a:spLocks noGrp="1" noChangeArrowheads="1"/>
          </p:cNvSpPr>
          <p:nvPr>
            <p:ph sz="quarter" idx="1"/>
          </p:nvPr>
        </p:nvSpPr>
        <p:spPr>
          <a:xfrm>
            <a:off x="457200" y="1600200"/>
            <a:ext cx="8229600" cy="4953000"/>
          </a:xfrm>
        </p:spPr>
        <p:txBody>
          <a:bodyPr/>
          <a:lstStyle/>
          <a:p>
            <a:r>
              <a:rPr lang="en-US" sz="2400"/>
              <a:t>H-H labels agree 72%</a:t>
            </a:r>
            <a:endParaRPr lang="en-US" sz="2400" b="1"/>
          </a:p>
          <a:p>
            <a:r>
              <a:rPr lang="en-US" sz="2400"/>
              <a:t>H labels agree 84% with “consensus” (biased)</a:t>
            </a:r>
          </a:p>
          <a:p>
            <a:r>
              <a:rPr lang="en-US" sz="2400"/>
              <a:t>Tree model agrees 76% with consensus-- </a:t>
            </a:r>
            <a:r>
              <a:rPr lang="en-US" sz="2400" i="1"/>
              <a:t>better than original labelers with each other</a:t>
            </a:r>
          </a:p>
          <a:p>
            <a:r>
              <a:rPr lang="en-US" sz="2400"/>
              <a:t>Language model features alone (64%) are not good predictors</a:t>
            </a:r>
          </a:p>
        </p:txBody>
      </p:sp>
      <p:sp>
        <p:nvSpPr>
          <p:cNvPr id="84994" name="Footer Placeholder 3"/>
          <p:cNvSpPr>
            <a:spLocks noGrp="1"/>
          </p:cNvSpPr>
          <p:nvPr>
            <p:ph type="ftr" sz="quarter" idx="11"/>
          </p:nvPr>
        </p:nvSpPr>
        <p:spPr>
          <a:xfrm>
            <a:off x="0" y="6477000"/>
            <a:ext cx="3581400" cy="3810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685800" y="152400"/>
            <a:ext cx="7772400" cy="762000"/>
          </a:xfrm>
        </p:spPr>
        <p:txBody>
          <a:bodyPr/>
          <a:lstStyle/>
          <a:p>
            <a:r>
              <a:rPr lang="en-US" sz="3200"/>
              <a:t>Prosodic Predictors of Annoyed/Frustrated</a:t>
            </a:r>
          </a:p>
        </p:txBody>
      </p:sp>
      <p:sp>
        <p:nvSpPr>
          <p:cNvPr id="87044" name="Rectangle 3"/>
          <p:cNvSpPr>
            <a:spLocks noGrp="1" noChangeArrowheads="1"/>
          </p:cNvSpPr>
          <p:nvPr>
            <p:ph sz="quarter" idx="1"/>
          </p:nvPr>
        </p:nvSpPr>
        <p:spPr>
          <a:xfrm>
            <a:off x="381000" y="1600200"/>
            <a:ext cx="8382000" cy="5029200"/>
          </a:xfrm>
        </p:spPr>
        <p:txBody>
          <a:bodyPr/>
          <a:lstStyle/>
          <a:p>
            <a:pPr>
              <a:lnSpc>
                <a:spcPct val="90000"/>
              </a:lnSpc>
            </a:pPr>
            <a:r>
              <a:rPr lang="en-US" sz="3200"/>
              <a:t>Pitch:</a:t>
            </a:r>
          </a:p>
          <a:p>
            <a:pPr lvl="1">
              <a:lnSpc>
                <a:spcPct val="80000"/>
              </a:lnSpc>
            </a:pPr>
            <a:r>
              <a:rPr lang="en-US" sz="2800"/>
              <a:t>high maximum fitted F0 in longest normalized vowel</a:t>
            </a:r>
          </a:p>
          <a:p>
            <a:pPr lvl="1">
              <a:lnSpc>
                <a:spcPct val="80000"/>
              </a:lnSpc>
            </a:pPr>
            <a:r>
              <a:rPr lang="en-US" sz="2800"/>
              <a:t>high speaker-norm. (1st 5 utts) ratio of F0 rises/falls</a:t>
            </a:r>
          </a:p>
          <a:p>
            <a:pPr lvl="1">
              <a:lnSpc>
                <a:spcPct val="80000"/>
              </a:lnSpc>
            </a:pPr>
            <a:r>
              <a:rPr lang="en-US" sz="2800"/>
              <a:t>maximum F0 close to speaker’s estimated F0 “topline”</a:t>
            </a:r>
          </a:p>
          <a:p>
            <a:pPr lvl="1">
              <a:lnSpc>
                <a:spcPct val="80000"/>
              </a:lnSpc>
            </a:pPr>
            <a:r>
              <a:rPr lang="en-US" sz="2800"/>
              <a:t>minimum fitted F0 late in utterance (no “?” intonation)</a:t>
            </a:r>
          </a:p>
          <a:p>
            <a:pPr>
              <a:lnSpc>
                <a:spcPct val="110000"/>
              </a:lnSpc>
            </a:pPr>
            <a:r>
              <a:rPr lang="en-US" sz="3200"/>
              <a:t>Duration and speaking rate:</a:t>
            </a:r>
          </a:p>
          <a:p>
            <a:pPr lvl="1">
              <a:lnSpc>
                <a:spcPct val="80000"/>
              </a:lnSpc>
            </a:pPr>
            <a:r>
              <a:rPr lang="en-US" sz="2800"/>
              <a:t>long maximum phone-normalized phone duration</a:t>
            </a:r>
          </a:p>
          <a:p>
            <a:pPr lvl="1">
              <a:lnSpc>
                <a:spcPct val="80000"/>
              </a:lnSpc>
            </a:pPr>
            <a:r>
              <a:rPr lang="en-US" sz="2800"/>
              <a:t>long max phone- &amp; speaker- norm.(1st 5 utts) vowel</a:t>
            </a:r>
          </a:p>
          <a:p>
            <a:pPr lvl="1">
              <a:lnSpc>
                <a:spcPct val="80000"/>
              </a:lnSpc>
            </a:pPr>
            <a:r>
              <a:rPr lang="en-US" sz="2800"/>
              <a:t>low syllable-rate (slower speech) </a:t>
            </a:r>
          </a:p>
        </p:txBody>
      </p:sp>
      <p:sp>
        <p:nvSpPr>
          <p:cNvPr id="87042" name="Footer Placeholder 3"/>
          <p:cNvSpPr>
            <a:spLocks noGrp="1"/>
          </p:cNvSpPr>
          <p:nvPr>
            <p:ph type="ftr" sz="quarter" idx="11"/>
          </p:nvPr>
        </p:nvSpPr>
        <p:spPr>
          <a:xfrm>
            <a:off x="0" y="6477000"/>
            <a:ext cx="3581400" cy="381000"/>
          </a:xfrm>
          <a:noFill/>
        </p:spPr>
        <p:txBody>
          <a:bodyPr/>
          <a:lstStyle/>
          <a:p>
            <a:r>
              <a:rPr lang="en-US" sz="1400"/>
              <a:t>Slide from Shriberg, Ang, Stolcke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685800" y="228600"/>
            <a:ext cx="7772400" cy="914400"/>
          </a:xfrm>
        </p:spPr>
        <p:txBody>
          <a:bodyPr/>
          <a:lstStyle/>
          <a:p>
            <a:r>
              <a:rPr lang="en-US"/>
              <a:t>Ang et al ‘02 Conclusions</a:t>
            </a:r>
          </a:p>
        </p:txBody>
      </p:sp>
      <p:sp>
        <p:nvSpPr>
          <p:cNvPr id="91140" name="Rectangle 3"/>
          <p:cNvSpPr>
            <a:spLocks noGrp="1" noChangeArrowheads="1"/>
          </p:cNvSpPr>
          <p:nvPr>
            <p:ph sz="quarter" idx="1"/>
          </p:nvPr>
        </p:nvSpPr>
        <p:spPr>
          <a:xfrm>
            <a:off x="762000" y="1295400"/>
            <a:ext cx="7772400" cy="4876800"/>
          </a:xfrm>
        </p:spPr>
        <p:txBody>
          <a:bodyPr/>
          <a:lstStyle/>
          <a:p>
            <a:pPr>
              <a:lnSpc>
                <a:spcPct val="110000"/>
              </a:lnSpc>
            </a:pPr>
            <a:r>
              <a:rPr lang="en-US" sz="3200"/>
              <a:t>Emotion labeling is a complex task</a:t>
            </a:r>
          </a:p>
          <a:p>
            <a:pPr>
              <a:lnSpc>
                <a:spcPct val="110000"/>
              </a:lnSpc>
            </a:pPr>
            <a:r>
              <a:rPr lang="en-US" sz="3200"/>
              <a:t>Prosodic features: </a:t>
            </a:r>
          </a:p>
          <a:p>
            <a:pPr lvl="1">
              <a:lnSpc>
                <a:spcPct val="110000"/>
              </a:lnSpc>
            </a:pPr>
            <a:r>
              <a:rPr lang="en-US" sz="3000"/>
              <a:t>duration and stylized pitch </a:t>
            </a:r>
          </a:p>
          <a:p>
            <a:pPr lvl="1">
              <a:lnSpc>
                <a:spcPct val="110000"/>
              </a:lnSpc>
            </a:pPr>
            <a:r>
              <a:rPr lang="en-US" sz="3000"/>
              <a:t>Speaker normalizations help</a:t>
            </a:r>
          </a:p>
          <a:p>
            <a:pPr>
              <a:lnSpc>
                <a:spcPct val="90000"/>
              </a:lnSpc>
            </a:pPr>
            <a:endParaRPr lang="en-US" sz="900"/>
          </a:p>
          <a:p>
            <a:pPr>
              <a:lnSpc>
                <a:spcPct val="90000"/>
              </a:lnSpc>
            </a:pPr>
            <a:r>
              <a:rPr lang="en-US" sz="2800"/>
              <a:t>Language model not a good feature</a:t>
            </a:r>
          </a:p>
          <a:p>
            <a:pPr>
              <a:lnSpc>
                <a:spcPct val="110000"/>
              </a:lnSpc>
            </a:pPr>
            <a:endParaRPr lang="en-US" sz="2000"/>
          </a:p>
          <a:p>
            <a:pPr>
              <a:lnSpc>
                <a:spcPct val="110000"/>
              </a:lnSpc>
            </a:pPr>
            <a:endParaRPr lang="en-US" sz="2000"/>
          </a:p>
        </p:txBody>
      </p:sp>
    </p:spTree>
    <p:extLst>
      <p:ext uri="{BB962C8B-B14F-4D97-AF65-F5344CB8AC3E}">
        <p14:creationId xmlns:p14="http://schemas.microsoft.com/office/powerpoint/2010/main" val="3182474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MyersPsy8e_fig"/>
          <p:cNvPicPr>
            <a:picLocks noChangeAspect="1" noChangeArrowheads="1"/>
          </p:cNvPicPr>
          <p:nvPr/>
        </p:nvPicPr>
        <p:blipFill>
          <a:blip r:embed="rId3"/>
          <a:srcRect/>
          <a:stretch>
            <a:fillRect/>
          </a:stretch>
        </p:blipFill>
        <p:spPr bwMode="auto">
          <a:xfrm>
            <a:off x="457200" y="1295400"/>
            <a:ext cx="8231188" cy="4962525"/>
          </a:xfrm>
          <a:prstGeom prst="rect">
            <a:avLst/>
          </a:prstGeom>
          <a:noFill/>
          <a:ln w="9525">
            <a:noFill/>
            <a:miter lim="800000"/>
            <a:headEnd/>
            <a:tailEnd/>
          </a:ln>
        </p:spPr>
      </p:pic>
      <p:sp>
        <p:nvSpPr>
          <p:cNvPr id="24579" name="Rectangle 4"/>
          <p:cNvSpPr>
            <a:spLocks noRot="1" noChangeArrowheads="1"/>
          </p:cNvSpPr>
          <p:nvPr/>
        </p:nvSpPr>
        <p:spPr bwMode="auto">
          <a:xfrm>
            <a:off x="671513" y="152400"/>
            <a:ext cx="7772400" cy="1143000"/>
          </a:xfrm>
          <a:prstGeom prst="rect">
            <a:avLst/>
          </a:prstGeom>
          <a:noFill/>
          <a:ln w="9525">
            <a:noFill/>
            <a:miter lim="800000"/>
            <a:headEnd/>
            <a:tailEnd/>
          </a:ln>
        </p:spPr>
        <p:txBody>
          <a:bodyPr anchor="ctr">
            <a:prstTxWarp prst="textNoShape">
              <a:avLst/>
            </a:prstTxWarp>
          </a:bodyPr>
          <a:lstStyle/>
          <a:p>
            <a:pPr algn="ctr"/>
            <a:r>
              <a:rPr lang="en-US" sz="4000" b="1" dirty="0">
                <a:solidFill>
                  <a:srgbClr val="660033"/>
                </a:solidFill>
                <a:latin typeface="Verdana" charset="0"/>
                <a:ea typeface="Verdana" charset="0"/>
                <a:cs typeface="Verdana" charset="0"/>
              </a:rPr>
              <a:t>Ekman’s 6 basic emotions</a:t>
            </a:r>
          </a:p>
          <a:p>
            <a:pPr marL="0" lvl="2" algn="ctr"/>
            <a:r>
              <a:rPr lang="en-GB" sz="2000" b="1" dirty="0">
                <a:solidFill>
                  <a:srgbClr val="660033"/>
                </a:solidFill>
                <a:latin typeface="Verdana" charset="0"/>
                <a:ea typeface="Verdana" charset="0"/>
                <a:cs typeface="Verdana" charset="0"/>
              </a:rPr>
              <a:t>Surprise, happiness, anger, fear, disgust, sadness</a:t>
            </a:r>
          </a:p>
          <a:p>
            <a:pPr algn="ctr"/>
            <a:endParaRPr lang="en-US" sz="4000" b="1" dirty="0">
              <a:solidFill>
                <a:srgbClr val="660033"/>
              </a:solidFill>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1143000"/>
          </a:xfrm>
        </p:spPr>
        <p:txBody>
          <a:bodyPr/>
          <a:lstStyle/>
          <a:p>
            <a:r>
              <a:rPr lang="en-US" dirty="0" smtClean="0"/>
              <a:t>Ekman and colleagues</a:t>
            </a:r>
            <a:endParaRPr lang="en-US" dirty="0"/>
          </a:p>
        </p:txBody>
      </p:sp>
      <p:sp>
        <p:nvSpPr>
          <p:cNvPr id="3" name="Content Placeholder 2"/>
          <p:cNvSpPr>
            <a:spLocks noGrp="1"/>
          </p:cNvSpPr>
          <p:nvPr>
            <p:ph sz="quarter" idx="1"/>
          </p:nvPr>
        </p:nvSpPr>
        <p:spPr>
          <a:xfrm>
            <a:off x="0" y="914400"/>
            <a:ext cx="8991600" cy="4572000"/>
          </a:xfrm>
        </p:spPr>
        <p:txBody>
          <a:bodyPr/>
          <a:lstStyle/>
          <a:p>
            <a:r>
              <a:rPr lang="en-US" sz="2400" dirty="0" smtClean="0"/>
              <a:t>Hypothesis: certain </a:t>
            </a:r>
            <a:r>
              <a:rPr lang="en-US" sz="2400" dirty="0"/>
              <a:t>basic emotions </a:t>
            </a:r>
            <a:r>
              <a:rPr lang="en-US" sz="2400" dirty="0" smtClean="0"/>
              <a:t>are </a:t>
            </a:r>
            <a:r>
              <a:rPr lang="en-US" sz="2400" dirty="0"/>
              <a:t>universally recognized across </a:t>
            </a:r>
            <a:r>
              <a:rPr lang="en-US" sz="2400" dirty="0" smtClean="0"/>
              <a:t>cultures; emotions </a:t>
            </a:r>
            <a:r>
              <a:rPr lang="en-US" sz="2400" dirty="0"/>
              <a:t>are evolutionarily </a:t>
            </a:r>
            <a:r>
              <a:rPr lang="en-US" sz="2400" dirty="0" smtClean="0"/>
              <a:t>adaptive and unlearned</a:t>
            </a:r>
            <a:r>
              <a:rPr lang="en-US" sz="2400" dirty="0"/>
              <a:t>.  </a:t>
            </a:r>
          </a:p>
          <a:p>
            <a:pPr lvl="1"/>
            <a:r>
              <a:rPr lang="en-US" sz="1800" dirty="0" smtClean="0"/>
              <a:t>Ekman</a:t>
            </a:r>
            <a:r>
              <a:rPr lang="en-US" sz="1800" dirty="0"/>
              <a:t>, Friesen, and Tomkins: showed facial expressions of emotion to observers in 5 different countries (Argentina, US, Brazil, Chile, &amp; Japan) and asked the observers to label each expression.  Participants from all five countries showed widespread agreement on the emotion each of these pictures depicted.  </a:t>
            </a:r>
          </a:p>
          <a:p>
            <a:pPr lvl="1"/>
            <a:r>
              <a:rPr lang="en-US" sz="1800" dirty="0" smtClean="0"/>
              <a:t>Ekman</a:t>
            </a:r>
            <a:r>
              <a:rPr lang="en-US" sz="1800" dirty="0"/>
              <a:t>, Sorenson, and Friesen: conducted a similar study with preliterate tribes of New Guinea (subjects selected a story that best described the facial expression).  The tribesmen correctly labeled the emotion even though they had no prior experience with print media.  </a:t>
            </a:r>
          </a:p>
          <a:p>
            <a:pPr lvl="1"/>
            <a:r>
              <a:rPr lang="en-US" sz="1800" dirty="0" smtClean="0"/>
              <a:t>Ekman </a:t>
            </a:r>
            <a:r>
              <a:rPr lang="en-US" sz="1800" dirty="0"/>
              <a:t>and colleagues: asked tribesman to show on their faces what they would look like if they experienced the different emotions.  They took photos and showed them to Americans who had never seen a tribesman and had them label the emotion.  The Americans correctly labeled the emotion of the tribesmen.</a:t>
            </a:r>
          </a:p>
          <a:p>
            <a:pPr lvl="1"/>
            <a:r>
              <a:rPr lang="en-US" sz="1800" dirty="0" smtClean="0"/>
              <a:t>Ekman </a:t>
            </a:r>
            <a:r>
              <a:rPr lang="en-US" sz="1800" dirty="0"/>
              <a:t>and Friesen conducted a study in the US and Japan asking subjects to view highly stressful stimuli as their facial reactions were secretly videotaped.  Both subjects did show exactly the same types of facial expressions at the same points in time, and these expressions corresponded to the same expressions that were considered universal in the judgment research. </a:t>
            </a:r>
          </a:p>
          <a:p>
            <a:pPr lvl="1"/>
            <a:endParaRPr lang="en-US" sz="1800" dirty="0"/>
          </a:p>
        </p:txBody>
      </p:sp>
    </p:spTree>
    <p:extLst>
      <p:ext uri="{BB962C8B-B14F-4D97-AF65-F5344CB8AC3E}">
        <p14:creationId xmlns:p14="http://schemas.microsoft.com/office/powerpoint/2010/main" val="3459724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lstStyle/>
          <a:p>
            <a:r>
              <a:rPr lang="en-US" sz="4000"/>
              <a:t>Dimensional approach. </a:t>
            </a:r>
            <a:br>
              <a:rPr lang="en-US" sz="4000"/>
            </a:br>
            <a:r>
              <a:rPr lang="en-US" sz="3200"/>
              <a:t>(Russell, 1980, 2003)</a:t>
            </a:r>
          </a:p>
        </p:txBody>
      </p:sp>
      <p:sp>
        <p:nvSpPr>
          <p:cNvPr id="21507" name="Rectangle 3"/>
          <p:cNvSpPr>
            <a:spLocks noGrp="1" noChangeArrowheads="1"/>
          </p:cNvSpPr>
          <p:nvPr>
            <p:ph type="body" idx="1"/>
          </p:nvPr>
        </p:nvSpPr>
        <p:spPr>
          <a:xfrm>
            <a:off x="593725" y="1508125"/>
            <a:ext cx="7772400" cy="4495800"/>
          </a:xfrm>
        </p:spPr>
        <p:txBody>
          <a:bodyPr/>
          <a:lstStyle/>
          <a:p>
            <a:pPr>
              <a:buFont typeface="Wingdings" charset="2"/>
              <a:buNone/>
            </a:pPr>
            <a:endParaRPr lang="en-US" sz="3600" dirty="0">
              <a:latin typeface="Arial Unicode MS" charset="0"/>
              <a:ea typeface="Times New Roman" charset="0"/>
              <a:cs typeface="Times New Roman" charset="0"/>
            </a:endParaRPr>
          </a:p>
          <a:p>
            <a:pPr algn="ctr">
              <a:buFont typeface="Wingdings" charset="2"/>
              <a:buNone/>
            </a:pPr>
            <a:r>
              <a:rPr lang="en-US" sz="2000" b="1" u="sng" dirty="0">
                <a:ea typeface="Times New Roman" charset="0"/>
                <a:cs typeface="Times New Roman" charset="0"/>
              </a:rPr>
              <a:t>Arousal</a:t>
            </a:r>
            <a:endParaRPr lang="en-US" sz="2000" dirty="0">
              <a:latin typeface="Arial Unicode MS" charset="0"/>
              <a:ea typeface="Times New Roman" charset="0"/>
              <a:cs typeface="Times New Roman" charset="0"/>
            </a:endParaRPr>
          </a:p>
          <a:p>
            <a:pPr>
              <a:buFont typeface="Wingdings" charset="2"/>
              <a:buNone/>
            </a:pPr>
            <a:r>
              <a:rPr lang="en-US" sz="2000" dirty="0"/>
              <a:t/>
            </a:r>
            <a:br>
              <a:rPr lang="en-US" sz="2000" dirty="0"/>
            </a:br>
            <a:r>
              <a:rPr lang="en-US" sz="2000" dirty="0">
                <a:ea typeface="Times New Roman" charset="0"/>
                <a:cs typeface="Times New Roman" charset="0"/>
              </a:rPr>
              <a:t> </a:t>
            </a:r>
            <a:r>
              <a:rPr lang="en-US" sz="2000" i="1" dirty="0">
                <a:ea typeface="Times New Roman" charset="0"/>
                <a:cs typeface="Times New Roman" charset="0"/>
              </a:rPr>
              <a:t>High arousal,                                        High arousal,</a:t>
            </a:r>
            <a:endParaRPr lang="en-US" sz="2000" dirty="0">
              <a:latin typeface="Arial Unicode MS" charset="0"/>
              <a:ea typeface="Times New Roman" charset="0"/>
              <a:cs typeface="Times New Roman" charset="0"/>
            </a:endParaRPr>
          </a:p>
          <a:p>
            <a:pPr>
              <a:buFont typeface="Wingdings" charset="2"/>
              <a:buNone/>
            </a:pPr>
            <a:r>
              <a:rPr lang="en-US" sz="2000" i="1" dirty="0">
                <a:ea typeface="Times New Roman" charset="0"/>
                <a:cs typeface="Times New Roman" charset="0"/>
              </a:rPr>
              <a:t>       Displeasure (e.g., </a:t>
            </a:r>
            <a:r>
              <a:rPr lang="en-US" sz="2000" i="1" u="sng" dirty="0">
                <a:ea typeface="Times New Roman" charset="0"/>
                <a:cs typeface="Times New Roman" charset="0"/>
              </a:rPr>
              <a:t>anger</a:t>
            </a:r>
            <a:r>
              <a:rPr lang="en-US" sz="2000" i="1" dirty="0">
                <a:ea typeface="Times New Roman" charset="0"/>
                <a:cs typeface="Times New Roman" charset="0"/>
              </a:rPr>
              <a:t>)                    High pleasure (e.g., </a:t>
            </a:r>
            <a:r>
              <a:rPr lang="en-US" sz="2000" i="1" u="sng" dirty="0">
                <a:ea typeface="Times New Roman" charset="0"/>
                <a:cs typeface="Times New Roman" charset="0"/>
              </a:rPr>
              <a:t>excitement</a:t>
            </a:r>
            <a:r>
              <a:rPr lang="en-US" sz="2000" i="1" dirty="0">
                <a:ea typeface="Times New Roman" charset="0"/>
                <a:cs typeface="Times New Roman" charset="0"/>
              </a:rPr>
              <a:t>)</a:t>
            </a:r>
            <a:endParaRPr lang="en-US" sz="2000" dirty="0">
              <a:latin typeface="Arial Unicode MS" charset="0"/>
              <a:ea typeface="Times New Roman" charset="0"/>
              <a:cs typeface="Times New Roman" charset="0"/>
            </a:endParaRPr>
          </a:p>
          <a:p>
            <a:pPr>
              <a:buFont typeface="Wingdings" charset="2"/>
              <a:buNone/>
            </a:pPr>
            <a:r>
              <a:rPr lang="en-US" sz="2000" b="1" dirty="0">
                <a:ea typeface="Times New Roman" charset="0"/>
                <a:cs typeface="Times New Roman" charset="0"/>
              </a:rPr>
              <a:t>                                                                                                                    </a:t>
            </a:r>
          </a:p>
          <a:p>
            <a:pPr>
              <a:buFont typeface="Wingdings" charset="2"/>
              <a:buNone/>
            </a:pPr>
            <a:r>
              <a:rPr lang="en-US" sz="2000" b="1" dirty="0">
                <a:ea typeface="Times New Roman" charset="0"/>
                <a:cs typeface="Times New Roman" charset="0"/>
              </a:rPr>
              <a:t>                                                                                                                   </a:t>
            </a:r>
            <a:r>
              <a:rPr lang="en-US" sz="2000" b="1" u="sng" dirty="0">
                <a:ea typeface="Times New Roman" charset="0"/>
                <a:cs typeface="Times New Roman" charset="0"/>
              </a:rPr>
              <a:t>          Valence</a:t>
            </a:r>
          </a:p>
          <a:p>
            <a:pPr>
              <a:buFont typeface="Wingdings" charset="2"/>
              <a:buNone/>
            </a:pPr>
            <a:r>
              <a:rPr lang="en-US" sz="2000" dirty="0"/>
              <a:t/>
            </a:r>
            <a:br>
              <a:rPr lang="en-US" sz="2000" dirty="0"/>
            </a:br>
            <a:r>
              <a:rPr lang="en-US" sz="2000" i="1" dirty="0">
                <a:ea typeface="Times New Roman" charset="0"/>
                <a:cs typeface="Times New Roman" charset="0"/>
              </a:rPr>
              <a:t>Low arousal,                                         Low arousal,</a:t>
            </a:r>
            <a:endParaRPr lang="en-US" sz="2000" dirty="0">
              <a:latin typeface="Arial Unicode MS" charset="0"/>
              <a:ea typeface="Times New Roman" charset="0"/>
              <a:cs typeface="Times New Roman" charset="0"/>
            </a:endParaRPr>
          </a:p>
          <a:p>
            <a:pPr>
              <a:buFont typeface="Wingdings" charset="2"/>
              <a:buNone/>
            </a:pPr>
            <a:r>
              <a:rPr lang="en-US" sz="2000" i="1" dirty="0">
                <a:ea typeface="Times New Roman" charset="0"/>
                <a:cs typeface="Times New Roman" charset="0"/>
              </a:rPr>
              <a:t>      </a:t>
            </a:r>
            <a:r>
              <a:rPr lang="en-US" sz="2000" i="1" dirty="0">
                <a:solidFill>
                  <a:srgbClr val="FF0000"/>
                </a:solidFill>
                <a:ea typeface="Times New Roman" charset="0"/>
                <a:cs typeface="Times New Roman" charset="0"/>
              </a:rPr>
              <a:t>Displeasure (e.g., </a:t>
            </a:r>
            <a:r>
              <a:rPr lang="en-US" sz="2000" i="1" u="sng" dirty="0">
                <a:solidFill>
                  <a:srgbClr val="FF0000"/>
                </a:solidFill>
                <a:ea typeface="Times New Roman" charset="0"/>
                <a:cs typeface="Times New Roman" charset="0"/>
              </a:rPr>
              <a:t>sadness</a:t>
            </a:r>
            <a:r>
              <a:rPr lang="en-US" sz="2000" i="1" dirty="0">
                <a:ea typeface="Times New Roman" charset="0"/>
                <a:cs typeface="Times New Roman" charset="0"/>
              </a:rPr>
              <a:t>)                 High pleasure (e.g., </a:t>
            </a:r>
            <a:r>
              <a:rPr lang="en-US" sz="2000" i="1" u="sng" dirty="0">
                <a:ea typeface="Times New Roman" charset="0"/>
                <a:cs typeface="Times New Roman" charset="0"/>
              </a:rPr>
              <a:t>relaxation</a:t>
            </a:r>
            <a:r>
              <a:rPr lang="en-US" sz="2000" i="1" dirty="0">
                <a:ea typeface="Times New Roman" charset="0"/>
                <a:cs typeface="Times New Roman" charset="0"/>
              </a:rPr>
              <a:t>)</a:t>
            </a:r>
            <a:r>
              <a:rPr lang="en-US" sz="2000" dirty="0">
                <a:ea typeface="Times New Roman" charset="0"/>
                <a:cs typeface="Times New Roman" charset="0"/>
              </a:rPr>
              <a:t> </a:t>
            </a:r>
            <a:endParaRPr lang="en-US" sz="2000" dirty="0">
              <a:latin typeface="Arial Unicode MS" charset="0"/>
              <a:ea typeface="Times New Roman" charset="0"/>
              <a:cs typeface="Times New Roman" charset="0"/>
            </a:endParaRPr>
          </a:p>
          <a:p>
            <a:endParaRPr lang="en-US" sz="2000" dirty="0"/>
          </a:p>
        </p:txBody>
      </p:sp>
      <p:sp>
        <p:nvSpPr>
          <p:cNvPr id="21508" name="Line 4"/>
          <p:cNvSpPr>
            <a:spLocks noChangeShapeType="1"/>
          </p:cNvSpPr>
          <p:nvPr/>
        </p:nvSpPr>
        <p:spPr bwMode="auto">
          <a:xfrm>
            <a:off x="762000" y="4648200"/>
            <a:ext cx="6553200" cy="0"/>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sp>
        <p:nvSpPr>
          <p:cNvPr id="21509" name="Line 5"/>
          <p:cNvSpPr>
            <a:spLocks noChangeShapeType="1"/>
          </p:cNvSpPr>
          <p:nvPr/>
        </p:nvSpPr>
        <p:spPr bwMode="auto">
          <a:xfrm flipV="1">
            <a:off x="4206875" y="2651125"/>
            <a:ext cx="0" cy="3429000"/>
          </a:xfrm>
          <a:prstGeom prst="line">
            <a:avLst/>
          </a:prstGeom>
          <a:noFill/>
          <a:ln w="57150">
            <a:solidFill>
              <a:schemeClr val="tx1"/>
            </a:solidFill>
            <a:round/>
            <a:headEnd/>
            <a:tailEnd type="triangle" w="med" len="med"/>
          </a:ln>
          <a:effectLst/>
        </p:spPr>
        <p:txBody>
          <a:bodyPr>
            <a:prstTxWarp prst="textNoShape">
              <a:avLst/>
            </a:prstTxWarp>
          </a:bodyPr>
          <a:lstStyle/>
          <a:p>
            <a:endParaRPr lang="en-US"/>
          </a:p>
        </p:txBody>
      </p:sp>
      <p:sp>
        <p:nvSpPr>
          <p:cNvPr id="21510" name="Line 6"/>
          <p:cNvSpPr>
            <a:spLocks noChangeShapeType="1"/>
          </p:cNvSpPr>
          <p:nvPr/>
        </p:nvSpPr>
        <p:spPr bwMode="auto">
          <a:xfrm>
            <a:off x="5029200" y="1600200"/>
            <a:ext cx="0" cy="0"/>
          </a:xfrm>
          <a:prstGeom prst="line">
            <a:avLst/>
          </a:prstGeom>
          <a:noFill/>
          <a:ln w="9525">
            <a:solidFill>
              <a:schemeClr val="tx1"/>
            </a:solidFill>
            <a:miter lim="800000"/>
            <a:headEnd/>
            <a:tailEnd/>
          </a:ln>
          <a:effectLst/>
        </p:spPr>
        <p:txBody>
          <a:bodyPr wrap="none">
            <a:prstTxWarp prst="textNoShape">
              <a:avLst/>
            </a:prstTxWarp>
          </a:bodyPr>
          <a:lstStyle/>
          <a:p>
            <a:endParaRPr lang="en-US"/>
          </a:p>
        </p:txBody>
      </p:sp>
      <p:grpSp>
        <p:nvGrpSpPr>
          <p:cNvPr id="2" name="Group 7"/>
          <p:cNvGrpSpPr>
            <a:grpSpLocks/>
          </p:cNvGrpSpPr>
          <p:nvPr/>
        </p:nvGrpSpPr>
        <p:grpSpPr bwMode="auto">
          <a:xfrm rot="-1311514">
            <a:off x="2971800" y="3444875"/>
            <a:ext cx="901700" cy="941388"/>
            <a:chOff x="2620" y="1286"/>
            <a:chExt cx="672" cy="702"/>
          </a:xfrm>
        </p:grpSpPr>
        <p:grpSp>
          <p:nvGrpSpPr>
            <p:cNvPr id="3" name="Group 8"/>
            <p:cNvGrpSpPr>
              <a:grpSpLocks/>
            </p:cNvGrpSpPr>
            <p:nvPr/>
          </p:nvGrpSpPr>
          <p:grpSpPr bwMode="auto">
            <a:xfrm>
              <a:off x="2620" y="1286"/>
              <a:ext cx="672" cy="702"/>
              <a:chOff x="2620" y="1286"/>
              <a:chExt cx="672" cy="702"/>
            </a:xfrm>
          </p:grpSpPr>
          <p:sp>
            <p:nvSpPr>
              <p:cNvPr id="21513" name="Oval 9"/>
              <p:cNvSpPr>
                <a:spLocks noChangeArrowheads="1"/>
              </p:cNvSpPr>
              <p:nvPr/>
            </p:nvSpPr>
            <p:spPr bwMode="auto">
              <a:xfrm>
                <a:off x="2620" y="1286"/>
                <a:ext cx="672" cy="702"/>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1514" name="Oval 10"/>
              <p:cNvSpPr>
                <a:spLocks noChangeArrowheads="1"/>
              </p:cNvSpPr>
              <p:nvPr/>
            </p:nvSpPr>
            <p:spPr bwMode="auto">
              <a:xfrm>
                <a:off x="2896" y="1718"/>
                <a:ext cx="126" cy="174"/>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1515" name="Oval 11"/>
              <p:cNvSpPr>
                <a:spLocks noChangeArrowheads="1"/>
              </p:cNvSpPr>
              <p:nvPr/>
            </p:nvSpPr>
            <p:spPr bwMode="auto">
              <a:xfrm>
                <a:off x="2794" y="1476"/>
                <a:ext cx="108" cy="104"/>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1516" name="Oval 12"/>
              <p:cNvSpPr>
                <a:spLocks noChangeArrowheads="1"/>
              </p:cNvSpPr>
              <p:nvPr/>
            </p:nvSpPr>
            <p:spPr bwMode="auto">
              <a:xfrm>
                <a:off x="3016" y="1482"/>
                <a:ext cx="108" cy="104"/>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grpSp>
        <p:sp>
          <p:nvSpPr>
            <p:cNvPr id="21517" name="Freeform 13"/>
            <p:cNvSpPr>
              <a:spLocks/>
            </p:cNvSpPr>
            <p:nvPr/>
          </p:nvSpPr>
          <p:spPr bwMode="auto">
            <a:xfrm flipH="1">
              <a:off x="2998" y="1395"/>
              <a:ext cx="144" cy="79"/>
            </a:xfrm>
            <a:custGeom>
              <a:avLst/>
              <a:gdLst/>
              <a:ahLst/>
              <a:cxnLst>
                <a:cxn ang="0">
                  <a:pos x="0" y="67"/>
                </a:cxn>
                <a:cxn ang="0">
                  <a:pos x="36" y="19"/>
                </a:cxn>
                <a:cxn ang="0">
                  <a:pos x="72" y="1"/>
                </a:cxn>
                <a:cxn ang="0">
                  <a:pos x="120" y="25"/>
                </a:cxn>
                <a:cxn ang="0">
                  <a:pos x="144" y="79"/>
                </a:cxn>
              </a:cxnLst>
              <a:rect l="0" t="0" r="r" b="b"/>
              <a:pathLst>
                <a:path w="144" h="79">
                  <a:moveTo>
                    <a:pt x="0" y="67"/>
                  </a:moveTo>
                  <a:cubicBezTo>
                    <a:pt x="12" y="48"/>
                    <a:pt x="24" y="30"/>
                    <a:pt x="36" y="19"/>
                  </a:cubicBezTo>
                  <a:cubicBezTo>
                    <a:pt x="48" y="8"/>
                    <a:pt x="58" y="0"/>
                    <a:pt x="72" y="1"/>
                  </a:cubicBezTo>
                  <a:cubicBezTo>
                    <a:pt x="86" y="2"/>
                    <a:pt x="108" y="12"/>
                    <a:pt x="120" y="25"/>
                  </a:cubicBezTo>
                  <a:cubicBezTo>
                    <a:pt x="132" y="38"/>
                    <a:pt x="139" y="69"/>
                    <a:pt x="144" y="79"/>
                  </a:cubicBezTo>
                </a:path>
              </a:pathLst>
            </a:custGeom>
            <a:noFill/>
            <a:ln w="28575" cmpd="sng">
              <a:solidFill>
                <a:srgbClr val="FF0000"/>
              </a:solidFill>
              <a:round/>
              <a:headEnd/>
              <a:tailEnd/>
            </a:ln>
            <a:effectLst/>
          </p:spPr>
          <p:txBody>
            <a:bodyPr>
              <a:prstTxWarp prst="textNoShape">
                <a:avLst/>
              </a:prstTxWarp>
            </a:bodyPr>
            <a:lstStyle/>
            <a:p>
              <a:endParaRPr lang="en-US"/>
            </a:p>
          </p:txBody>
        </p:sp>
        <p:sp>
          <p:nvSpPr>
            <p:cNvPr id="21518" name="Freeform 14"/>
            <p:cNvSpPr>
              <a:spLocks/>
            </p:cNvSpPr>
            <p:nvPr/>
          </p:nvSpPr>
          <p:spPr bwMode="auto">
            <a:xfrm>
              <a:off x="2774" y="1395"/>
              <a:ext cx="144" cy="79"/>
            </a:xfrm>
            <a:custGeom>
              <a:avLst/>
              <a:gdLst/>
              <a:ahLst/>
              <a:cxnLst>
                <a:cxn ang="0">
                  <a:pos x="0" y="67"/>
                </a:cxn>
                <a:cxn ang="0">
                  <a:pos x="36" y="19"/>
                </a:cxn>
                <a:cxn ang="0">
                  <a:pos x="72" y="1"/>
                </a:cxn>
                <a:cxn ang="0">
                  <a:pos x="120" y="25"/>
                </a:cxn>
                <a:cxn ang="0">
                  <a:pos x="144" y="79"/>
                </a:cxn>
              </a:cxnLst>
              <a:rect l="0" t="0" r="r" b="b"/>
              <a:pathLst>
                <a:path w="144" h="79">
                  <a:moveTo>
                    <a:pt x="0" y="67"/>
                  </a:moveTo>
                  <a:cubicBezTo>
                    <a:pt x="12" y="48"/>
                    <a:pt x="24" y="30"/>
                    <a:pt x="36" y="19"/>
                  </a:cubicBezTo>
                  <a:cubicBezTo>
                    <a:pt x="48" y="8"/>
                    <a:pt x="58" y="0"/>
                    <a:pt x="72" y="1"/>
                  </a:cubicBezTo>
                  <a:cubicBezTo>
                    <a:pt x="86" y="2"/>
                    <a:pt x="108" y="12"/>
                    <a:pt x="120" y="25"/>
                  </a:cubicBezTo>
                  <a:cubicBezTo>
                    <a:pt x="132" y="38"/>
                    <a:pt x="139" y="69"/>
                    <a:pt x="144" y="79"/>
                  </a:cubicBezTo>
                </a:path>
              </a:pathLst>
            </a:custGeom>
            <a:noFill/>
            <a:ln w="28575" cmpd="sng">
              <a:solidFill>
                <a:srgbClr val="FF0000"/>
              </a:solidFill>
              <a:round/>
              <a:headEnd/>
              <a:tailEnd/>
            </a:ln>
            <a:effectLst/>
          </p:spPr>
          <p:txBody>
            <a:bodyPr>
              <a:prstTxWarp prst="textNoShape">
                <a:avLst/>
              </a:prstTxWarp>
            </a:bodyPr>
            <a:lstStyle/>
            <a:p>
              <a:endParaRPr lang="en-US"/>
            </a:p>
          </p:txBody>
        </p:sp>
        <p:sp>
          <p:nvSpPr>
            <p:cNvPr id="21519" name="AutoShape 15"/>
            <p:cNvSpPr>
              <a:spLocks noChangeArrowheads="1"/>
            </p:cNvSpPr>
            <p:nvPr/>
          </p:nvSpPr>
          <p:spPr bwMode="auto">
            <a:xfrm>
              <a:off x="2836" y="1516"/>
              <a:ext cx="27" cy="32"/>
            </a:xfrm>
            <a:prstGeom prst="octagon">
              <a:avLst>
                <a:gd name="adj" fmla="val 29287"/>
              </a:avLst>
            </a:prstGeom>
            <a:solidFill>
              <a:schemeClr val="tx1"/>
            </a:solidFill>
            <a:ln w="28575">
              <a:solidFill>
                <a:srgbClr val="FF0000"/>
              </a:solidFill>
              <a:miter lim="800000"/>
              <a:headEnd/>
              <a:tailEnd/>
            </a:ln>
          </p:spPr>
          <p:txBody>
            <a:bodyPr wrap="none" anchor="ctr">
              <a:prstTxWarp prst="textNoShape">
                <a:avLst/>
              </a:prstTxWarp>
            </a:bodyPr>
            <a:lstStyle/>
            <a:p>
              <a:endParaRPr lang="en-US"/>
            </a:p>
          </p:txBody>
        </p:sp>
        <p:sp>
          <p:nvSpPr>
            <p:cNvPr id="21520" name="AutoShape 16"/>
            <p:cNvSpPr>
              <a:spLocks noChangeArrowheads="1"/>
            </p:cNvSpPr>
            <p:nvPr/>
          </p:nvSpPr>
          <p:spPr bwMode="auto">
            <a:xfrm>
              <a:off x="3056" y="1520"/>
              <a:ext cx="27" cy="32"/>
            </a:xfrm>
            <a:prstGeom prst="octagon">
              <a:avLst>
                <a:gd name="adj" fmla="val 29287"/>
              </a:avLst>
            </a:prstGeom>
            <a:solidFill>
              <a:schemeClr val="tx1"/>
            </a:solidFill>
            <a:ln w="28575">
              <a:solidFill>
                <a:srgbClr val="FF0000"/>
              </a:solidFill>
              <a:miter lim="800000"/>
              <a:headEnd/>
              <a:tailEnd/>
            </a:ln>
          </p:spPr>
          <p:txBody>
            <a:bodyPr wrap="none" anchor="ctr">
              <a:prstTxWarp prst="textNoShape">
                <a:avLst/>
              </a:prstTxWarp>
            </a:bodyPr>
            <a:lstStyle/>
            <a:p>
              <a:endParaRPr lang="en-US"/>
            </a:p>
          </p:txBody>
        </p:sp>
      </p:grpSp>
      <p:grpSp>
        <p:nvGrpSpPr>
          <p:cNvPr id="4" name="Group 17"/>
          <p:cNvGrpSpPr>
            <a:grpSpLocks/>
          </p:cNvGrpSpPr>
          <p:nvPr/>
        </p:nvGrpSpPr>
        <p:grpSpPr bwMode="auto">
          <a:xfrm rot="-1316111">
            <a:off x="6308725" y="3475038"/>
            <a:ext cx="914400" cy="849312"/>
            <a:chOff x="7162" y="1611"/>
            <a:chExt cx="2040" cy="2040"/>
          </a:xfrm>
        </p:grpSpPr>
        <p:sp>
          <p:nvSpPr>
            <p:cNvPr id="21522" name="Oval 18"/>
            <p:cNvSpPr>
              <a:spLocks noChangeArrowheads="1"/>
            </p:cNvSpPr>
            <p:nvPr/>
          </p:nvSpPr>
          <p:spPr bwMode="auto">
            <a:xfrm>
              <a:off x="7162" y="1611"/>
              <a:ext cx="2040" cy="2040"/>
            </a:xfrm>
            <a:prstGeom prst="ellipse">
              <a:avLst/>
            </a:prstGeom>
            <a:noFill/>
            <a:ln w="28575">
              <a:solidFill>
                <a:srgbClr val="FFCC00"/>
              </a:solidFill>
              <a:round/>
              <a:headEnd/>
              <a:tailEnd/>
            </a:ln>
          </p:spPr>
          <p:txBody>
            <a:bodyPr>
              <a:prstTxWarp prst="textNoShape">
                <a:avLst/>
              </a:prstTxWarp>
            </a:bodyPr>
            <a:lstStyle/>
            <a:p>
              <a:endParaRPr lang="en-US"/>
            </a:p>
          </p:txBody>
        </p:sp>
        <p:sp>
          <p:nvSpPr>
            <p:cNvPr id="21523" name="Freeform 19"/>
            <p:cNvSpPr>
              <a:spLocks/>
            </p:cNvSpPr>
            <p:nvPr/>
          </p:nvSpPr>
          <p:spPr bwMode="auto">
            <a:xfrm>
              <a:off x="7460" y="2763"/>
              <a:ext cx="1440" cy="620"/>
            </a:xfrm>
            <a:custGeom>
              <a:avLst/>
              <a:gdLst/>
              <a:ahLst/>
              <a:cxnLst>
                <a:cxn ang="0">
                  <a:pos x="10" y="37"/>
                </a:cxn>
                <a:cxn ang="0">
                  <a:pos x="300" y="237"/>
                </a:cxn>
                <a:cxn ang="0">
                  <a:pos x="730" y="337"/>
                </a:cxn>
                <a:cxn ang="0">
                  <a:pos x="1170" y="227"/>
                </a:cxn>
                <a:cxn ang="0">
                  <a:pos x="1420" y="17"/>
                </a:cxn>
                <a:cxn ang="0">
                  <a:pos x="1290" y="327"/>
                </a:cxn>
                <a:cxn ang="0">
                  <a:pos x="950" y="577"/>
                </a:cxn>
                <a:cxn ang="0">
                  <a:pos x="540" y="587"/>
                </a:cxn>
                <a:cxn ang="0">
                  <a:pos x="210" y="387"/>
                </a:cxn>
                <a:cxn ang="0">
                  <a:pos x="10" y="37"/>
                </a:cxn>
              </a:cxnLst>
              <a:rect l="0" t="0" r="r" b="b"/>
              <a:pathLst>
                <a:path w="1440" h="620">
                  <a:moveTo>
                    <a:pt x="10" y="37"/>
                  </a:moveTo>
                  <a:cubicBezTo>
                    <a:pt x="25" y="12"/>
                    <a:pt x="180" y="187"/>
                    <a:pt x="300" y="237"/>
                  </a:cubicBezTo>
                  <a:cubicBezTo>
                    <a:pt x="420" y="287"/>
                    <a:pt x="585" y="339"/>
                    <a:pt x="730" y="337"/>
                  </a:cubicBezTo>
                  <a:cubicBezTo>
                    <a:pt x="875" y="335"/>
                    <a:pt x="1055" y="280"/>
                    <a:pt x="1170" y="227"/>
                  </a:cubicBezTo>
                  <a:cubicBezTo>
                    <a:pt x="1285" y="174"/>
                    <a:pt x="1400" y="0"/>
                    <a:pt x="1420" y="17"/>
                  </a:cubicBezTo>
                  <a:cubicBezTo>
                    <a:pt x="1440" y="34"/>
                    <a:pt x="1368" y="234"/>
                    <a:pt x="1290" y="327"/>
                  </a:cubicBezTo>
                  <a:cubicBezTo>
                    <a:pt x="1212" y="420"/>
                    <a:pt x="1075" y="534"/>
                    <a:pt x="950" y="577"/>
                  </a:cubicBezTo>
                  <a:cubicBezTo>
                    <a:pt x="825" y="620"/>
                    <a:pt x="663" y="619"/>
                    <a:pt x="540" y="587"/>
                  </a:cubicBezTo>
                  <a:cubicBezTo>
                    <a:pt x="417" y="555"/>
                    <a:pt x="298" y="479"/>
                    <a:pt x="210" y="387"/>
                  </a:cubicBezTo>
                  <a:cubicBezTo>
                    <a:pt x="122" y="295"/>
                    <a:pt x="0" y="64"/>
                    <a:pt x="10" y="37"/>
                  </a:cubicBezTo>
                  <a:close/>
                </a:path>
              </a:pathLst>
            </a:custGeom>
            <a:noFill/>
            <a:ln w="28575" cmpd="sng">
              <a:solidFill>
                <a:srgbClr val="FFCC00"/>
              </a:solidFill>
              <a:round/>
              <a:headEnd/>
              <a:tailEnd/>
            </a:ln>
          </p:spPr>
          <p:txBody>
            <a:bodyPr>
              <a:prstTxWarp prst="textNoShape">
                <a:avLst/>
              </a:prstTxWarp>
            </a:bodyPr>
            <a:lstStyle/>
            <a:p>
              <a:endParaRPr lang="en-US"/>
            </a:p>
          </p:txBody>
        </p:sp>
        <p:sp>
          <p:nvSpPr>
            <p:cNvPr id="21524" name="Oval 20"/>
            <p:cNvSpPr>
              <a:spLocks noChangeArrowheads="1"/>
            </p:cNvSpPr>
            <p:nvPr/>
          </p:nvSpPr>
          <p:spPr bwMode="auto">
            <a:xfrm>
              <a:off x="7660" y="2270"/>
              <a:ext cx="380" cy="360"/>
            </a:xfrm>
            <a:prstGeom prst="ellipse">
              <a:avLst/>
            </a:prstGeom>
            <a:noFill/>
            <a:ln w="28575">
              <a:solidFill>
                <a:srgbClr val="FFCC00"/>
              </a:solidFill>
              <a:round/>
              <a:headEnd/>
              <a:tailEnd/>
            </a:ln>
          </p:spPr>
          <p:txBody>
            <a:bodyPr>
              <a:prstTxWarp prst="textNoShape">
                <a:avLst/>
              </a:prstTxWarp>
            </a:bodyPr>
            <a:lstStyle/>
            <a:p>
              <a:endParaRPr lang="en-US"/>
            </a:p>
          </p:txBody>
        </p:sp>
        <p:sp>
          <p:nvSpPr>
            <p:cNvPr id="21525" name="Oval 21"/>
            <p:cNvSpPr>
              <a:spLocks noChangeArrowheads="1"/>
            </p:cNvSpPr>
            <p:nvPr/>
          </p:nvSpPr>
          <p:spPr bwMode="auto">
            <a:xfrm>
              <a:off x="8290" y="2270"/>
              <a:ext cx="380" cy="360"/>
            </a:xfrm>
            <a:prstGeom prst="ellipse">
              <a:avLst/>
            </a:prstGeom>
            <a:noFill/>
            <a:ln w="28575">
              <a:solidFill>
                <a:srgbClr val="FFCC00"/>
              </a:solidFill>
              <a:round/>
              <a:headEnd/>
              <a:tailEnd/>
            </a:ln>
          </p:spPr>
          <p:txBody>
            <a:bodyPr>
              <a:prstTxWarp prst="textNoShape">
                <a:avLst/>
              </a:prstTxWarp>
            </a:bodyPr>
            <a:lstStyle/>
            <a:p>
              <a:endParaRPr lang="en-US"/>
            </a:p>
          </p:txBody>
        </p:sp>
        <p:sp>
          <p:nvSpPr>
            <p:cNvPr id="21526" name="Freeform 22"/>
            <p:cNvSpPr>
              <a:spLocks/>
            </p:cNvSpPr>
            <p:nvPr/>
          </p:nvSpPr>
          <p:spPr bwMode="auto">
            <a:xfrm>
              <a:off x="7570" y="2020"/>
              <a:ext cx="490" cy="260"/>
            </a:xfrm>
            <a:custGeom>
              <a:avLst/>
              <a:gdLst/>
              <a:ahLst/>
              <a:cxnLst>
                <a:cxn ang="0">
                  <a:pos x="490" y="200"/>
                </a:cxn>
                <a:cxn ang="0">
                  <a:pos x="400" y="80"/>
                </a:cxn>
                <a:cxn ang="0">
                  <a:pos x="310" y="10"/>
                </a:cxn>
                <a:cxn ang="0">
                  <a:pos x="200" y="20"/>
                </a:cxn>
                <a:cxn ang="0">
                  <a:pos x="70" y="120"/>
                </a:cxn>
                <a:cxn ang="0">
                  <a:pos x="0" y="260"/>
                </a:cxn>
              </a:cxnLst>
              <a:rect l="0" t="0" r="r" b="b"/>
              <a:pathLst>
                <a:path w="490" h="260">
                  <a:moveTo>
                    <a:pt x="490" y="200"/>
                  </a:moveTo>
                  <a:cubicBezTo>
                    <a:pt x="460" y="156"/>
                    <a:pt x="430" y="112"/>
                    <a:pt x="400" y="80"/>
                  </a:cubicBezTo>
                  <a:cubicBezTo>
                    <a:pt x="370" y="48"/>
                    <a:pt x="343" y="20"/>
                    <a:pt x="310" y="10"/>
                  </a:cubicBezTo>
                  <a:cubicBezTo>
                    <a:pt x="277" y="0"/>
                    <a:pt x="240" y="2"/>
                    <a:pt x="200" y="20"/>
                  </a:cubicBezTo>
                  <a:cubicBezTo>
                    <a:pt x="160" y="38"/>
                    <a:pt x="103" y="80"/>
                    <a:pt x="70" y="120"/>
                  </a:cubicBezTo>
                  <a:cubicBezTo>
                    <a:pt x="37" y="160"/>
                    <a:pt x="18" y="210"/>
                    <a:pt x="0" y="260"/>
                  </a:cubicBezTo>
                </a:path>
              </a:pathLst>
            </a:custGeom>
            <a:noFill/>
            <a:ln w="28575" cmpd="sng">
              <a:solidFill>
                <a:srgbClr val="FFCC00"/>
              </a:solidFill>
              <a:round/>
              <a:headEnd/>
              <a:tailEnd/>
            </a:ln>
          </p:spPr>
          <p:txBody>
            <a:bodyPr>
              <a:prstTxWarp prst="textNoShape">
                <a:avLst/>
              </a:prstTxWarp>
            </a:bodyPr>
            <a:lstStyle/>
            <a:p>
              <a:endParaRPr lang="en-US"/>
            </a:p>
          </p:txBody>
        </p:sp>
        <p:sp>
          <p:nvSpPr>
            <p:cNvPr id="21527" name="Freeform 23"/>
            <p:cNvSpPr>
              <a:spLocks/>
            </p:cNvSpPr>
            <p:nvPr/>
          </p:nvSpPr>
          <p:spPr bwMode="auto">
            <a:xfrm flipH="1">
              <a:off x="8260" y="2020"/>
              <a:ext cx="490" cy="260"/>
            </a:xfrm>
            <a:custGeom>
              <a:avLst/>
              <a:gdLst/>
              <a:ahLst/>
              <a:cxnLst>
                <a:cxn ang="0">
                  <a:pos x="490" y="200"/>
                </a:cxn>
                <a:cxn ang="0">
                  <a:pos x="400" y="80"/>
                </a:cxn>
                <a:cxn ang="0">
                  <a:pos x="310" y="10"/>
                </a:cxn>
                <a:cxn ang="0">
                  <a:pos x="200" y="20"/>
                </a:cxn>
                <a:cxn ang="0">
                  <a:pos x="70" y="120"/>
                </a:cxn>
                <a:cxn ang="0">
                  <a:pos x="0" y="260"/>
                </a:cxn>
              </a:cxnLst>
              <a:rect l="0" t="0" r="r" b="b"/>
              <a:pathLst>
                <a:path w="490" h="260">
                  <a:moveTo>
                    <a:pt x="490" y="200"/>
                  </a:moveTo>
                  <a:cubicBezTo>
                    <a:pt x="460" y="156"/>
                    <a:pt x="430" y="112"/>
                    <a:pt x="400" y="80"/>
                  </a:cubicBezTo>
                  <a:cubicBezTo>
                    <a:pt x="370" y="48"/>
                    <a:pt x="343" y="20"/>
                    <a:pt x="310" y="10"/>
                  </a:cubicBezTo>
                  <a:cubicBezTo>
                    <a:pt x="277" y="0"/>
                    <a:pt x="240" y="2"/>
                    <a:pt x="200" y="20"/>
                  </a:cubicBezTo>
                  <a:cubicBezTo>
                    <a:pt x="160" y="38"/>
                    <a:pt x="103" y="80"/>
                    <a:pt x="70" y="120"/>
                  </a:cubicBezTo>
                  <a:cubicBezTo>
                    <a:pt x="37" y="160"/>
                    <a:pt x="18" y="210"/>
                    <a:pt x="0" y="260"/>
                  </a:cubicBezTo>
                </a:path>
              </a:pathLst>
            </a:custGeom>
            <a:noFill/>
            <a:ln w="28575" cmpd="sng">
              <a:solidFill>
                <a:srgbClr val="FFCC00"/>
              </a:solidFill>
              <a:round/>
              <a:headEnd/>
              <a:tailEnd/>
            </a:ln>
          </p:spPr>
          <p:txBody>
            <a:bodyPr>
              <a:prstTxWarp prst="textNoShape">
                <a:avLst/>
              </a:prstTxWarp>
            </a:bodyPr>
            <a:lstStyle/>
            <a:p>
              <a:endParaRPr lang="en-US"/>
            </a:p>
          </p:txBody>
        </p:sp>
        <p:sp>
          <p:nvSpPr>
            <p:cNvPr id="21528" name="Oval 24"/>
            <p:cNvSpPr>
              <a:spLocks noChangeArrowheads="1"/>
            </p:cNvSpPr>
            <p:nvPr/>
          </p:nvSpPr>
          <p:spPr bwMode="auto">
            <a:xfrm>
              <a:off x="7780" y="2380"/>
              <a:ext cx="143" cy="143"/>
            </a:xfrm>
            <a:prstGeom prst="ellipse">
              <a:avLst/>
            </a:prstGeom>
            <a:noFill/>
            <a:ln w="28575">
              <a:solidFill>
                <a:srgbClr val="FFCC00"/>
              </a:solidFill>
              <a:round/>
              <a:headEnd/>
              <a:tailEnd/>
            </a:ln>
          </p:spPr>
          <p:txBody>
            <a:bodyPr>
              <a:prstTxWarp prst="textNoShape">
                <a:avLst/>
              </a:prstTxWarp>
            </a:bodyPr>
            <a:lstStyle/>
            <a:p>
              <a:endParaRPr lang="en-US"/>
            </a:p>
          </p:txBody>
        </p:sp>
        <p:sp>
          <p:nvSpPr>
            <p:cNvPr id="21529" name="Oval 25"/>
            <p:cNvSpPr>
              <a:spLocks noChangeArrowheads="1"/>
            </p:cNvSpPr>
            <p:nvPr/>
          </p:nvSpPr>
          <p:spPr bwMode="auto">
            <a:xfrm>
              <a:off x="8400" y="2380"/>
              <a:ext cx="143" cy="143"/>
            </a:xfrm>
            <a:prstGeom prst="ellipse">
              <a:avLst/>
            </a:prstGeom>
            <a:noFill/>
            <a:ln w="28575">
              <a:solidFill>
                <a:srgbClr val="FFCC00"/>
              </a:solidFill>
              <a:round/>
              <a:headEnd/>
              <a:tailEnd/>
            </a:ln>
          </p:spPr>
          <p:txBody>
            <a:bodyPr>
              <a:prstTxWarp prst="textNoShape">
                <a:avLst/>
              </a:prstTxWarp>
            </a:bodyPr>
            <a:lstStyle/>
            <a:p>
              <a:endParaRPr lang="en-US"/>
            </a:p>
          </p:txBody>
        </p:sp>
      </p:grpSp>
      <p:grpSp>
        <p:nvGrpSpPr>
          <p:cNvPr id="5" name="Group 26"/>
          <p:cNvGrpSpPr>
            <a:grpSpLocks/>
          </p:cNvGrpSpPr>
          <p:nvPr/>
        </p:nvGrpSpPr>
        <p:grpSpPr bwMode="auto">
          <a:xfrm rot="-430401">
            <a:off x="1039722" y="4873868"/>
            <a:ext cx="820738" cy="838200"/>
            <a:chOff x="5193" y="11372"/>
            <a:chExt cx="2651" cy="2711"/>
          </a:xfrm>
        </p:grpSpPr>
        <p:sp>
          <p:nvSpPr>
            <p:cNvPr id="21531" name="Oval 27"/>
            <p:cNvSpPr>
              <a:spLocks noChangeArrowheads="1"/>
            </p:cNvSpPr>
            <p:nvPr/>
          </p:nvSpPr>
          <p:spPr bwMode="auto">
            <a:xfrm>
              <a:off x="5193" y="11372"/>
              <a:ext cx="2651" cy="2711"/>
            </a:xfrm>
            <a:prstGeom prst="ellipse">
              <a:avLst/>
            </a:prstGeom>
            <a:noFill/>
            <a:ln w="28575">
              <a:solidFill>
                <a:srgbClr val="00FFFF"/>
              </a:solidFill>
              <a:round/>
              <a:headEnd/>
              <a:tailEnd/>
            </a:ln>
          </p:spPr>
          <p:txBody>
            <a:bodyPr>
              <a:prstTxWarp prst="textNoShape">
                <a:avLst/>
              </a:prstTxWarp>
            </a:bodyPr>
            <a:lstStyle/>
            <a:p>
              <a:endParaRPr lang="en-US"/>
            </a:p>
          </p:txBody>
        </p:sp>
        <p:sp>
          <p:nvSpPr>
            <p:cNvPr id="21532" name="Freeform 28"/>
            <p:cNvSpPr>
              <a:spLocks/>
            </p:cNvSpPr>
            <p:nvPr/>
          </p:nvSpPr>
          <p:spPr bwMode="auto">
            <a:xfrm>
              <a:off x="5862" y="13272"/>
              <a:ext cx="1312" cy="348"/>
            </a:xfrm>
            <a:custGeom>
              <a:avLst/>
              <a:gdLst/>
              <a:ahLst/>
              <a:cxnLst>
                <a:cxn ang="0">
                  <a:pos x="0" y="348"/>
                </a:cxn>
                <a:cxn ang="0">
                  <a:pos x="234" y="135"/>
                </a:cxn>
                <a:cxn ang="0">
                  <a:pos x="507" y="29"/>
                </a:cxn>
                <a:cxn ang="0">
                  <a:pos x="779" y="15"/>
                </a:cxn>
                <a:cxn ang="0">
                  <a:pos x="1063" y="118"/>
                </a:cxn>
                <a:cxn ang="0">
                  <a:pos x="1312" y="335"/>
                </a:cxn>
              </a:cxnLst>
              <a:rect l="0" t="0" r="r" b="b"/>
              <a:pathLst>
                <a:path w="1312" h="348">
                  <a:moveTo>
                    <a:pt x="0" y="348"/>
                  </a:moveTo>
                  <a:cubicBezTo>
                    <a:pt x="39" y="312"/>
                    <a:pt x="149" y="188"/>
                    <a:pt x="234" y="135"/>
                  </a:cubicBezTo>
                  <a:cubicBezTo>
                    <a:pt x="318" y="82"/>
                    <a:pt x="416" y="49"/>
                    <a:pt x="507" y="29"/>
                  </a:cubicBezTo>
                  <a:cubicBezTo>
                    <a:pt x="598" y="9"/>
                    <a:pt x="686" y="0"/>
                    <a:pt x="779" y="15"/>
                  </a:cubicBezTo>
                  <a:cubicBezTo>
                    <a:pt x="872" y="30"/>
                    <a:pt x="974" y="65"/>
                    <a:pt x="1063" y="118"/>
                  </a:cubicBezTo>
                  <a:cubicBezTo>
                    <a:pt x="1152" y="171"/>
                    <a:pt x="1260" y="290"/>
                    <a:pt x="1312" y="335"/>
                  </a:cubicBezTo>
                </a:path>
              </a:pathLst>
            </a:custGeom>
            <a:noFill/>
            <a:ln w="28575" cap="flat" cmpd="sng">
              <a:solidFill>
                <a:srgbClr val="00FFFF"/>
              </a:solidFill>
              <a:prstDash val="solid"/>
              <a:round/>
              <a:headEnd/>
              <a:tailEnd/>
            </a:ln>
            <a:effectLst/>
          </p:spPr>
          <p:txBody>
            <a:bodyPr>
              <a:prstTxWarp prst="textNoShape">
                <a:avLst/>
              </a:prstTxWarp>
            </a:bodyPr>
            <a:lstStyle/>
            <a:p>
              <a:endParaRPr lang="en-US"/>
            </a:p>
          </p:txBody>
        </p:sp>
        <p:grpSp>
          <p:nvGrpSpPr>
            <p:cNvPr id="6" name="Group 29"/>
            <p:cNvGrpSpPr>
              <a:grpSpLocks/>
            </p:cNvGrpSpPr>
            <p:nvPr/>
          </p:nvGrpSpPr>
          <p:grpSpPr bwMode="auto">
            <a:xfrm>
              <a:off x="5637" y="11955"/>
              <a:ext cx="773" cy="655"/>
              <a:chOff x="5637" y="11955"/>
              <a:chExt cx="773" cy="655"/>
            </a:xfrm>
          </p:grpSpPr>
          <p:sp>
            <p:nvSpPr>
              <p:cNvPr id="21534" name="Oval 30"/>
              <p:cNvSpPr>
                <a:spLocks noChangeArrowheads="1"/>
              </p:cNvSpPr>
              <p:nvPr/>
            </p:nvSpPr>
            <p:spPr bwMode="auto">
              <a:xfrm>
                <a:off x="5868" y="12207"/>
                <a:ext cx="494" cy="403"/>
              </a:xfrm>
              <a:prstGeom prst="ellipse">
                <a:avLst/>
              </a:prstGeom>
              <a:noFill/>
              <a:ln w="28575">
                <a:solidFill>
                  <a:srgbClr val="00FFFF"/>
                </a:solidFill>
                <a:round/>
                <a:headEnd/>
                <a:tailEnd/>
              </a:ln>
            </p:spPr>
            <p:txBody>
              <a:bodyPr>
                <a:prstTxWarp prst="textNoShape">
                  <a:avLst/>
                </a:prstTxWarp>
              </a:bodyPr>
              <a:lstStyle/>
              <a:p>
                <a:endParaRPr lang="en-US"/>
              </a:p>
            </p:txBody>
          </p:sp>
          <p:sp>
            <p:nvSpPr>
              <p:cNvPr id="21535" name="Oval 31"/>
              <p:cNvSpPr>
                <a:spLocks noChangeArrowheads="1"/>
              </p:cNvSpPr>
              <p:nvPr/>
            </p:nvSpPr>
            <p:spPr bwMode="auto">
              <a:xfrm>
                <a:off x="6059" y="12358"/>
                <a:ext cx="186" cy="190"/>
              </a:xfrm>
              <a:prstGeom prst="ellipse">
                <a:avLst/>
              </a:prstGeom>
              <a:noFill/>
              <a:ln w="28575">
                <a:solidFill>
                  <a:srgbClr val="00FFFF"/>
                </a:solidFill>
                <a:round/>
                <a:headEnd/>
                <a:tailEnd/>
              </a:ln>
            </p:spPr>
            <p:txBody>
              <a:bodyPr>
                <a:prstTxWarp prst="textNoShape">
                  <a:avLst/>
                </a:prstTxWarp>
              </a:bodyPr>
              <a:lstStyle/>
              <a:p>
                <a:endParaRPr lang="en-US"/>
              </a:p>
            </p:txBody>
          </p:sp>
          <p:sp>
            <p:nvSpPr>
              <p:cNvPr id="21536" name="Oval 32"/>
              <p:cNvSpPr>
                <a:spLocks noChangeArrowheads="1"/>
              </p:cNvSpPr>
              <p:nvPr/>
            </p:nvSpPr>
            <p:spPr bwMode="auto">
              <a:xfrm rot="-1148682">
                <a:off x="5637" y="12010"/>
                <a:ext cx="758" cy="356"/>
              </a:xfrm>
              <a:prstGeom prst="ellipse">
                <a:avLst/>
              </a:prstGeom>
              <a:noFill/>
              <a:ln w="28575">
                <a:solidFill>
                  <a:srgbClr val="00FFFF"/>
                </a:solidFill>
                <a:round/>
                <a:headEnd/>
                <a:tailEnd/>
              </a:ln>
              <a:effectLst/>
            </p:spPr>
            <p:txBody>
              <a:bodyPr>
                <a:prstTxWarp prst="textNoShape">
                  <a:avLst/>
                </a:prstTxWarp>
              </a:bodyPr>
              <a:lstStyle/>
              <a:p>
                <a:endParaRPr lang="en-US"/>
              </a:p>
            </p:txBody>
          </p:sp>
          <p:sp>
            <p:nvSpPr>
              <p:cNvPr id="21537" name="Freeform 33"/>
              <p:cNvSpPr>
                <a:spLocks/>
              </p:cNvSpPr>
              <p:nvPr/>
            </p:nvSpPr>
            <p:spPr bwMode="auto">
              <a:xfrm>
                <a:off x="5767" y="12210"/>
                <a:ext cx="643" cy="239"/>
              </a:xfrm>
              <a:custGeom>
                <a:avLst/>
                <a:gdLst/>
                <a:ahLst/>
                <a:cxnLst>
                  <a:cxn ang="0">
                    <a:pos x="643" y="0"/>
                  </a:cxn>
                  <a:cxn ang="0">
                    <a:pos x="463" y="80"/>
                  </a:cxn>
                  <a:cxn ang="0">
                    <a:pos x="218" y="175"/>
                  </a:cxn>
                  <a:cxn ang="0">
                    <a:pos x="0" y="239"/>
                  </a:cxn>
                </a:cxnLst>
                <a:rect l="0" t="0" r="r" b="b"/>
                <a:pathLst>
                  <a:path w="643" h="239">
                    <a:moveTo>
                      <a:pt x="643" y="0"/>
                    </a:moveTo>
                    <a:cubicBezTo>
                      <a:pt x="613" y="12"/>
                      <a:pt x="534" y="51"/>
                      <a:pt x="463" y="80"/>
                    </a:cubicBezTo>
                    <a:cubicBezTo>
                      <a:pt x="392" y="109"/>
                      <a:pt x="295" y="148"/>
                      <a:pt x="218" y="175"/>
                    </a:cubicBezTo>
                    <a:cubicBezTo>
                      <a:pt x="141" y="202"/>
                      <a:pt x="45" y="226"/>
                      <a:pt x="0" y="239"/>
                    </a:cubicBezTo>
                  </a:path>
                </a:pathLst>
              </a:custGeom>
              <a:noFill/>
              <a:ln w="28575" cap="flat" cmpd="sng">
                <a:solidFill>
                  <a:srgbClr val="00FFFF"/>
                </a:solidFill>
                <a:prstDash val="solid"/>
                <a:round/>
                <a:headEnd/>
                <a:tailEnd/>
              </a:ln>
              <a:effectLst/>
            </p:spPr>
            <p:txBody>
              <a:bodyPr>
                <a:prstTxWarp prst="textNoShape">
                  <a:avLst/>
                </a:prstTxWarp>
              </a:bodyPr>
              <a:lstStyle/>
              <a:p>
                <a:endParaRPr lang="en-US"/>
              </a:p>
            </p:txBody>
          </p:sp>
          <p:sp>
            <p:nvSpPr>
              <p:cNvPr id="21538" name="Freeform 34"/>
              <p:cNvSpPr>
                <a:spLocks/>
              </p:cNvSpPr>
              <p:nvPr/>
            </p:nvSpPr>
            <p:spPr bwMode="auto">
              <a:xfrm>
                <a:off x="5718" y="11955"/>
                <a:ext cx="672" cy="328"/>
              </a:xfrm>
              <a:custGeom>
                <a:avLst/>
                <a:gdLst/>
                <a:ahLst/>
                <a:cxnLst>
                  <a:cxn ang="0">
                    <a:pos x="672" y="0"/>
                  </a:cxn>
                  <a:cxn ang="0">
                    <a:pos x="452" y="175"/>
                  </a:cxn>
                  <a:cxn ang="0">
                    <a:pos x="212" y="295"/>
                  </a:cxn>
                  <a:cxn ang="0">
                    <a:pos x="0" y="328"/>
                  </a:cxn>
                </a:cxnLst>
                <a:rect l="0" t="0" r="r" b="b"/>
                <a:pathLst>
                  <a:path w="672" h="328">
                    <a:moveTo>
                      <a:pt x="672" y="0"/>
                    </a:moveTo>
                    <a:cubicBezTo>
                      <a:pt x="635" y="29"/>
                      <a:pt x="529" y="126"/>
                      <a:pt x="452" y="175"/>
                    </a:cubicBezTo>
                    <a:cubicBezTo>
                      <a:pt x="375" y="224"/>
                      <a:pt x="287" y="270"/>
                      <a:pt x="212" y="295"/>
                    </a:cubicBezTo>
                    <a:cubicBezTo>
                      <a:pt x="137" y="320"/>
                      <a:pt x="44" y="321"/>
                      <a:pt x="0" y="328"/>
                    </a:cubicBezTo>
                  </a:path>
                </a:pathLst>
              </a:custGeom>
              <a:noFill/>
              <a:ln w="28575" cap="flat" cmpd="sng">
                <a:solidFill>
                  <a:srgbClr val="00FFFF"/>
                </a:solidFill>
                <a:prstDash val="solid"/>
                <a:round/>
                <a:headEnd/>
                <a:tailEnd/>
              </a:ln>
              <a:effectLst/>
            </p:spPr>
            <p:txBody>
              <a:bodyPr>
                <a:prstTxWarp prst="textNoShape">
                  <a:avLst/>
                </a:prstTxWarp>
              </a:bodyPr>
              <a:lstStyle/>
              <a:p>
                <a:endParaRPr lang="en-US"/>
              </a:p>
            </p:txBody>
          </p:sp>
        </p:grpSp>
        <p:grpSp>
          <p:nvGrpSpPr>
            <p:cNvPr id="7" name="Group 35"/>
            <p:cNvGrpSpPr>
              <a:grpSpLocks/>
            </p:cNvGrpSpPr>
            <p:nvPr/>
          </p:nvGrpSpPr>
          <p:grpSpPr bwMode="auto">
            <a:xfrm flipH="1">
              <a:off x="6587" y="11955"/>
              <a:ext cx="773" cy="655"/>
              <a:chOff x="5637" y="11955"/>
              <a:chExt cx="773" cy="655"/>
            </a:xfrm>
          </p:grpSpPr>
          <p:sp>
            <p:nvSpPr>
              <p:cNvPr id="21540" name="Oval 36"/>
              <p:cNvSpPr>
                <a:spLocks noChangeArrowheads="1"/>
              </p:cNvSpPr>
              <p:nvPr/>
            </p:nvSpPr>
            <p:spPr bwMode="auto">
              <a:xfrm>
                <a:off x="5868" y="12207"/>
                <a:ext cx="494" cy="403"/>
              </a:xfrm>
              <a:prstGeom prst="ellipse">
                <a:avLst/>
              </a:prstGeom>
              <a:noFill/>
              <a:ln w="28575">
                <a:solidFill>
                  <a:srgbClr val="00FFFF"/>
                </a:solidFill>
                <a:round/>
                <a:headEnd/>
                <a:tailEnd/>
              </a:ln>
            </p:spPr>
            <p:txBody>
              <a:bodyPr>
                <a:prstTxWarp prst="textNoShape">
                  <a:avLst/>
                </a:prstTxWarp>
              </a:bodyPr>
              <a:lstStyle/>
              <a:p>
                <a:endParaRPr lang="en-US"/>
              </a:p>
            </p:txBody>
          </p:sp>
          <p:sp>
            <p:nvSpPr>
              <p:cNvPr id="21541" name="Oval 37"/>
              <p:cNvSpPr>
                <a:spLocks noChangeArrowheads="1"/>
              </p:cNvSpPr>
              <p:nvPr/>
            </p:nvSpPr>
            <p:spPr bwMode="auto">
              <a:xfrm>
                <a:off x="6059" y="12358"/>
                <a:ext cx="186" cy="190"/>
              </a:xfrm>
              <a:prstGeom prst="ellipse">
                <a:avLst/>
              </a:prstGeom>
              <a:noFill/>
              <a:ln w="28575">
                <a:solidFill>
                  <a:srgbClr val="00FFFF"/>
                </a:solidFill>
                <a:round/>
                <a:headEnd/>
                <a:tailEnd/>
              </a:ln>
            </p:spPr>
            <p:txBody>
              <a:bodyPr>
                <a:prstTxWarp prst="textNoShape">
                  <a:avLst/>
                </a:prstTxWarp>
              </a:bodyPr>
              <a:lstStyle/>
              <a:p>
                <a:endParaRPr lang="en-US"/>
              </a:p>
            </p:txBody>
          </p:sp>
          <p:sp>
            <p:nvSpPr>
              <p:cNvPr id="21542" name="Oval 38"/>
              <p:cNvSpPr>
                <a:spLocks noChangeArrowheads="1"/>
              </p:cNvSpPr>
              <p:nvPr/>
            </p:nvSpPr>
            <p:spPr bwMode="auto">
              <a:xfrm rot="-1148682">
                <a:off x="5637" y="12010"/>
                <a:ext cx="758" cy="356"/>
              </a:xfrm>
              <a:prstGeom prst="ellipse">
                <a:avLst/>
              </a:prstGeom>
              <a:noFill/>
              <a:ln w="28575">
                <a:solidFill>
                  <a:srgbClr val="00FFFF"/>
                </a:solidFill>
                <a:round/>
                <a:headEnd/>
                <a:tailEnd/>
              </a:ln>
              <a:effectLst/>
            </p:spPr>
            <p:txBody>
              <a:bodyPr>
                <a:prstTxWarp prst="textNoShape">
                  <a:avLst/>
                </a:prstTxWarp>
              </a:bodyPr>
              <a:lstStyle/>
              <a:p>
                <a:endParaRPr lang="en-US"/>
              </a:p>
            </p:txBody>
          </p:sp>
          <p:sp>
            <p:nvSpPr>
              <p:cNvPr id="21543" name="Freeform 39"/>
              <p:cNvSpPr>
                <a:spLocks/>
              </p:cNvSpPr>
              <p:nvPr/>
            </p:nvSpPr>
            <p:spPr bwMode="auto">
              <a:xfrm>
                <a:off x="5767" y="12210"/>
                <a:ext cx="643" cy="239"/>
              </a:xfrm>
              <a:custGeom>
                <a:avLst/>
                <a:gdLst/>
                <a:ahLst/>
                <a:cxnLst>
                  <a:cxn ang="0">
                    <a:pos x="643" y="0"/>
                  </a:cxn>
                  <a:cxn ang="0">
                    <a:pos x="463" y="80"/>
                  </a:cxn>
                  <a:cxn ang="0">
                    <a:pos x="218" y="175"/>
                  </a:cxn>
                  <a:cxn ang="0">
                    <a:pos x="0" y="239"/>
                  </a:cxn>
                </a:cxnLst>
                <a:rect l="0" t="0" r="r" b="b"/>
                <a:pathLst>
                  <a:path w="643" h="239">
                    <a:moveTo>
                      <a:pt x="643" y="0"/>
                    </a:moveTo>
                    <a:cubicBezTo>
                      <a:pt x="613" y="12"/>
                      <a:pt x="534" y="51"/>
                      <a:pt x="463" y="80"/>
                    </a:cubicBezTo>
                    <a:cubicBezTo>
                      <a:pt x="392" y="109"/>
                      <a:pt x="295" y="148"/>
                      <a:pt x="218" y="175"/>
                    </a:cubicBezTo>
                    <a:cubicBezTo>
                      <a:pt x="141" y="202"/>
                      <a:pt x="45" y="226"/>
                      <a:pt x="0" y="239"/>
                    </a:cubicBezTo>
                  </a:path>
                </a:pathLst>
              </a:custGeom>
              <a:noFill/>
              <a:ln w="28575" cap="flat" cmpd="sng">
                <a:solidFill>
                  <a:srgbClr val="00FFFF"/>
                </a:solidFill>
                <a:prstDash val="solid"/>
                <a:round/>
                <a:headEnd/>
                <a:tailEnd/>
              </a:ln>
              <a:effectLst/>
            </p:spPr>
            <p:txBody>
              <a:bodyPr>
                <a:prstTxWarp prst="textNoShape">
                  <a:avLst/>
                </a:prstTxWarp>
              </a:bodyPr>
              <a:lstStyle/>
              <a:p>
                <a:endParaRPr lang="en-US"/>
              </a:p>
            </p:txBody>
          </p:sp>
          <p:sp>
            <p:nvSpPr>
              <p:cNvPr id="21544" name="Freeform 40"/>
              <p:cNvSpPr>
                <a:spLocks/>
              </p:cNvSpPr>
              <p:nvPr/>
            </p:nvSpPr>
            <p:spPr bwMode="auto">
              <a:xfrm>
                <a:off x="5718" y="11955"/>
                <a:ext cx="672" cy="328"/>
              </a:xfrm>
              <a:custGeom>
                <a:avLst/>
                <a:gdLst/>
                <a:ahLst/>
                <a:cxnLst>
                  <a:cxn ang="0">
                    <a:pos x="672" y="0"/>
                  </a:cxn>
                  <a:cxn ang="0">
                    <a:pos x="452" y="175"/>
                  </a:cxn>
                  <a:cxn ang="0">
                    <a:pos x="212" y="295"/>
                  </a:cxn>
                  <a:cxn ang="0">
                    <a:pos x="0" y="328"/>
                  </a:cxn>
                </a:cxnLst>
                <a:rect l="0" t="0" r="r" b="b"/>
                <a:pathLst>
                  <a:path w="672" h="328">
                    <a:moveTo>
                      <a:pt x="672" y="0"/>
                    </a:moveTo>
                    <a:cubicBezTo>
                      <a:pt x="635" y="29"/>
                      <a:pt x="529" y="126"/>
                      <a:pt x="452" y="175"/>
                    </a:cubicBezTo>
                    <a:cubicBezTo>
                      <a:pt x="375" y="224"/>
                      <a:pt x="287" y="270"/>
                      <a:pt x="212" y="295"/>
                    </a:cubicBezTo>
                    <a:cubicBezTo>
                      <a:pt x="137" y="320"/>
                      <a:pt x="44" y="321"/>
                      <a:pt x="0" y="328"/>
                    </a:cubicBezTo>
                  </a:path>
                </a:pathLst>
              </a:custGeom>
              <a:noFill/>
              <a:ln w="28575" cap="flat" cmpd="sng">
                <a:solidFill>
                  <a:srgbClr val="00FFFF"/>
                </a:solidFill>
                <a:prstDash val="solid"/>
                <a:round/>
                <a:headEnd/>
                <a:tailEnd/>
              </a:ln>
              <a:effectLst/>
            </p:spPr>
            <p:txBody>
              <a:bodyPr>
                <a:prstTxWarp prst="textNoShape">
                  <a:avLst/>
                </a:prstTxWarp>
              </a:bodyPr>
              <a:lstStyle/>
              <a:p>
                <a:endParaRPr lang="en-US"/>
              </a:p>
            </p:txBody>
          </p:sp>
        </p:grpSp>
      </p:grpSp>
      <p:sp>
        <p:nvSpPr>
          <p:cNvPr id="21545" name="Oval 41"/>
          <p:cNvSpPr>
            <a:spLocks noChangeArrowheads="1"/>
          </p:cNvSpPr>
          <p:nvPr/>
        </p:nvSpPr>
        <p:spPr bwMode="auto">
          <a:xfrm>
            <a:off x="6781800" y="5459413"/>
            <a:ext cx="914400" cy="838200"/>
          </a:xfrm>
          <a:prstGeom prst="ellipse">
            <a:avLst/>
          </a:prstGeom>
          <a:noFill/>
          <a:ln w="31750">
            <a:solidFill>
              <a:srgbClr val="00FF00"/>
            </a:solidFill>
            <a:miter lim="800000"/>
            <a:headEnd/>
            <a:tailEnd/>
          </a:ln>
          <a:effectLst/>
        </p:spPr>
        <p:txBody>
          <a:bodyPr wrap="none" anchor="ctr">
            <a:prstTxWarp prst="textNoShape">
              <a:avLst/>
            </a:prstTxWarp>
          </a:bodyPr>
          <a:lstStyle/>
          <a:p>
            <a:endParaRPr lang="en-US"/>
          </a:p>
        </p:txBody>
      </p:sp>
      <p:sp>
        <p:nvSpPr>
          <p:cNvPr id="21546" name="Freeform 42"/>
          <p:cNvSpPr>
            <a:spLocks/>
          </p:cNvSpPr>
          <p:nvPr/>
        </p:nvSpPr>
        <p:spPr bwMode="auto">
          <a:xfrm>
            <a:off x="7086600" y="6019800"/>
            <a:ext cx="381000" cy="76200"/>
          </a:xfrm>
          <a:custGeom>
            <a:avLst/>
            <a:gdLst/>
            <a:ahLst/>
            <a:cxnLst>
              <a:cxn ang="0">
                <a:pos x="0" y="0"/>
              </a:cxn>
              <a:cxn ang="0">
                <a:pos x="96" y="48"/>
              </a:cxn>
              <a:cxn ang="0">
                <a:pos x="240" y="0"/>
              </a:cxn>
            </a:cxnLst>
            <a:rect l="0" t="0" r="r" b="b"/>
            <a:pathLst>
              <a:path w="240" h="48">
                <a:moveTo>
                  <a:pt x="0" y="0"/>
                </a:moveTo>
                <a:cubicBezTo>
                  <a:pt x="28" y="24"/>
                  <a:pt x="56" y="48"/>
                  <a:pt x="96" y="48"/>
                </a:cubicBezTo>
                <a:cubicBezTo>
                  <a:pt x="136" y="48"/>
                  <a:pt x="216" y="8"/>
                  <a:pt x="240" y="0"/>
                </a:cubicBezTo>
              </a:path>
            </a:pathLst>
          </a:custGeom>
          <a:noFill/>
          <a:ln w="25400" cap="flat" cmpd="sng">
            <a:solidFill>
              <a:srgbClr val="00FF00"/>
            </a:solidFill>
            <a:prstDash val="solid"/>
            <a:miter lim="800000"/>
            <a:headEnd type="none" w="med" len="med"/>
            <a:tailEnd type="none" w="med" len="med"/>
          </a:ln>
          <a:effectLst/>
        </p:spPr>
        <p:txBody>
          <a:bodyPr wrap="none">
            <a:prstTxWarp prst="textNoShape">
              <a:avLst/>
            </a:prstTxWarp>
          </a:bodyPr>
          <a:lstStyle/>
          <a:p>
            <a:endParaRPr lang="en-US"/>
          </a:p>
        </p:txBody>
      </p:sp>
      <p:sp>
        <p:nvSpPr>
          <p:cNvPr id="21547" name="Oval 43"/>
          <p:cNvSpPr>
            <a:spLocks noChangeArrowheads="1"/>
          </p:cNvSpPr>
          <p:nvPr/>
        </p:nvSpPr>
        <p:spPr bwMode="auto">
          <a:xfrm>
            <a:off x="6900863" y="5759450"/>
            <a:ext cx="255587" cy="101600"/>
          </a:xfrm>
          <a:prstGeom prst="ellipse">
            <a:avLst/>
          </a:prstGeom>
          <a:noFill/>
          <a:ln w="28575">
            <a:solidFill>
              <a:srgbClr val="00FF00"/>
            </a:solidFill>
            <a:miter lim="800000"/>
            <a:headEnd/>
            <a:tailEnd/>
          </a:ln>
          <a:effectLst/>
        </p:spPr>
        <p:txBody>
          <a:bodyPr wrap="none" anchor="ctr">
            <a:prstTxWarp prst="textNoShape">
              <a:avLst/>
            </a:prstTxWarp>
          </a:bodyPr>
          <a:lstStyle/>
          <a:p>
            <a:endParaRPr lang="en-US"/>
          </a:p>
        </p:txBody>
      </p:sp>
      <p:sp>
        <p:nvSpPr>
          <p:cNvPr id="21548" name="Oval 44"/>
          <p:cNvSpPr>
            <a:spLocks noChangeArrowheads="1"/>
          </p:cNvSpPr>
          <p:nvPr/>
        </p:nvSpPr>
        <p:spPr bwMode="auto">
          <a:xfrm>
            <a:off x="7289800" y="5784850"/>
            <a:ext cx="255588" cy="101600"/>
          </a:xfrm>
          <a:prstGeom prst="ellipse">
            <a:avLst/>
          </a:prstGeom>
          <a:noFill/>
          <a:ln w="28575">
            <a:solidFill>
              <a:srgbClr val="00FF00"/>
            </a:solidFill>
            <a:miter lim="800000"/>
            <a:headEnd/>
            <a:tailEnd/>
          </a:ln>
          <a:effectLst/>
        </p:spPr>
        <p:txBody>
          <a:bodyPr wrap="none" anchor="ctr">
            <a:prstTxWarp prst="textNoShape">
              <a:avLst/>
            </a:prstTxWarp>
          </a:bodyPr>
          <a:lstStyle/>
          <a:p>
            <a:endParaRPr lang="en-US"/>
          </a:p>
        </p:txBody>
      </p:sp>
      <p:sp>
        <p:nvSpPr>
          <p:cNvPr id="21549" name="Oval 45"/>
          <p:cNvSpPr>
            <a:spLocks noChangeArrowheads="1"/>
          </p:cNvSpPr>
          <p:nvPr/>
        </p:nvSpPr>
        <p:spPr bwMode="auto">
          <a:xfrm>
            <a:off x="6983413" y="5786438"/>
            <a:ext cx="103187" cy="74612"/>
          </a:xfrm>
          <a:prstGeom prst="ellipse">
            <a:avLst/>
          </a:prstGeom>
          <a:noFill/>
          <a:ln w="28575">
            <a:solidFill>
              <a:srgbClr val="00FF00"/>
            </a:solidFill>
            <a:miter lim="800000"/>
            <a:headEnd/>
            <a:tailEnd/>
          </a:ln>
          <a:effectLst/>
        </p:spPr>
        <p:txBody>
          <a:bodyPr wrap="none" anchor="ctr">
            <a:prstTxWarp prst="textNoShape">
              <a:avLst/>
            </a:prstTxWarp>
          </a:bodyPr>
          <a:lstStyle/>
          <a:p>
            <a:endParaRPr lang="en-US"/>
          </a:p>
        </p:txBody>
      </p:sp>
      <p:sp>
        <p:nvSpPr>
          <p:cNvPr id="21550" name="Oval 46"/>
          <p:cNvSpPr>
            <a:spLocks noChangeArrowheads="1"/>
          </p:cNvSpPr>
          <p:nvPr/>
        </p:nvSpPr>
        <p:spPr bwMode="auto">
          <a:xfrm>
            <a:off x="7378700" y="5803900"/>
            <a:ext cx="88900" cy="82550"/>
          </a:xfrm>
          <a:prstGeom prst="ellipse">
            <a:avLst/>
          </a:prstGeom>
          <a:noFill/>
          <a:ln w="28575">
            <a:solidFill>
              <a:srgbClr val="00FF00"/>
            </a:solidFill>
            <a:miter lim="800000"/>
            <a:headEnd/>
            <a:tailEnd/>
          </a:ln>
          <a:effectLst/>
        </p:spPr>
        <p:txBody>
          <a:bodyPr wrap="none" anchor="ctr">
            <a:prstTxWarp prst="textNoShape">
              <a:avLst/>
            </a:prstTxWarp>
          </a:bodyPr>
          <a:lstStyle/>
          <a:p>
            <a:endParaRPr lang="en-US"/>
          </a:p>
        </p:txBody>
      </p:sp>
      <p:sp>
        <p:nvSpPr>
          <p:cNvPr id="21551" name="Freeform 47"/>
          <p:cNvSpPr>
            <a:spLocks/>
          </p:cNvSpPr>
          <p:nvPr/>
        </p:nvSpPr>
        <p:spPr bwMode="auto">
          <a:xfrm>
            <a:off x="6934200" y="5638800"/>
            <a:ext cx="152400" cy="76200"/>
          </a:xfrm>
          <a:custGeom>
            <a:avLst/>
            <a:gdLst/>
            <a:ahLst/>
            <a:cxnLst>
              <a:cxn ang="0">
                <a:pos x="0" y="48"/>
              </a:cxn>
              <a:cxn ang="0">
                <a:pos x="48" y="0"/>
              </a:cxn>
              <a:cxn ang="0">
                <a:pos x="96" y="48"/>
              </a:cxn>
              <a:cxn ang="0">
                <a:pos x="48" y="0"/>
              </a:cxn>
              <a:cxn ang="0">
                <a:pos x="96" y="48"/>
              </a:cxn>
            </a:cxnLst>
            <a:rect l="0" t="0" r="r" b="b"/>
            <a:pathLst>
              <a:path w="96" h="48">
                <a:moveTo>
                  <a:pt x="0" y="48"/>
                </a:moveTo>
                <a:cubicBezTo>
                  <a:pt x="16" y="24"/>
                  <a:pt x="32" y="0"/>
                  <a:pt x="48" y="0"/>
                </a:cubicBezTo>
                <a:cubicBezTo>
                  <a:pt x="64" y="0"/>
                  <a:pt x="96" y="48"/>
                  <a:pt x="96" y="48"/>
                </a:cubicBezTo>
                <a:cubicBezTo>
                  <a:pt x="96" y="48"/>
                  <a:pt x="48" y="0"/>
                  <a:pt x="48" y="0"/>
                </a:cubicBezTo>
                <a:cubicBezTo>
                  <a:pt x="48" y="0"/>
                  <a:pt x="88" y="40"/>
                  <a:pt x="96" y="48"/>
                </a:cubicBezTo>
              </a:path>
            </a:pathLst>
          </a:custGeom>
          <a:noFill/>
          <a:ln w="28575" cap="flat" cmpd="sng">
            <a:solidFill>
              <a:srgbClr val="00FF00"/>
            </a:solidFill>
            <a:prstDash val="solid"/>
            <a:miter lim="800000"/>
            <a:headEnd type="none" w="med" len="med"/>
            <a:tailEnd type="none" w="med" len="med"/>
          </a:ln>
          <a:effectLst/>
        </p:spPr>
        <p:txBody>
          <a:bodyPr wrap="none">
            <a:prstTxWarp prst="textNoShape">
              <a:avLst/>
            </a:prstTxWarp>
          </a:bodyPr>
          <a:lstStyle/>
          <a:p>
            <a:endParaRPr lang="en-US"/>
          </a:p>
        </p:txBody>
      </p:sp>
      <p:sp>
        <p:nvSpPr>
          <p:cNvPr id="21552" name="Freeform 48"/>
          <p:cNvSpPr>
            <a:spLocks/>
          </p:cNvSpPr>
          <p:nvPr/>
        </p:nvSpPr>
        <p:spPr bwMode="auto">
          <a:xfrm>
            <a:off x="7315200" y="5638800"/>
            <a:ext cx="152400" cy="76200"/>
          </a:xfrm>
          <a:custGeom>
            <a:avLst/>
            <a:gdLst/>
            <a:ahLst/>
            <a:cxnLst>
              <a:cxn ang="0">
                <a:pos x="0" y="48"/>
              </a:cxn>
              <a:cxn ang="0">
                <a:pos x="48" y="0"/>
              </a:cxn>
              <a:cxn ang="0">
                <a:pos x="96" y="48"/>
              </a:cxn>
              <a:cxn ang="0">
                <a:pos x="48" y="0"/>
              </a:cxn>
              <a:cxn ang="0">
                <a:pos x="96" y="48"/>
              </a:cxn>
            </a:cxnLst>
            <a:rect l="0" t="0" r="r" b="b"/>
            <a:pathLst>
              <a:path w="96" h="48">
                <a:moveTo>
                  <a:pt x="0" y="48"/>
                </a:moveTo>
                <a:cubicBezTo>
                  <a:pt x="16" y="24"/>
                  <a:pt x="32" y="0"/>
                  <a:pt x="48" y="0"/>
                </a:cubicBezTo>
                <a:cubicBezTo>
                  <a:pt x="64" y="0"/>
                  <a:pt x="96" y="48"/>
                  <a:pt x="96" y="48"/>
                </a:cubicBezTo>
                <a:cubicBezTo>
                  <a:pt x="96" y="48"/>
                  <a:pt x="48" y="0"/>
                  <a:pt x="48" y="0"/>
                </a:cubicBezTo>
                <a:cubicBezTo>
                  <a:pt x="48" y="0"/>
                  <a:pt x="88" y="40"/>
                  <a:pt x="96" y="48"/>
                </a:cubicBezTo>
              </a:path>
            </a:pathLst>
          </a:custGeom>
          <a:noFill/>
          <a:ln w="28575" cap="flat" cmpd="sng">
            <a:solidFill>
              <a:srgbClr val="00FF00"/>
            </a:solidFill>
            <a:prstDash val="solid"/>
            <a:miter lim="800000"/>
            <a:headEnd type="none" w="med" len="med"/>
            <a:tailEnd type="none" w="med" len="med"/>
          </a:ln>
          <a:effectLst/>
        </p:spPr>
        <p:txBody>
          <a:bodyPr wrap="none">
            <a:prstTxWarp prst="textNoShape">
              <a:avLst/>
            </a:prstTxWarp>
          </a:bodyPr>
          <a:lstStyle/>
          <a:p>
            <a:endParaRPr lang="en-US"/>
          </a:p>
        </p:txBody>
      </p:sp>
      <p:sp>
        <p:nvSpPr>
          <p:cNvPr id="49" name="TextBox 48"/>
          <p:cNvSpPr txBox="1"/>
          <p:nvPr/>
        </p:nvSpPr>
        <p:spPr>
          <a:xfrm>
            <a:off x="533400" y="6451600"/>
            <a:ext cx="2458225" cy="338554"/>
          </a:xfrm>
          <a:prstGeom prst="rect">
            <a:avLst/>
          </a:prstGeom>
          <a:noFill/>
        </p:spPr>
        <p:txBody>
          <a:bodyPr wrap="none" rtlCol="0">
            <a:spAutoFit/>
          </a:bodyPr>
          <a:lstStyle/>
          <a:p>
            <a:r>
              <a:rPr lang="en-US"/>
              <a:t>Slide from Julia Braverman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childTnLst>
                                </p:cTn>
                              </p:par>
                              <p:par>
                                <p:cTn id="19" presetID="0" presetClass="path" presetSubtype="0" accel="50000" decel="50000" fill="hold" nodeType="withEffect">
                                  <p:stCondLst>
                                    <p:cond delay="0"/>
                                  </p:stCondLst>
                                  <p:childTnLst>
                                    <p:animMotion origin="layout" path="M -3.33333E-6 -2.48555E-6 L 0.19167 0.19977 " pathEditMode="relative" rAng="0" ptsTypes="AA">
                                      <p:cBhvr>
                                        <p:cTn id="20" dur="2000" fill="hold"/>
                                        <p:tgtEl>
                                          <p:spTgt spid="5"/>
                                        </p:tgtEl>
                                        <p:attrNameLst>
                                          <p:attrName>ppt_x</p:attrName>
                                          <p:attrName>ppt_y</p:attrName>
                                        </p:attrNameLst>
                                      </p:cBhvr>
                                      <p:rCtr x="9600" y="10000"/>
                                    </p:animMotion>
                                  </p:childTnLst>
                                </p:cTn>
                              </p:par>
                              <p:par>
                                <p:cTn id="21" presetID="0" presetClass="path" presetSubtype="0" accel="50000" decel="50000" fill="hold" nodeType="withEffect">
                                  <p:stCondLst>
                                    <p:cond delay="0"/>
                                  </p:stCondLst>
                                  <p:childTnLst>
                                    <p:animMotion origin="layout" path="M 0.0 -4.21965E-6 L -0.15 -0.11098 " pathEditMode="relative" rAng="0" ptsTypes="AA">
                                      <p:cBhvr>
                                        <p:cTn id="22" dur="2000" fill="hold"/>
                                        <p:tgtEl>
                                          <p:spTgt spid="4"/>
                                        </p:tgtEl>
                                        <p:attrNameLst>
                                          <p:attrName>ppt_x</p:attrName>
                                          <p:attrName>ppt_y</p:attrName>
                                        </p:attrNameLst>
                                      </p:cBhvr>
                                      <p:rCtr x="-7500" y="-5500"/>
                                    </p:animMotion>
                                  </p:childTnLst>
                                </p:cTn>
                              </p:par>
                              <p:par>
                                <p:cTn id="23" presetID="1"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5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5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4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5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5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5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5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5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45" grpId="0" animBg="1"/>
      <p:bldP spid="21546" grpId="0" animBg="1"/>
      <p:bldP spid="21547" grpId="0" animBg="1"/>
      <p:bldP spid="21548" grpId="0" animBg="1"/>
      <p:bldP spid="21549" grpId="0" animBg="1"/>
      <p:bldP spid="21550" grpId="0" animBg="1"/>
      <p:bldP spid="21551" grpId="0" animBg="1"/>
      <p:bldP spid="215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p:txBody>
          <a:bodyPr/>
          <a:lstStyle/>
          <a:p>
            <a:fld id="{E65AD560-E9A1-E34A-AEF0-0947BDEB4397}" type="slidenum">
              <a:rPr lang="en-US"/>
              <a:pPr/>
              <a:t>8</a:t>
            </a:fld>
            <a:endParaRPr lang="en-US"/>
          </a:p>
        </p:txBody>
      </p:sp>
      <p:sp>
        <p:nvSpPr>
          <p:cNvPr id="562178" name="Rectangle 2"/>
          <p:cNvSpPr>
            <a:spLocks noGrp="1" noChangeArrowheads="1"/>
          </p:cNvSpPr>
          <p:nvPr>
            <p:ph type="title"/>
          </p:nvPr>
        </p:nvSpPr>
        <p:spPr>
          <a:xfrm>
            <a:off x="0" y="0"/>
            <a:ext cx="8839200" cy="1143000"/>
          </a:xfrm>
        </p:spPr>
        <p:txBody>
          <a:bodyPr/>
          <a:lstStyle/>
          <a:p>
            <a:r>
              <a:rPr lang="en-US" sz="3600"/>
              <a:t>Image from Russell 1997</a:t>
            </a:r>
            <a:endParaRPr lang="en-US"/>
          </a:p>
        </p:txBody>
      </p:sp>
      <p:pic>
        <p:nvPicPr>
          <p:cNvPr id="562180" name="Picture 4" descr="Picture 9"/>
          <p:cNvPicPr>
            <a:picLocks noChangeAspect="1" noChangeArrowheads="1"/>
          </p:cNvPicPr>
          <p:nvPr/>
        </p:nvPicPr>
        <p:blipFill>
          <a:blip r:embed="rId3"/>
          <a:srcRect/>
          <a:stretch>
            <a:fillRect/>
          </a:stretch>
        </p:blipFill>
        <p:spPr bwMode="auto">
          <a:xfrm>
            <a:off x="1828800" y="1143000"/>
            <a:ext cx="5060950" cy="5181600"/>
          </a:xfrm>
          <a:prstGeom prst="rect">
            <a:avLst/>
          </a:prstGeom>
          <a:noFill/>
        </p:spPr>
      </p:pic>
      <p:grpSp>
        <p:nvGrpSpPr>
          <p:cNvPr id="2" name="Group 15"/>
          <p:cNvGrpSpPr>
            <a:grpSpLocks/>
          </p:cNvGrpSpPr>
          <p:nvPr/>
        </p:nvGrpSpPr>
        <p:grpSpPr bwMode="auto">
          <a:xfrm>
            <a:off x="228600" y="3886200"/>
            <a:ext cx="8153400" cy="1066800"/>
            <a:chOff x="144" y="2448"/>
            <a:chExt cx="5136" cy="672"/>
          </a:xfrm>
        </p:grpSpPr>
        <p:sp>
          <p:nvSpPr>
            <p:cNvPr id="562182" name="Line 6"/>
            <p:cNvSpPr>
              <a:spLocks noChangeShapeType="1"/>
            </p:cNvSpPr>
            <p:nvPr/>
          </p:nvSpPr>
          <p:spPr bwMode="auto">
            <a:xfrm>
              <a:off x="240" y="2736"/>
              <a:ext cx="5040" cy="0"/>
            </a:xfrm>
            <a:prstGeom prst="line">
              <a:avLst/>
            </a:prstGeom>
            <a:noFill/>
            <a:ln w="76200">
              <a:solidFill>
                <a:schemeClr val="accent1"/>
              </a:solidFill>
              <a:round/>
              <a:headEnd/>
              <a:tailEnd/>
            </a:ln>
          </p:spPr>
          <p:txBody>
            <a:bodyPr wrap="none" anchor="ctr">
              <a:prstTxWarp prst="textNoShape">
                <a:avLst/>
              </a:prstTxWarp>
            </a:bodyPr>
            <a:lstStyle/>
            <a:p>
              <a:endParaRPr lang="en-US"/>
            </a:p>
          </p:txBody>
        </p:sp>
        <p:sp>
          <p:nvSpPr>
            <p:cNvPr id="562184" name="Text Box 8"/>
            <p:cNvSpPr txBox="1">
              <a:spLocks noChangeArrowheads="1"/>
            </p:cNvSpPr>
            <p:nvPr/>
          </p:nvSpPr>
          <p:spPr bwMode="auto">
            <a:xfrm>
              <a:off x="144" y="2448"/>
              <a:ext cx="864" cy="213"/>
            </a:xfrm>
            <a:prstGeom prst="rect">
              <a:avLst/>
            </a:prstGeom>
            <a:noFill/>
            <a:ln w="9525">
              <a:noFill/>
              <a:miter lim="800000"/>
              <a:headEnd/>
              <a:tailEnd/>
            </a:ln>
          </p:spPr>
          <p:txBody>
            <a:bodyPr>
              <a:prstTxWarp prst="textNoShape">
                <a:avLst/>
              </a:prstTxWarp>
              <a:spAutoFit/>
            </a:bodyPr>
            <a:lstStyle/>
            <a:p>
              <a:pPr>
                <a:spcBef>
                  <a:spcPct val="50000"/>
                </a:spcBef>
              </a:pPr>
              <a:r>
                <a:rPr lang="en-US" b="1">
                  <a:solidFill>
                    <a:srgbClr val="000000"/>
                  </a:solidFill>
                  <a:effectLst>
                    <a:outerShdw blurRad="38100" dist="38100" dir="2700000" algn="tl">
                      <a:srgbClr val="000000"/>
                    </a:outerShdw>
                  </a:effectLst>
                </a:rPr>
                <a:t>valence</a:t>
              </a:r>
            </a:p>
          </p:txBody>
        </p:sp>
        <p:sp>
          <p:nvSpPr>
            <p:cNvPr id="562185" name="Text Box 9"/>
            <p:cNvSpPr txBox="1">
              <a:spLocks noChangeArrowheads="1"/>
            </p:cNvSpPr>
            <p:nvPr/>
          </p:nvSpPr>
          <p:spPr bwMode="auto">
            <a:xfrm>
              <a:off x="326" y="2615"/>
              <a:ext cx="233" cy="480"/>
            </a:xfrm>
            <a:prstGeom prst="rect">
              <a:avLst/>
            </a:prstGeom>
            <a:noFill/>
            <a:ln w="9525">
              <a:noFill/>
              <a:miter lim="800000"/>
              <a:headEnd/>
              <a:tailEnd/>
            </a:ln>
          </p:spPr>
          <p:txBody>
            <a:bodyPr wrap="none">
              <a:prstTxWarp prst="textNoShape">
                <a:avLst/>
              </a:prstTxWarp>
              <a:spAutoFit/>
            </a:bodyPr>
            <a:lstStyle/>
            <a:p>
              <a:r>
                <a:rPr lang="en-GB" sz="4400">
                  <a:solidFill>
                    <a:srgbClr val="000000"/>
                  </a:solidFill>
                </a:rPr>
                <a:t>-</a:t>
              </a:r>
              <a:endParaRPr lang="en-GB">
                <a:solidFill>
                  <a:srgbClr val="000000"/>
                </a:solidFill>
              </a:endParaRPr>
            </a:p>
          </p:txBody>
        </p:sp>
        <p:sp>
          <p:nvSpPr>
            <p:cNvPr id="562186" name="Text Box 10"/>
            <p:cNvSpPr txBox="1">
              <a:spLocks noChangeArrowheads="1"/>
            </p:cNvSpPr>
            <p:nvPr/>
          </p:nvSpPr>
          <p:spPr bwMode="auto">
            <a:xfrm>
              <a:off x="4944" y="2640"/>
              <a:ext cx="322" cy="480"/>
            </a:xfrm>
            <a:prstGeom prst="rect">
              <a:avLst/>
            </a:prstGeom>
            <a:noFill/>
            <a:ln w="9525">
              <a:noFill/>
              <a:miter lim="800000"/>
              <a:headEnd/>
              <a:tailEnd/>
            </a:ln>
          </p:spPr>
          <p:txBody>
            <a:bodyPr wrap="none">
              <a:prstTxWarp prst="textNoShape">
                <a:avLst/>
              </a:prstTxWarp>
              <a:spAutoFit/>
            </a:bodyPr>
            <a:lstStyle/>
            <a:p>
              <a:r>
                <a:rPr lang="en-GB" sz="4400">
                  <a:solidFill>
                    <a:srgbClr val="000000"/>
                  </a:solidFill>
                </a:rPr>
                <a:t>+</a:t>
              </a:r>
              <a:endParaRPr lang="en-GB">
                <a:solidFill>
                  <a:srgbClr val="000000"/>
                </a:solidFill>
              </a:endParaRPr>
            </a:p>
          </p:txBody>
        </p:sp>
      </p:grpSp>
      <p:grpSp>
        <p:nvGrpSpPr>
          <p:cNvPr id="3" name="Group 16"/>
          <p:cNvGrpSpPr>
            <a:grpSpLocks/>
          </p:cNvGrpSpPr>
          <p:nvPr/>
        </p:nvGrpSpPr>
        <p:grpSpPr bwMode="auto">
          <a:xfrm>
            <a:off x="3200400" y="1371600"/>
            <a:ext cx="1439863" cy="5486400"/>
            <a:chOff x="2016" y="864"/>
            <a:chExt cx="907" cy="3456"/>
          </a:xfrm>
        </p:grpSpPr>
        <p:sp>
          <p:nvSpPr>
            <p:cNvPr id="562181" name="Line 5"/>
            <p:cNvSpPr>
              <a:spLocks noChangeShapeType="1"/>
            </p:cNvSpPr>
            <p:nvPr/>
          </p:nvSpPr>
          <p:spPr bwMode="auto">
            <a:xfrm flipH="1">
              <a:off x="2352" y="864"/>
              <a:ext cx="48" cy="3456"/>
            </a:xfrm>
            <a:prstGeom prst="line">
              <a:avLst/>
            </a:prstGeom>
            <a:noFill/>
            <a:ln w="76200">
              <a:solidFill>
                <a:schemeClr val="accent1"/>
              </a:solidFill>
              <a:round/>
              <a:headEnd/>
              <a:tailEnd/>
            </a:ln>
          </p:spPr>
          <p:txBody>
            <a:bodyPr wrap="none" anchor="ctr">
              <a:prstTxWarp prst="textNoShape">
                <a:avLst/>
              </a:prstTxWarp>
            </a:bodyPr>
            <a:lstStyle/>
            <a:p>
              <a:endParaRPr lang="en-US"/>
            </a:p>
          </p:txBody>
        </p:sp>
        <p:sp>
          <p:nvSpPr>
            <p:cNvPr id="562189" name="Rectangle 13"/>
            <p:cNvSpPr>
              <a:spLocks noChangeArrowheads="1"/>
            </p:cNvSpPr>
            <p:nvPr/>
          </p:nvSpPr>
          <p:spPr bwMode="auto">
            <a:xfrm>
              <a:off x="2400" y="4032"/>
              <a:ext cx="523" cy="213"/>
            </a:xfrm>
            <a:prstGeom prst="rect">
              <a:avLst/>
            </a:prstGeom>
            <a:noFill/>
            <a:ln w="9525">
              <a:noFill/>
              <a:miter lim="800000"/>
              <a:headEnd/>
              <a:tailEnd/>
            </a:ln>
          </p:spPr>
          <p:txBody>
            <a:bodyPr wrap="none">
              <a:prstTxWarp prst="textNoShape">
                <a:avLst/>
              </a:prstTxWarp>
              <a:spAutoFit/>
            </a:bodyPr>
            <a:lstStyle/>
            <a:p>
              <a:r>
                <a:rPr lang="en-US" b="1">
                  <a:solidFill>
                    <a:srgbClr val="000000"/>
                  </a:solidFill>
                  <a:effectLst>
                    <a:outerShdw blurRad="38100" dist="38100" dir="2700000" algn="tl">
                      <a:srgbClr val="000000"/>
                    </a:outerShdw>
                  </a:effectLst>
                </a:rPr>
                <a:t>arousal</a:t>
              </a:r>
              <a:endParaRPr lang="en-GB" b="1">
                <a:solidFill>
                  <a:srgbClr val="000000"/>
                </a:solidFill>
                <a:effectLst>
                  <a:outerShdw blurRad="38100" dist="38100" dir="2700000" algn="tl">
                    <a:srgbClr val="000000"/>
                  </a:outerShdw>
                </a:effectLst>
              </a:endParaRPr>
            </a:p>
          </p:txBody>
        </p:sp>
        <p:sp>
          <p:nvSpPr>
            <p:cNvPr id="562190" name="Text Box 14"/>
            <p:cNvSpPr txBox="1">
              <a:spLocks noChangeArrowheads="1"/>
            </p:cNvSpPr>
            <p:nvPr/>
          </p:nvSpPr>
          <p:spPr bwMode="auto">
            <a:xfrm>
              <a:off x="2016" y="3840"/>
              <a:ext cx="233" cy="480"/>
            </a:xfrm>
            <a:prstGeom prst="rect">
              <a:avLst/>
            </a:prstGeom>
            <a:noFill/>
            <a:ln w="9525">
              <a:noFill/>
              <a:miter lim="800000"/>
              <a:headEnd/>
              <a:tailEnd/>
            </a:ln>
          </p:spPr>
          <p:txBody>
            <a:bodyPr wrap="none">
              <a:prstTxWarp prst="textNoShape">
                <a:avLst/>
              </a:prstTxWarp>
              <a:spAutoFit/>
            </a:bodyPr>
            <a:lstStyle/>
            <a:p>
              <a:r>
                <a:rPr lang="en-GB" sz="4400">
                  <a:solidFill>
                    <a:srgbClr val="000000"/>
                  </a:solidFill>
                </a:rPr>
                <a:t>-</a:t>
              </a:r>
              <a:endParaRPr lang="en-GB">
                <a:solidFill>
                  <a:srgbClr val="000000"/>
                </a:solidFill>
              </a:endParaRPr>
            </a:p>
          </p:txBody>
        </p:sp>
      </p:grpSp>
      <p:sp>
        <p:nvSpPr>
          <p:cNvPr id="562193" name="Text Box 17"/>
          <p:cNvSpPr txBox="1">
            <a:spLocks noChangeArrowheads="1"/>
          </p:cNvSpPr>
          <p:nvPr/>
        </p:nvSpPr>
        <p:spPr bwMode="auto">
          <a:xfrm>
            <a:off x="7104063" y="685800"/>
            <a:ext cx="1633537" cy="641350"/>
          </a:xfrm>
          <a:prstGeom prst="rect">
            <a:avLst/>
          </a:prstGeom>
          <a:noFill/>
          <a:ln w="9525">
            <a:noFill/>
            <a:miter lim="800000"/>
            <a:headEnd/>
            <a:tailEnd/>
          </a:ln>
        </p:spPr>
        <p:txBody>
          <a:bodyPr wrap="none">
            <a:prstTxWarp prst="textNoShape">
              <a:avLst/>
            </a:prstTxWarp>
            <a:spAutoFit/>
          </a:bodyPr>
          <a:lstStyle/>
          <a:p>
            <a:r>
              <a:rPr lang="en-GB" sz="1800">
                <a:solidFill>
                  <a:schemeClr val="bg1"/>
                </a:solidFill>
              </a:rPr>
              <a:t>Image from</a:t>
            </a:r>
          </a:p>
          <a:p>
            <a:r>
              <a:rPr lang="en-GB" sz="1800">
                <a:solidFill>
                  <a:schemeClr val="bg1"/>
                </a:solidFill>
              </a:rPr>
              <a:t>Russell,  1997</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Rot="1" noChangeArrowheads="1"/>
          </p:cNvSpPr>
          <p:nvPr>
            <p:ph type="title"/>
          </p:nvPr>
        </p:nvSpPr>
        <p:spPr/>
        <p:txBody>
          <a:bodyPr/>
          <a:lstStyle/>
          <a:p>
            <a:r>
              <a:rPr lang="en-US" sz="4000"/>
              <a:t>Distinctive vs.  Dimensional approach of emotion</a:t>
            </a:r>
          </a:p>
        </p:txBody>
      </p:sp>
      <p:sp>
        <p:nvSpPr>
          <p:cNvPr id="48133" name="Rectangle 5"/>
          <p:cNvSpPr>
            <a:spLocks noGrp="1" noChangeArrowheads="1"/>
          </p:cNvSpPr>
          <p:nvPr>
            <p:ph type="body" sz="half" idx="1"/>
          </p:nvPr>
        </p:nvSpPr>
        <p:spPr/>
        <p:txBody>
          <a:bodyPr/>
          <a:lstStyle/>
          <a:p>
            <a:pPr algn="ctr">
              <a:lnSpc>
                <a:spcPct val="90000"/>
              </a:lnSpc>
              <a:buFont typeface="Wingdings" charset="2"/>
              <a:buNone/>
            </a:pPr>
            <a:r>
              <a:rPr lang="en-US" b="1"/>
              <a:t>Distinctive</a:t>
            </a:r>
          </a:p>
          <a:p>
            <a:pPr>
              <a:lnSpc>
                <a:spcPct val="90000"/>
              </a:lnSpc>
            </a:pPr>
            <a:endParaRPr lang="en-US" sz="2400"/>
          </a:p>
          <a:p>
            <a:pPr>
              <a:lnSpc>
                <a:spcPct val="90000"/>
              </a:lnSpc>
            </a:pPr>
            <a:r>
              <a:rPr lang="en-US" sz="2400"/>
              <a:t>Emotions are units.</a:t>
            </a:r>
          </a:p>
          <a:p>
            <a:pPr>
              <a:lnSpc>
                <a:spcPct val="90000"/>
              </a:lnSpc>
            </a:pPr>
            <a:r>
              <a:rPr lang="en-US" sz="2400"/>
              <a:t>Limited number of basic emotions.	</a:t>
            </a:r>
          </a:p>
          <a:p>
            <a:pPr>
              <a:lnSpc>
                <a:spcPct val="90000"/>
              </a:lnSpc>
            </a:pPr>
            <a:r>
              <a:rPr lang="en-US" sz="2400"/>
              <a:t>Basic emotions are innate and universal</a:t>
            </a:r>
          </a:p>
          <a:p>
            <a:pPr>
              <a:lnSpc>
                <a:spcPct val="90000"/>
              </a:lnSpc>
            </a:pPr>
            <a:r>
              <a:rPr lang="en-US" sz="2400"/>
              <a:t>Methodology advantage</a:t>
            </a:r>
          </a:p>
          <a:p>
            <a:pPr lvl="1">
              <a:lnSpc>
                <a:spcPct val="90000"/>
              </a:lnSpc>
            </a:pPr>
            <a:r>
              <a:rPr lang="en-US" sz="2000"/>
              <a:t>Useful in analyzing traits of personality.</a:t>
            </a:r>
          </a:p>
        </p:txBody>
      </p:sp>
      <p:sp>
        <p:nvSpPr>
          <p:cNvPr id="48134" name="Rectangle 6"/>
          <p:cNvSpPr>
            <a:spLocks noGrp="1" noChangeArrowheads="1"/>
          </p:cNvSpPr>
          <p:nvPr>
            <p:ph type="body" sz="half" idx="2"/>
          </p:nvPr>
        </p:nvSpPr>
        <p:spPr/>
        <p:txBody>
          <a:bodyPr/>
          <a:lstStyle/>
          <a:p>
            <a:pPr algn="ctr">
              <a:lnSpc>
                <a:spcPct val="90000"/>
              </a:lnSpc>
              <a:buFont typeface="Wingdings" charset="2"/>
              <a:buNone/>
            </a:pPr>
            <a:r>
              <a:rPr lang="en-US" b="1"/>
              <a:t>Dimensional</a:t>
            </a:r>
          </a:p>
          <a:p>
            <a:pPr>
              <a:lnSpc>
                <a:spcPct val="90000"/>
              </a:lnSpc>
            </a:pPr>
            <a:endParaRPr lang="en-US" b="1"/>
          </a:p>
          <a:p>
            <a:pPr>
              <a:lnSpc>
                <a:spcPct val="90000"/>
              </a:lnSpc>
            </a:pPr>
            <a:r>
              <a:rPr lang="en-US" sz="2400"/>
              <a:t>Emotions are dimensions.</a:t>
            </a:r>
          </a:p>
          <a:p>
            <a:pPr>
              <a:lnSpc>
                <a:spcPct val="90000"/>
              </a:lnSpc>
            </a:pPr>
            <a:r>
              <a:rPr lang="en-US" sz="2400"/>
              <a:t>Limited # of labels but unlimited number of emotions.</a:t>
            </a:r>
          </a:p>
          <a:p>
            <a:pPr>
              <a:lnSpc>
                <a:spcPct val="90000"/>
              </a:lnSpc>
            </a:pPr>
            <a:r>
              <a:rPr lang="en-US" sz="2400"/>
              <a:t>Emotions are culturally learned.</a:t>
            </a:r>
          </a:p>
          <a:p>
            <a:pPr>
              <a:lnSpc>
                <a:spcPct val="90000"/>
              </a:lnSpc>
            </a:pPr>
            <a:r>
              <a:rPr lang="en-US" sz="2400"/>
              <a:t>Methodological advantage:</a:t>
            </a:r>
          </a:p>
          <a:p>
            <a:pPr lvl="1">
              <a:lnSpc>
                <a:spcPct val="90000"/>
              </a:lnSpc>
            </a:pPr>
            <a:r>
              <a:rPr lang="en-US" sz="2000"/>
              <a:t>Easier to obtain reliable measures.</a:t>
            </a:r>
          </a:p>
        </p:txBody>
      </p:sp>
      <p:sp>
        <p:nvSpPr>
          <p:cNvPr id="5" name="TextBox 4"/>
          <p:cNvSpPr txBox="1"/>
          <p:nvPr/>
        </p:nvSpPr>
        <p:spPr>
          <a:xfrm>
            <a:off x="533400" y="6451600"/>
            <a:ext cx="2458225" cy="338554"/>
          </a:xfrm>
          <a:prstGeom prst="rect">
            <a:avLst/>
          </a:prstGeom>
          <a:noFill/>
        </p:spPr>
        <p:txBody>
          <a:bodyPr wrap="none" rtlCol="0">
            <a:spAutoFit/>
          </a:bodyPr>
          <a:lstStyle/>
          <a:p>
            <a:r>
              <a:rPr lang="en-US"/>
              <a:t>Slide from Julia Braverman</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424p.10.lec5.pptx</Template>
  <TotalTime>10238</TotalTime>
  <Words>2039</Words>
  <Application>Microsoft Office PowerPoint</Application>
  <PresentationFormat>On-screen Show (4:3)</PresentationFormat>
  <Paragraphs>407</Paragraphs>
  <Slides>48</Slides>
  <Notes>32</Notes>
  <HiddenSlides>0</HiddenSlides>
  <MMClips>19</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48</vt:i4>
      </vt:variant>
    </vt:vector>
  </HeadingPairs>
  <TitlesOfParts>
    <vt:vector size="52" baseType="lpstr">
      <vt:lpstr>1_Equity</vt:lpstr>
      <vt:lpstr>Photo Editor Photo</vt:lpstr>
      <vt:lpstr>Chart</vt:lpstr>
      <vt:lpstr>Document</vt:lpstr>
      <vt:lpstr>Emotion  CS 3710 / ISSP 3565</vt:lpstr>
      <vt:lpstr>Scherer’s typology of affective states</vt:lpstr>
      <vt:lpstr>Extracting social/interactional meaning</vt:lpstr>
      <vt:lpstr>Outline</vt:lpstr>
      <vt:lpstr>PowerPoint Presentation</vt:lpstr>
      <vt:lpstr>Ekman and colleagues</vt:lpstr>
      <vt:lpstr>Dimensional approach.  (Russell, 1980, 2003)</vt:lpstr>
      <vt:lpstr>Image from Russell 1997</vt:lpstr>
      <vt:lpstr>Distinctive vs.  Dimensional approach of emotion</vt:lpstr>
      <vt:lpstr>Emotional communication   </vt:lpstr>
      <vt:lpstr>Implications</vt:lpstr>
      <vt:lpstr>Four Theoretical Approaches to Emotion</vt:lpstr>
      <vt:lpstr>Why Emotion Detection from  Speech or Text?</vt:lpstr>
      <vt:lpstr>Hard Questions in Emotion Recognition</vt:lpstr>
      <vt:lpstr>Accuracy of facial versus vocal cues to emotion (Scherer 2001)</vt:lpstr>
      <vt:lpstr>Data and tasks for Emotion  Detection</vt:lpstr>
      <vt:lpstr>Quick case studies</vt:lpstr>
      <vt:lpstr>Example 1: Acted speech; emotional Prosody Speech and Transcripts Corpus (EPSaT)</vt:lpstr>
      <vt:lpstr>    EPSaT Examples</vt:lpstr>
      <vt:lpstr>Liscombe et al. 2003 (Detection)</vt:lpstr>
      <vt:lpstr>Global Pitch Statistics Different Valence/Different Activation</vt:lpstr>
      <vt:lpstr>Global Pitch Statistics Different Valence/Same Activation</vt:lpstr>
      <vt:lpstr>Liscombe et al. Features</vt:lpstr>
      <vt:lpstr>Liscombe et al. Experiments</vt:lpstr>
      <vt:lpstr>PowerPoint Presentation</vt:lpstr>
      <vt:lpstr>Task 1</vt:lpstr>
      <vt:lpstr>PowerPoint Presentation</vt:lpstr>
      <vt:lpstr>PowerPoint Presentation</vt:lpstr>
      <vt:lpstr>Task 2: Uncertainty</vt:lpstr>
      <vt:lpstr>Liscombe et al: ITSpoke Experiment</vt:lpstr>
      <vt:lpstr>Current ITSpoke Experiment(s)</vt:lpstr>
      <vt:lpstr>Scherer summaries re: Prosodic features</vt:lpstr>
      <vt:lpstr>Juslin and Laukka metastudy</vt:lpstr>
      <vt:lpstr>PowerPoint Presentation</vt:lpstr>
      <vt:lpstr>PowerPoint Presentation</vt:lpstr>
      <vt:lpstr>Ang et al 2002</vt:lpstr>
      <vt:lpstr>Data Annotation</vt:lpstr>
      <vt:lpstr>Data Labeling</vt:lpstr>
      <vt:lpstr>Emotion Samples</vt:lpstr>
      <vt:lpstr>Emotion Class Distribution</vt:lpstr>
      <vt:lpstr>Prosodic Model</vt:lpstr>
      <vt:lpstr>Prosodic Features</vt:lpstr>
      <vt:lpstr>Prosodic Features (cont.)</vt:lpstr>
      <vt:lpstr>Features (cont.)</vt:lpstr>
      <vt:lpstr>Language Model Features</vt:lpstr>
      <vt:lpstr>Results (cont.)</vt:lpstr>
      <vt:lpstr>Prosodic Predictors of Annoyed/Frustrated</vt:lpstr>
      <vt:lpstr>Ang et al ‘02 Conclusions</vt:lpstr>
    </vt:vector>
  </TitlesOfParts>
  <Manager/>
  <Company>Stanford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LSA.303 Introduction to Computational Linguistics</dc:title>
  <dc:subject/>
  <dc:creator>Dan Jurafsky</dc:creator>
  <cp:keywords/>
  <dc:description/>
  <cp:lastModifiedBy>litman</cp:lastModifiedBy>
  <cp:revision>192</cp:revision>
  <cp:lastPrinted>2009-03-01T20:27:13Z</cp:lastPrinted>
  <dcterms:created xsi:type="dcterms:W3CDTF">2011-07-12T20:00:28Z</dcterms:created>
  <dcterms:modified xsi:type="dcterms:W3CDTF">2012-09-06T12:17:55Z</dcterms:modified>
  <cp:category/>
</cp:coreProperties>
</file>